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09"/>
  </p:notesMasterIdLst>
  <p:handoutMasterIdLst>
    <p:handoutMasterId r:id="rId110"/>
  </p:handoutMasterIdLst>
  <p:sldIdLst>
    <p:sldId id="689" r:id="rId2"/>
    <p:sldId id="716" r:id="rId3"/>
    <p:sldId id="720" r:id="rId4"/>
    <p:sldId id="816" r:id="rId5"/>
    <p:sldId id="717" r:id="rId6"/>
    <p:sldId id="817" r:id="rId7"/>
    <p:sldId id="718" r:id="rId8"/>
    <p:sldId id="818" r:id="rId9"/>
    <p:sldId id="822" r:id="rId10"/>
    <p:sldId id="819" r:id="rId11"/>
    <p:sldId id="821" r:id="rId12"/>
    <p:sldId id="820" r:id="rId13"/>
    <p:sldId id="719" r:id="rId14"/>
    <p:sldId id="695" r:id="rId15"/>
    <p:sldId id="688" r:id="rId16"/>
    <p:sldId id="690" r:id="rId17"/>
    <p:sldId id="721" r:id="rId18"/>
    <p:sldId id="697" r:id="rId19"/>
    <p:sldId id="702" r:id="rId20"/>
    <p:sldId id="722" r:id="rId21"/>
    <p:sldId id="736" r:id="rId22"/>
    <p:sldId id="723" r:id="rId23"/>
    <p:sldId id="724" r:id="rId24"/>
    <p:sldId id="725" r:id="rId25"/>
    <p:sldId id="737" r:id="rId26"/>
    <p:sldId id="726" r:id="rId27"/>
    <p:sldId id="738" r:id="rId28"/>
    <p:sldId id="727" r:id="rId29"/>
    <p:sldId id="739" r:id="rId30"/>
    <p:sldId id="740" r:id="rId31"/>
    <p:sldId id="741" r:id="rId32"/>
    <p:sldId id="742" r:id="rId33"/>
    <p:sldId id="743" r:id="rId34"/>
    <p:sldId id="744" r:id="rId35"/>
    <p:sldId id="745" r:id="rId36"/>
    <p:sldId id="746" r:id="rId37"/>
    <p:sldId id="747" r:id="rId38"/>
    <p:sldId id="748" r:id="rId39"/>
    <p:sldId id="749" r:id="rId40"/>
    <p:sldId id="750" r:id="rId41"/>
    <p:sldId id="751" r:id="rId42"/>
    <p:sldId id="752" r:id="rId43"/>
    <p:sldId id="753" r:id="rId44"/>
    <p:sldId id="754" r:id="rId45"/>
    <p:sldId id="755" r:id="rId46"/>
    <p:sldId id="756" r:id="rId47"/>
    <p:sldId id="757" r:id="rId48"/>
    <p:sldId id="758" r:id="rId49"/>
    <p:sldId id="759" r:id="rId50"/>
    <p:sldId id="760" r:id="rId51"/>
    <p:sldId id="761" r:id="rId52"/>
    <p:sldId id="762" r:id="rId53"/>
    <p:sldId id="767" r:id="rId54"/>
    <p:sldId id="763" r:id="rId55"/>
    <p:sldId id="764" r:id="rId56"/>
    <p:sldId id="765" r:id="rId57"/>
    <p:sldId id="766" r:id="rId58"/>
    <p:sldId id="768" r:id="rId59"/>
    <p:sldId id="769" r:id="rId60"/>
    <p:sldId id="770" r:id="rId61"/>
    <p:sldId id="771" r:id="rId62"/>
    <p:sldId id="772" r:id="rId63"/>
    <p:sldId id="773" r:id="rId64"/>
    <p:sldId id="774" r:id="rId65"/>
    <p:sldId id="775" r:id="rId66"/>
    <p:sldId id="776" r:id="rId67"/>
    <p:sldId id="777" r:id="rId68"/>
    <p:sldId id="778" r:id="rId69"/>
    <p:sldId id="779" r:id="rId70"/>
    <p:sldId id="794" r:id="rId71"/>
    <p:sldId id="780" r:id="rId72"/>
    <p:sldId id="781" r:id="rId73"/>
    <p:sldId id="782" r:id="rId74"/>
    <p:sldId id="783" r:id="rId75"/>
    <p:sldId id="784" r:id="rId76"/>
    <p:sldId id="785" r:id="rId77"/>
    <p:sldId id="795" r:id="rId78"/>
    <p:sldId id="786" r:id="rId79"/>
    <p:sldId id="787" r:id="rId80"/>
    <p:sldId id="788" r:id="rId81"/>
    <p:sldId id="789" r:id="rId82"/>
    <p:sldId id="790" r:id="rId83"/>
    <p:sldId id="791" r:id="rId84"/>
    <p:sldId id="796" r:id="rId85"/>
    <p:sldId id="797" r:id="rId86"/>
    <p:sldId id="792" r:id="rId87"/>
    <p:sldId id="798" r:id="rId88"/>
    <p:sldId id="800" r:id="rId89"/>
    <p:sldId id="799" r:id="rId90"/>
    <p:sldId id="801" r:id="rId91"/>
    <p:sldId id="802" r:id="rId92"/>
    <p:sldId id="793" r:id="rId93"/>
    <p:sldId id="803" r:id="rId94"/>
    <p:sldId id="804" r:id="rId95"/>
    <p:sldId id="805" r:id="rId96"/>
    <p:sldId id="806" r:id="rId97"/>
    <p:sldId id="807" r:id="rId98"/>
    <p:sldId id="808" r:id="rId99"/>
    <p:sldId id="809" r:id="rId100"/>
    <p:sldId id="810" r:id="rId101"/>
    <p:sldId id="811" r:id="rId102"/>
    <p:sldId id="812" r:id="rId103"/>
    <p:sldId id="813" r:id="rId104"/>
    <p:sldId id="814" r:id="rId105"/>
    <p:sldId id="815" r:id="rId106"/>
    <p:sldId id="728" r:id="rId107"/>
    <p:sldId id="684" r:id="rId108"/>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DD4"/>
    <a:srgbClr val="FFFF00"/>
    <a:srgbClr val="A19A3D"/>
    <a:srgbClr val="7AC71D"/>
    <a:srgbClr val="FF3300"/>
    <a:srgbClr val="0D94D7"/>
    <a:srgbClr val="BC8522"/>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2" autoAdjust="0"/>
    <p:restoredTop sz="98420" autoAdjust="0"/>
  </p:normalViewPr>
  <p:slideViewPr>
    <p:cSldViewPr>
      <p:cViewPr varScale="1">
        <p:scale>
          <a:sx n="101" d="100"/>
          <a:sy n="101" d="100"/>
        </p:scale>
        <p:origin x="86" y="20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2021/9/8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2021/9/8</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dirty="0"/>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10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141968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903955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358350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543356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70810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6560780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0697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106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89515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107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11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7952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12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9801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13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71635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14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幻灯片图像占位符 1"/>
          <p:cNvSpPr>
            <a:spLocks noGrp="1" noRot="1" noChangeAspect="1" noTextEdit="1"/>
          </p:cNvSpPr>
          <p:nvPr>
            <p:ph type="sldImg"/>
          </p:nvPr>
        </p:nvSpPr>
        <p:spPr>
          <a:ln/>
        </p:spPr>
      </p:sp>
      <p:sp>
        <p:nvSpPr>
          <p:cNvPr id="945155" name="备注占位符 2"/>
          <p:cNvSpPr>
            <a:spLocks noGrp="1"/>
          </p:cNvSpPr>
          <p:nvPr>
            <p:ph type="body" idx="1"/>
          </p:nvPr>
        </p:nvSpPr>
        <p:spPr/>
        <p:txBody>
          <a:bodyPr/>
          <a:lstStyle/>
          <a:p>
            <a:pPr defTabSz="1217613">
              <a:spcBef>
                <a:spcPct val="0"/>
              </a:spcBef>
            </a:pPr>
            <a:endParaRPr lang="zh-CN" altLang="en-US"/>
          </a:p>
        </p:txBody>
      </p:sp>
      <p:sp>
        <p:nvSpPr>
          <p:cNvPr id="9451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C30214F-8AAB-407C-9C3B-2395894EE73C}" type="slidenum">
              <a:rPr lang="zh-CN" altLang="en-US" sz="1200">
                <a:latin typeface="Calibri" pitchFamily="34" charset="0"/>
                <a:ea typeface="微软雅黑" pitchFamily="34" charset="-122"/>
              </a:rPr>
              <a:pPr algn="r" eaLnBrk="1" hangingPunct="1"/>
              <a:t>15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5852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幻灯片图像占位符 1"/>
          <p:cNvSpPr>
            <a:spLocks noGrp="1" noRot="1" noChangeAspect="1" noTextEdit="1"/>
          </p:cNvSpPr>
          <p:nvPr>
            <p:ph type="sldImg"/>
          </p:nvPr>
        </p:nvSpPr>
        <p:spPr>
          <a:ln/>
        </p:spPr>
      </p:sp>
      <p:sp>
        <p:nvSpPr>
          <p:cNvPr id="951299" name="备注占位符 2"/>
          <p:cNvSpPr>
            <a:spLocks noGrp="1"/>
          </p:cNvSpPr>
          <p:nvPr>
            <p:ph type="body" idx="1"/>
          </p:nvPr>
        </p:nvSpPr>
        <p:spPr/>
        <p:txBody>
          <a:bodyPr/>
          <a:lstStyle/>
          <a:p>
            <a:pPr defTabSz="1217613">
              <a:spcBef>
                <a:spcPct val="0"/>
              </a:spcBef>
            </a:pPr>
            <a:endParaRPr lang="zh-CN" altLang="en-US"/>
          </a:p>
        </p:txBody>
      </p:sp>
      <p:sp>
        <p:nvSpPr>
          <p:cNvPr id="95130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B0195100-298F-4560-A5A0-AC6A7883DDEC}" type="slidenum">
              <a:rPr lang="zh-CN" altLang="en-US" sz="1200">
                <a:latin typeface="Calibri" pitchFamily="34" charset="0"/>
                <a:ea typeface="微软雅黑" pitchFamily="34" charset="-122"/>
              </a:rPr>
              <a:pPr algn="r" eaLnBrk="1" hangingPunct="1"/>
              <a:t>16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978795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幻灯片图像占位符 1"/>
          <p:cNvSpPr>
            <a:spLocks noGrp="1" noRot="1" noChangeAspect="1" noTextEdit="1"/>
          </p:cNvSpPr>
          <p:nvPr>
            <p:ph type="sldImg"/>
          </p:nvPr>
        </p:nvSpPr>
        <p:spPr>
          <a:ln/>
        </p:spPr>
      </p:sp>
      <p:sp>
        <p:nvSpPr>
          <p:cNvPr id="951299" name="备注占位符 2"/>
          <p:cNvSpPr>
            <a:spLocks noGrp="1"/>
          </p:cNvSpPr>
          <p:nvPr>
            <p:ph type="body" idx="1"/>
          </p:nvPr>
        </p:nvSpPr>
        <p:spPr/>
        <p:txBody>
          <a:bodyPr/>
          <a:lstStyle/>
          <a:p>
            <a:pPr defTabSz="1217613">
              <a:spcBef>
                <a:spcPct val="0"/>
              </a:spcBef>
            </a:pPr>
            <a:endParaRPr lang="zh-CN" altLang="en-US"/>
          </a:p>
        </p:txBody>
      </p:sp>
      <p:sp>
        <p:nvSpPr>
          <p:cNvPr id="95130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B0195100-298F-4560-A5A0-AC6A7883DDEC}" type="slidenum">
              <a:rPr lang="zh-CN" altLang="en-US" sz="1200">
                <a:latin typeface="Calibri" pitchFamily="34" charset="0"/>
                <a:ea typeface="微软雅黑" pitchFamily="34" charset="-122"/>
              </a:rPr>
              <a:pPr algn="r" eaLnBrk="1" hangingPunct="1"/>
              <a:t>17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32590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18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50907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19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0280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0488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81903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19866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49555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2794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07899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97493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62482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27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01211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29728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69995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81329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1403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53830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588295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3099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0298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82097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36212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68820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69769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39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18632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52707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623143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91727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17366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839589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87558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498734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63072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40348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89870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49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49841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0681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08861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66529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949844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723300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83231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59414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33629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13850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53208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59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60100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365474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3370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51443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5327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24752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004601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453786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02427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7718589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938042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69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4392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3941127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17090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60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10341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985045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80863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633011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299990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6367691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925208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79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62537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9091962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170101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102991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925827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923769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53588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4761836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2529446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411187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521146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89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38150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幻灯片图像占位符 1"/>
          <p:cNvSpPr>
            <a:spLocks noGrp="1" noRot="1" noChangeAspect="1" noTextEdit="1"/>
          </p:cNvSpPr>
          <p:nvPr>
            <p:ph type="sldImg"/>
          </p:nvPr>
        </p:nvSpPr>
        <p:spPr>
          <a:ln/>
        </p:spPr>
      </p:sp>
      <p:sp>
        <p:nvSpPr>
          <p:cNvPr id="963587" name="备注占位符 2"/>
          <p:cNvSpPr>
            <a:spLocks noGrp="1"/>
          </p:cNvSpPr>
          <p:nvPr>
            <p:ph type="body" idx="1"/>
          </p:nvPr>
        </p:nvSpPr>
        <p:spPr/>
        <p:txBody>
          <a:bodyPr/>
          <a:lstStyle/>
          <a:p>
            <a:pPr defTabSz="1217613">
              <a:spcBef>
                <a:spcPct val="0"/>
              </a:spcBef>
            </a:pPr>
            <a:endParaRPr lang="zh-CN" altLang="en-US"/>
          </a:p>
        </p:txBody>
      </p:sp>
      <p:sp>
        <p:nvSpPr>
          <p:cNvPr id="96358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AE66103-43F0-4BA5-B613-9DD780ABEEC1}" type="slidenum">
              <a:rPr lang="zh-CN" altLang="en-US" sz="1200">
                <a:latin typeface="Calibri" pitchFamily="34" charset="0"/>
                <a:ea typeface="微软雅黑" pitchFamily="34" charset="-122"/>
              </a:rPr>
              <a:pPr algn="r" eaLnBrk="1" hangingPunct="1"/>
              <a:t>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503182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90</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1037447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5980126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7003731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1394476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684479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778450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75550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1098717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7460091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10198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fontAlgn="base">
        <a:spcBef>
          <a:spcPct val="0"/>
        </a:spcBef>
        <a:spcAft>
          <a:spcPct val="0"/>
        </a:spcAft>
        <a:defRPr sz="5900">
          <a:solidFill>
            <a:schemeClr val="tx1"/>
          </a:solidFill>
          <a:latin typeface="+mj-lt"/>
          <a:ea typeface="+mj-ea"/>
          <a:cs typeface="+mj-cs"/>
        </a:defRPr>
      </a:lvl1pPr>
      <a:lvl2pPr algn="ctr" defTabSz="1217613" rtl="0" fontAlgn="base">
        <a:spcBef>
          <a:spcPct val="0"/>
        </a:spcBef>
        <a:spcAft>
          <a:spcPct val="0"/>
        </a:spcAft>
        <a:defRPr sz="5900">
          <a:solidFill>
            <a:schemeClr val="tx1"/>
          </a:solidFill>
          <a:latin typeface="Arial" pitchFamily="34" charset="0"/>
          <a:ea typeface="宋体" pitchFamily="2" charset="-122"/>
        </a:defRPr>
      </a:lvl2pPr>
      <a:lvl3pPr algn="ctr" defTabSz="1217613" rtl="0" fontAlgn="base">
        <a:spcBef>
          <a:spcPct val="0"/>
        </a:spcBef>
        <a:spcAft>
          <a:spcPct val="0"/>
        </a:spcAft>
        <a:defRPr sz="5900">
          <a:solidFill>
            <a:schemeClr val="tx1"/>
          </a:solidFill>
          <a:latin typeface="Arial" pitchFamily="34" charset="0"/>
          <a:ea typeface="宋体" pitchFamily="2" charset="-122"/>
        </a:defRPr>
      </a:lvl3pPr>
      <a:lvl4pPr algn="ctr" defTabSz="1217613" rtl="0" fontAlgn="base">
        <a:spcBef>
          <a:spcPct val="0"/>
        </a:spcBef>
        <a:spcAft>
          <a:spcPct val="0"/>
        </a:spcAft>
        <a:defRPr sz="5900">
          <a:solidFill>
            <a:schemeClr val="tx1"/>
          </a:solidFill>
          <a:latin typeface="Arial" pitchFamily="34" charset="0"/>
          <a:ea typeface="宋体" pitchFamily="2" charset="-122"/>
        </a:defRPr>
      </a:lvl4pPr>
      <a:lvl5pPr algn="ctr" defTabSz="1217613" rtl="0" fontAlgn="base">
        <a:spcBef>
          <a:spcPct val="0"/>
        </a:spcBef>
        <a:spcAft>
          <a:spcPct val="0"/>
        </a:spcAft>
        <a:defRPr sz="5900">
          <a:solidFill>
            <a:schemeClr val="tx1"/>
          </a:solidFill>
          <a:latin typeface="Arial" pitchFamily="34" charset="0"/>
          <a:ea typeface="宋体" pitchFamily="2" charset="-122"/>
        </a:defRPr>
      </a:lvl5pPr>
      <a:lvl6pPr marL="457200" algn="ctr" defTabSz="1217613" rtl="0" fontAlgn="base">
        <a:spcBef>
          <a:spcPct val="0"/>
        </a:spcBef>
        <a:spcAft>
          <a:spcPct val="0"/>
        </a:spcAft>
        <a:defRPr sz="5900">
          <a:solidFill>
            <a:schemeClr val="tx1"/>
          </a:solidFill>
          <a:latin typeface="Arial" pitchFamily="34" charset="0"/>
          <a:ea typeface="宋体" pitchFamily="2" charset="-122"/>
        </a:defRPr>
      </a:lvl6pPr>
      <a:lvl7pPr marL="914400" algn="ctr" defTabSz="1217613" rtl="0" fontAlgn="base">
        <a:spcBef>
          <a:spcPct val="0"/>
        </a:spcBef>
        <a:spcAft>
          <a:spcPct val="0"/>
        </a:spcAft>
        <a:defRPr sz="5900">
          <a:solidFill>
            <a:schemeClr val="tx1"/>
          </a:solidFill>
          <a:latin typeface="Arial" pitchFamily="34" charset="0"/>
          <a:ea typeface="宋体" pitchFamily="2" charset="-122"/>
        </a:defRPr>
      </a:lvl7pPr>
      <a:lvl8pPr marL="1371600" algn="ctr" defTabSz="1217613" rtl="0" fontAlgn="base">
        <a:spcBef>
          <a:spcPct val="0"/>
        </a:spcBef>
        <a:spcAft>
          <a:spcPct val="0"/>
        </a:spcAft>
        <a:defRPr sz="5900">
          <a:solidFill>
            <a:schemeClr val="tx1"/>
          </a:solidFill>
          <a:latin typeface="Arial" pitchFamily="34" charset="0"/>
          <a:ea typeface="宋体" pitchFamily="2" charset="-122"/>
        </a:defRPr>
      </a:lvl8pPr>
      <a:lvl9pPr marL="1828800" algn="ctr" defTabSz="1217613" rtl="0" fontAlgn="base">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fontAlgn="base">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fontAlgn="base">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fontAlgn="base">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fontAlgn="base">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en.cppreference.com/w/cpp/utility/functional#Searchers" TargetMode="External"/><Relationship Id="rId13" Type="http://schemas.openxmlformats.org/officeDocument/2006/relationships/hyperlink" Target="https://en.cppreference.com/w/cpp/algorithm/exclusive_scan" TargetMode="External"/><Relationship Id="rId18" Type="http://schemas.openxmlformats.org/officeDocument/2006/relationships/hyperlink" Target="https://en.cppreference.com/w/cpp/chrono/c/timespec_get" TargetMode="External"/><Relationship Id="rId26" Type="http://schemas.openxmlformats.org/officeDocument/2006/relationships/hyperlink" Target="https://en.cppreference.com/w/cpp/language/operator_incdec" TargetMode="External"/><Relationship Id="rId3" Type="http://schemas.openxmlformats.org/officeDocument/2006/relationships/hyperlink" Target="https://en.cppreference.com/w/cpp/filesystem" TargetMode="External"/><Relationship Id="rId21" Type="http://schemas.openxmlformats.org/officeDocument/2006/relationships/hyperlink" Target="https://en.cppreference.com/w/cpp/algorithm/random_shuffle" TargetMode="External"/><Relationship Id="rId7" Type="http://schemas.openxmlformats.org/officeDocument/2006/relationships/hyperlink" Target="https://en.cppreference.com/w/cpp/memory#Allocators" TargetMode="External"/><Relationship Id="rId12" Type="http://schemas.openxmlformats.org/officeDocument/2006/relationships/hyperlink" Target="https://en.cppreference.com/w/cpp/algorithm/inclusive_scan" TargetMode="External"/><Relationship Id="rId17" Type="http://schemas.openxmlformats.org/officeDocument/2006/relationships/hyperlink" Target="https://en.cppreference.com/w/cpp/memory/c/aligned_alloc" TargetMode="External"/><Relationship Id="rId25" Type="http://schemas.openxmlformats.org/officeDocument/2006/relationships/hyperlink" Target="https://en.cppreference.com/w/cpp/keyword/register" TargetMode="External"/><Relationship Id="rId2" Type="http://schemas.openxmlformats.org/officeDocument/2006/relationships/notesSlide" Target="../notesSlides/notesSlide10.xml"/><Relationship Id="rId16" Type="http://schemas.openxmlformats.org/officeDocument/2006/relationships/hyperlink" Target="https://en.cppreference.com/w/cpp/numeric/lcm" TargetMode="External"/><Relationship Id="rId20" Type="http://schemas.openxmlformats.org/officeDocument/2006/relationships/hyperlink" Target="https://en.cppreference.com/w/cpp/utility/functional#Old_binders_and_adaptors" TargetMode="External"/><Relationship Id="rId1" Type="http://schemas.openxmlformats.org/officeDocument/2006/relationships/slideLayout" Target="../slideLayouts/slideLayout7.xml"/><Relationship Id="rId6" Type="http://schemas.openxmlformats.org/officeDocument/2006/relationships/hyperlink" Target="https://en.cppreference.com/w/cpp/string/basic_string_view" TargetMode="External"/><Relationship Id="rId11" Type="http://schemas.openxmlformats.org/officeDocument/2006/relationships/hyperlink" Target="https://en.cppreference.com/w/cpp/algorithm/reduce" TargetMode="External"/><Relationship Id="rId24" Type="http://schemas.openxmlformats.org/officeDocument/2006/relationships/hyperlink" Target="https://en.cppreference.com/w/cpp/language/operator_alternative#Trigraphs_.28removed_in_C.2B.2B17.29" TargetMode="External"/><Relationship Id="rId5" Type="http://schemas.openxmlformats.org/officeDocument/2006/relationships/hyperlink" Target="https://en.cppreference.com/w/cpp/utility/any" TargetMode="External"/><Relationship Id="rId15" Type="http://schemas.openxmlformats.org/officeDocument/2006/relationships/hyperlink" Target="https://en.cppreference.com/w/cpp/numeric/gcd" TargetMode="External"/><Relationship Id="rId23" Type="http://schemas.openxmlformats.org/officeDocument/2006/relationships/hyperlink" Target="https://en.cppreference.com/w/cpp/io/ios_base#Deprecated_member_types" TargetMode="External"/><Relationship Id="rId10" Type="http://schemas.openxmlformats.org/officeDocument/2006/relationships/hyperlink" Target="https://en.cppreference.com/w/cpp/algorithm/execution_policy_tag_t" TargetMode="External"/><Relationship Id="rId19" Type="http://schemas.openxmlformats.org/officeDocument/2006/relationships/hyperlink" Target="https://en.cppreference.com/w/cpp/memory/auto_ptr" TargetMode="External"/><Relationship Id="rId4" Type="http://schemas.openxmlformats.org/officeDocument/2006/relationships/hyperlink" Target="https://en.cppreference.com/w/cpp/utility/optional" TargetMode="External"/><Relationship Id="rId9" Type="http://schemas.openxmlformats.org/officeDocument/2006/relationships/hyperlink" Target="https://en.cppreference.com/w/cpp/utility/apply" TargetMode="External"/><Relationship Id="rId14" Type="http://schemas.openxmlformats.org/officeDocument/2006/relationships/hyperlink" Target="https://en.cppreference.com/w/cpp/numeric/special_functions" TargetMode="External"/><Relationship Id="rId22" Type="http://schemas.openxmlformats.org/officeDocument/2006/relationships/hyperlink" Target="https://en.cppreference.com/w/cpp/error/unexpected"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en.cppreference.com/w/cpp/header/charconv" TargetMode="External"/><Relationship Id="rId3" Type="http://schemas.openxmlformats.org/officeDocument/2006/relationships/hyperlink" Target="https://en.cppreference.com/w/cpp/header/any" TargetMode="External"/><Relationship Id="rId7" Type="http://schemas.openxmlformats.org/officeDocument/2006/relationships/hyperlink" Target="https://en.cppreference.com/w/cpp/header/string_view"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en.cppreference.com/w/cpp/header/memory_resource" TargetMode="External"/><Relationship Id="rId5" Type="http://schemas.openxmlformats.org/officeDocument/2006/relationships/hyperlink" Target="https://en.cppreference.com/w/cpp/header/variant" TargetMode="External"/><Relationship Id="rId10" Type="http://schemas.openxmlformats.org/officeDocument/2006/relationships/hyperlink" Target="https://en.cppreference.com/w/cpp/header/filesystem" TargetMode="External"/><Relationship Id="rId4" Type="http://schemas.openxmlformats.org/officeDocument/2006/relationships/hyperlink" Target="https://en.cppreference.com/w/cpp/header/optional" TargetMode="External"/><Relationship Id="rId9" Type="http://schemas.openxmlformats.org/officeDocument/2006/relationships/hyperlink" Target="https://en.cppreference.com/w/cpp/header/execution"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cppreference.com/w/cpp/header/format" TargetMode="External"/><Relationship Id="rId13" Type="http://schemas.openxmlformats.org/officeDocument/2006/relationships/hyperlink" Target="https://en.cppreference.com/w/cpp/header/syncstream" TargetMode="External"/><Relationship Id="rId18" Type="http://schemas.openxmlformats.org/officeDocument/2006/relationships/hyperlink" Target="https://en.cppreference.com/w/cpp/header/barrier" TargetMode="External"/><Relationship Id="rId3" Type="http://schemas.openxmlformats.org/officeDocument/2006/relationships/hyperlink" Target="https://en.cppreference.com/w/cpp/header/concepts" TargetMode="External"/><Relationship Id="rId7" Type="http://schemas.openxmlformats.org/officeDocument/2006/relationships/hyperlink" Target="https://en.cppreference.com/w/cpp/header/source_location" TargetMode="External"/><Relationship Id="rId12" Type="http://schemas.openxmlformats.org/officeDocument/2006/relationships/hyperlink" Target="https://en.cppreference.com/w/cpp/header/numbers" TargetMode="External"/><Relationship Id="rId17" Type="http://schemas.openxmlformats.org/officeDocument/2006/relationships/hyperlink" Target="https://en.cppreference.com/w/cpp/header/latch" TargetMode="External"/><Relationship Id="rId2" Type="http://schemas.openxmlformats.org/officeDocument/2006/relationships/notesSlide" Target="../notesSlides/notesSlide12.xml"/><Relationship Id="rId16" Type="http://schemas.openxmlformats.org/officeDocument/2006/relationships/hyperlink" Target="https://en.cppreference.com/w/cpp/header/semaphore" TargetMode="External"/><Relationship Id="rId1" Type="http://schemas.openxmlformats.org/officeDocument/2006/relationships/slideLayout" Target="../slideLayouts/slideLayout7.xml"/><Relationship Id="rId6" Type="http://schemas.openxmlformats.org/officeDocument/2006/relationships/hyperlink" Target="https://en.cppreference.com/w/cpp/header/version" TargetMode="External"/><Relationship Id="rId11" Type="http://schemas.openxmlformats.org/officeDocument/2006/relationships/hyperlink" Target="https://en.cppreference.com/w/cpp/header/bit" TargetMode="External"/><Relationship Id="rId5" Type="http://schemas.openxmlformats.org/officeDocument/2006/relationships/hyperlink" Target="https://en.cppreference.com/w/cpp/header/compare" TargetMode="External"/><Relationship Id="rId15" Type="http://schemas.openxmlformats.org/officeDocument/2006/relationships/hyperlink" Target="https://en.cppreference.com/w/cpp/header/stop_token" TargetMode="External"/><Relationship Id="rId10" Type="http://schemas.openxmlformats.org/officeDocument/2006/relationships/hyperlink" Target="https://en.cppreference.com/w/cpp/header/ranges" TargetMode="External"/><Relationship Id="rId4" Type="http://schemas.openxmlformats.org/officeDocument/2006/relationships/hyperlink" Target="https://en.cppreference.com/w/cpp/header/coroutine" TargetMode="External"/><Relationship Id="rId9" Type="http://schemas.openxmlformats.org/officeDocument/2006/relationships/hyperlink" Target="https://en.cppreference.com/w/cpp/header/span" TargetMode="External"/><Relationship Id="rId14" Type="http://schemas.openxmlformats.org/officeDocument/2006/relationships/hyperlink" Target="https://en.cppreference.com/w/cpp/threa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intia.c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www.cs.wustl.edu/~schmidt/C++/"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www.hal9k.com/cug/" TargetMode="External"/><Relationship Id="rId5" Type="http://schemas.openxmlformats.org/officeDocument/2006/relationships/hyperlink" Target="https://www.thefreecountry.com/sourcecode/cpp.shtml" TargetMode="External"/><Relationship Id="rId4" Type="http://schemas.openxmlformats.org/officeDocument/2006/relationships/hyperlink" Target="https://en.wikibooks.org/wiki/C++_Programm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3" Type="http://schemas.openxmlformats.org/officeDocument/2006/relationships/hyperlink" Target="https://en.cppreference.com/w/cpp/language/expressions" TargetMode="External"/><Relationship Id="rId18" Type="http://schemas.openxmlformats.org/officeDocument/2006/relationships/hyperlink" Target="https://en.cppreference.com/w/cpp/language/classes" TargetMode="External"/><Relationship Id="rId26" Type="http://schemas.openxmlformats.org/officeDocument/2006/relationships/hyperlink" Target="https://en.cppreference.com/w/cpp/types#Type_traits" TargetMode="External"/><Relationship Id="rId39" Type="http://schemas.openxmlformats.org/officeDocument/2006/relationships/hyperlink" Target="https://en.cppreference.com/w/cpp/utility#Elementary_string_conversions" TargetMode="External"/><Relationship Id="rId21" Type="http://schemas.openxmlformats.org/officeDocument/2006/relationships/hyperlink" Target="https://en.cppreference.com/w/cpp/header" TargetMode="External"/><Relationship Id="rId34" Type="http://schemas.openxmlformats.org/officeDocument/2006/relationships/hyperlink" Target="https://en.cppreference.com/w/cpp/utility#General-purpose_utilities" TargetMode="External"/><Relationship Id="rId42" Type="http://schemas.openxmlformats.org/officeDocument/2006/relationships/hyperlink" Target="https://en.cppreference.com/w/cpp/utility/tuple" TargetMode="External"/><Relationship Id="rId47" Type="http://schemas.openxmlformats.org/officeDocument/2006/relationships/hyperlink" Target="https://en.cppreference.com/w/cpp/string" TargetMode="External"/><Relationship Id="rId50" Type="http://schemas.openxmlformats.org/officeDocument/2006/relationships/hyperlink" Target="https://en.cppreference.com/w/cpp/string/byte" TargetMode="External"/><Relationship Id="rId55" Type="http://schemas.openxmlformats.org/officeDocument/2006/relationships/hyperlink" Target="https://en.cppreference.com/w/cpp/container/vector" TargetMode="External"/><Relationship Id="rId63" Type="http://schemas.openxmlformats.org/officeDocument/2006/relationships/hyperlink" Target="https://en.cppreference.com/w/cpp/container#Container_adaptors" TargetMode="External"/><Relationship Id="rId68" Type="http://schemas.openxmlformats.org/officeDocument/2006/relationships/hyperlink" Target="https://en.cppreference.com/w/cpp/numeric/math" TargetMode="External"/><Relationship Id="rId76" Type="http://schemas.openxmlformats.org/officeDocument/2006/relationships/hyperlink" Target="https://en.cppreference.com/w/cpp/io" TargetMode="External"/><Relationship Id="rId84" Type="http://schemas.openxmlformats.org/officeDocument/2006/relationships/hyperlink" Target="https://en.cppreference.com/w/cpp/atomic" TargetMode="External"/><Relationship Id="rId7" Type="http://schemas.openxmlformats.org/officeDocument/2006/relationships/hyperlink" Target="https://en.cppreference.com/w/cpp/compiler_support/20" TargetMode="External"/><Relationship Id="rId71" Type="http://schemas.openxmlformats.org/officeDocument/2006/relationships/hyperlink" Target="https://en.cppreference.com/w/cpp/numeric/random" TargetMode="External"/><Relationship Id="rId2" Type="http://schemas.openxmlformats.org/officeDocument/2006/relationships/notesSlide" Target="../notesSlides/notesSlide8.xml"/><Relationship Id="rId16" Type="http://schemas.openxmlformats.org/officeDocument/2006/relationships/hyperlink" Target="https://en.cppreference.com/w/cpp/language/functions" TargetMode="External"/><Relationship Id="rId29" Type="http://schemas.openxmlformats.org/officeDocument/2006/relationships/hyperlink" Target="https://en.cppreference.com/w/cpp/types/numeric_limits" TargetMode="External"/><Relationship Id="rId11" Type="http://schemas.openxmlformats.org/officeDocument/2006/relationships/hyperlink" Target="https://en.cppreference.com/w/cpp/keyword" TargetMode="External"/><Relationship Id="rId24" Type="http://schemas.openxmlformats.org/officeDocument/2006/relationships/hyperlink" Target="https://en.cppreference.com/w/cpp/utility#Language_support" TargetMode="External"/><Relationship Id="rId32" Type="http://schemas.openxmlformats.org/officeDocument/2006/relationships/hyperlink" Target="https://en.cppreference.com/w/cpp/concepts" TargetMode="External"/><Relationship Id="rId37" Type="http://schemas.openxmlformats.org/officeDocument/2006/relationships/hyperlink" Target="https://en.cppreference.com/w/cpp/utility/functional" TargetMode="External"/><Relationship Id="rId40" Type="http://schemas.openxmlformats.org/officeDocument/2006/relationships/hyperlink" Target="https://en.cppreference.com/w/cpp/utility#Swap.2C_forward_and_move" TargetMode="External"/><Relationship Id="rId45" Type="http://schemas.openxmlformats.org/officeDocument/2006/relationships/hyperlink" Target="https://en.cppreference.com/w/cpp/utility/variant" TargetMode="External"/><Relationship Id="rId53" Type="http://schemas.openxmlformats.org/officeDocument/2006/relationships/hyperlink" Target="https://en.cppreference.com/w/cpp/container" TargetMode="External"/><Relationship Id="rId58" Type="http://schemas.openxmlformats.org/officeDocument/2006/relationships/hyperlink" Target="https://en.cppreference.com/w/cpp/container/priority_queue" TargetMode="External"/><Relationship Id="rId66" Type="http://schemas.openxmlformats.org/officeDocument/2006/relationships/hyperlink" Target="https://en.cppreference.com/w/cpp/algorithm" TargetMode="External"/><Relationship Id="rId74" Type="http://schemas.openxmlformats.org/officeDocument/2006/relationships/hyperlink" Target="https://en.cppreference.com/w/cpp/numeric/valarray" TargetMode="External"/><Relationship Id="rId79" Type="http://schemas.openxmlformats.org/officeDocument/2006/relationships/hyperlink" Target="https://en.cppreference.com/w/cpp/io/manip" TargetMode="External"/><Relationship Id="rId87" Type="http://schemas.openxmlformats.org/officeDocument/2006/relationships/hyperlink" Target="https://en.cppreference.com/w/cpp/atomic/atomic_ref" TargetMode="External"/><Relationship Id="rId5" Type="http://schemas.openxmlformats.org/officeDocument/2006/relationships/hyperlink" Target="https://en.cppreference.com/w/cpp/compiler_support/14" TargetMode="External"/><Relationship Id="rId61" Type="http://schemas.openxmlformats.org/officeDocument/2006/relationships/hyperlink" Target="https://en.cppreference.com/w/cpp/container#Associative_containers" TargetMode="External"/><Relationship Id="rId82" Type="http://schemas.openxmlformats.org/officeDocument/2006/relationships/hyperlink" Target="https://en.cppreference.com/w/cpp/regex/basic_regex" TargetMode="External"/><Relationship Id="rId19" Type="http://schemas.openxmlformats.org/officeDocument/2006/relationships/hyperlink" Target="https://en.cppreference.com/w/cpp/language/templates" TargetMode="External"/><Relationship Id="rId4" Type="http://schemas.openxmlformats.org/officeDocument/2006/relationships/hyperlink" Target="https://en.cppreference.com/w/cpp/compiler_support/11" TargetMode="External"/><Relationship Id="rId9" Type="http://schemas.openxmlformats.org/officeDocument/2006/relationships/hyperlink" Target="https://en.cppreference.com/w/cpp/language" TargetMode="External"/><Relationship Id="rId14" Type="http://schemas.openxmlformats.org/officeDocument/2006/relationships/hyperlink" Target="https://en.cppreference.com/w/cpp/language/declarations" TargetMode="External"/><Relationship Id="rId22" Type="http://schemas.openxmlformats.org/officeDocument/2006/relationships/hyperlink" Target="https://en.cppreference.com/w/cpp/named_req" TargetMode="External"/><Relationship Id="rId27" Type="http://schemas.openxmlformats.org/officeDocument/2006/relationships/hyperlink" Target="https://en.cppreference.com/w/cpp/utility/program" TargetMode="External"/><Relationship Id="rId30" Type="http://schemas.openxmlformats.org/officeDocument/2006/relationships/hyperlink" Target="https://en.cppreference.com/w/cpp/types/type_info" TargetMode="External"/><Relationship Id="rId35" Type="http://schemas.openxmlformats.org/officeDocument/2006/relationships/hyperlink" Target="https://en.cppreference.com/w/cpp/memory" TargetMode="External"/><Relationship Id="rId43" Type="http://schemas.openxmlformats.org/officeDocument/2006/relationships/hyperlink" Target="https://en.cppreference.com/w/cpp/utility/optional" TargetMode="External"/><Relationship Id="rId48" Type="http://schemas.openxmlformats.org/officeDocument/2006/relationships/hyperlink" Target="https://en.cppreference.com/w/cpp/string/basic_string" TargetMode="External"/><Relationship Id="rId56" Type="http://schemas.openxmlformats.org/officeDocument/2006/relationships/hyperlink" Target="https://en.cppreference.com/w/cpp/container/map" TargetMode="External"/><Relationship Id="rId64" Type="http://schemas.openxmlformats.org/officeDocument/2006/relationships/hyperlink" Target="https://en.cppreference.com/w/cpp/iterator" TargetMode="External"/><Relationship Id="rId69" Type="http://schemas.openxmlformats.org/officeDocument/2006/relationships/hyperlink" Target="https://en.cppreference.com/w/cpp/numeric/special_functions" TargetMode="External"/><Relationship Id="rId77" Type="http://schemas.openxmlformats.org/officeDocument/2006/relationships/hyperlink" Target="https://en.cppreference.com/w/cpp/io#Stream-based_I.2FO" TargetMode="External"/><Relationship Id="rId8" Type="http://schemas.openxmlformats.org/officeDocument/2006/relationships/hyperlink" Target="https://en.cppreference.com/w/cpp/freestanding" TargetMode="External"/><Relationship Id="rId51" Type="http://schemas.openxmlformats.org/officeDocument/2006/relationships/hyperlink" Target="https://en.cppreference.com/w/cpp/string/multibyte" TargetMode="External"/><Relationship Id="rId72" Type="http://schemas.openxmlformats.org/officeDocument/2006/relationships/hyperlink" Target="https://en.cppreference.com/w/cpp/numeric/fenv" TargetMode="External"/><Relationship Id="rId80" Type="http://schemas.openxmlformats.org/officeDocument/2006/relationships/hyperlink" Target="https://en.cppreference.com/w/cpp/filesystem" TargetMode="External"/><Relationship Id="rId85" Type="http://schemas.openxmlformats.org/officeDocument/2006/relationships/hyperlink" Target="https://en.cppreference.com/w/cpp/atomic/atomic" TargetMode="External"/><Relationship Id="rId3" Type="http://schemas.openxmlformats.org/officeDocument/2006/relationships/hyperlink" Target="https://en.cppreference.com/w/cpp/compiler_support" TargetMode="External"/><Relationship Id="rId12" Type="http://schemas.openxmlformats.org/officeDocument/2006/relationships/hyperlink" Target="https://en.cppreference.com/w/cpp/preprocessor" TargetMode="External"/><Relationship Id="rId17" Type="http://schemas.openxmlformats.org/officeDocument/2006/relationships/hyperlink" Target="https://en.cppreference.com/w/cpp/language/statements" TargetMode="External"/><Relationship Id="rId25" Type="http://schemas.openxmlformats.org/officeDocument/2006/relationships/hyperlink" Target="https://en.cppreference.com/w/cpp/types" TargetMode="External"/><Relationship Id="rId33" Type="http://schemas.openxmlformats.org/officeDocument/2006/relationships/hyperlink" Target="https://en.cppreference.com/w/cpp/error" TargetMode="External"/><Relationship Id="rId38" Type="http://schemas.openxmlformats.org/officeDocument/2006/relationships/hyperlink" Target="https://en.cppreference.com/w/cpp/utility/hash" TargetMode="External"/><Relationship Id="rId46" Type="http://schemas.openxmlformats.org/officeDocument/2006/relationships/hyperlink" Target="https://en.cppreference.com/w/cpp/utility/format" TargetMode="External"/><Relationship Id="rId59" Type="http://schemas.openxmlformats.org/officeDocument/2006/relationships/hyperlink" Target="https://en.cppreference.com/w/cpp/container/span" TargetMode="External"/><Relationship Id="rId67" Type="http://schemas.openxmlformats.org/officeDocument/2006/relationships/hyperlink" Target="https://en.cppreference.com/w/cpp/numeric" TargetMode="External"/><Relationship Id="rId20" Type="http://schemas.openxmlformats.org/officeDocument/2006/relationships/hyperlink" Target="https://en.cppreference.com/w/cpp/language/exceptions" TargetMode="External"/><Relationship Id="rId41" Type="http://schemas.openxmlformats.org/officeDocument/2006/relationships/hyperlink" Target="https://en.cppreference.com/w/cpp/utility/pair" TargetMode="External"/><Relationship Id="rId54" Type="http://schemas.openxmlformats.org/officeDocument/2006/relationships/hyperlink" Target="https://en.cppreference.com/w/cpp/container/array" TargetMode="External"/><Relationship Id="rId62" Type="http://schemas.openxmlformats.org/officeDocument/2006/relationships/hyperlink" Target="https://en.cppreference.com/w/cpp/container#Unordered_associative_containers" TargetMode="External"/><Relationship Id="rId70" Type="http://schemas.openxmlformats.org/officeDocument/2006/relationships/hyperlink" Target="https://en.cppreference.com/w/cpp/numeric#Numeric_algorithms" TargetMode="External"/><Relationship Id="rId75" Type="http://schemas.openxmlformats.org/officeDocument/2006/relationships/hyperlink" Target="https://en.cppreference.com/w/cpp/locale" TargetMode="External"/><Relationship Id="rId83" Type="http://schemas.openxmlformats.org/officeDocument/2006/relationships/hyperlink" Target="https://en.cppreference.com/w/cpp/regex#Algorithms" TargetMode="External"/><Relationship Id="rId88" Type="http://schemas.openxmlformats.org/officeDocument/2006/relationships/hyperlink" Target="https://en.cppreference.com/w/cpp/thread" TargetMode="External"/><Relationship Id="rId1" Type="http://schemas.openxmlformats.org/officeDocument/2006/relationships/slideLayout" Target="../slideLayouts/slideLayout7.xml"/><Relationship Id="rId6" Type="http://schemas.openxmlformats.org/officeDocument/2006/relationships/hyperlink" Target="https://en.cppreference.com/w/cpp/compiler_support/17" TargetMode="External"/><Relationship Id="rId15" Type="http://schemas.openxmlformats.org/officeDocument/2006/relationships/hyperlink" Target="https://en.cppreference.com/w/cpp/language/initialization" TargetMode="External"/><Relationship Id="rId23" Type="http://schemas.openxmlformats.org/officeDocument/2006/relationships/hyperlink" Target="https://en.cppreference.com/w/cpp/feature_test" TargetMode="External"/><Relationship Id="rId28" Type="http://schemas.openxmlformats.org/officeDocument/2006/relationships/hyperlink" Target="https://en.cppreference.com/w/cpp/utility#Relational_operators_and_comparison" TargetMode="External"/><Relationship Id="rId36" Type="http://schemas.openxmlformats.org/officeDocument/2006/relationships/hyperlink" Target="https://en.cppreference.com/w/cpp/chrono" TargetMode="External"/><Relationship Id="rId49" Type="http://schemas.openxmlformats.org/officeDocument/2006/relationships/hyperlink" Target="https://en.cppreference.com/w/cpp/string/basic_string_view" TargetMode="External"/><Relationship Id="rId57" Type="http://schemas.openxmlformats.org/officeDocument/2006/relationships/hyperlink" Target="https://en.cppreference.com/w/cpp/container/unordered_map" TargetMode="External"/><Relationship Id="rId10" Type="http://schemas.openxmlformats.org/officeDocument/2006/relationships/hyperlink" Target="https://en.cppreference.com/w/cpp/language/basic_concepts" TargetMode="External"/><Relationship Id="rId31" Type="http://schemas.openxmlformats.org/officeDocument/2006/relationships/hyperlink" Target="https://en.cppreference.com/w/cpp/utility/initializer_list" TargetMode="External"/><Relationship Id="rId44" Type="http://schemas.openxmlformats.org/officeDocument/2006/relationships/hyperlink" Target="https://en.cppreference.com/w/cpp/utility/any" TargetMode="External"/><Relationship Id="rId52" Type="http://schemas.openxmlformats.org/officeDocument/2006/relationships/hyperlink" Target="https://en.cppreference.com/w/cpp/string/wide" TargetMode="External"/><Relationship Id="rId60" Type="http://schemas.openxmlformats.org/officeDocument/2006/relationships/hyperlink" Target="https://en.cppreference.com/w/cpp/container#Sequence_containers" TargetMode="External"/><Relationship Id="rId65" Type="http://schemas.openxmlformats.org/officeDocument/2006/relationships/hyperlink" Target="https://en.cppreference.com/w/cpp/ranges" TargetMode="External"/><Relationship Id="rId73" Type="http://schemas.openxmlformats.org/officeDocument/2006/relationships/hyperlink" Target="https://en.cppreference.com/w/cpp/numeric/complex" TargetMode="External"/><Relationship Id="rId78" Type="http://schemas.openxmlformats.org/officeDocument/2006/relationships/hyperlink" Target="https://en.cppreference.com/w/cpp/io#Synchronized_output" TargetMode="External"/><Relationship Id="rId81" Type="http://schemas.openxmlformats.org/officeDocument/2006/relationships/hyperlink" Target="https://en.cppreference.com/w/cpp/regex" TargetMode="External"/><Relationship Id="rId86" Type="http://schemas.openxmlformats.org/officeDocument/2006/relationships/hyperlink" Target="https://en.cppreference.com/w/cpp/atomic/atomic_flag"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hyperlink" Target="https://en.cppreference.com/w/cpp/language/aggregate_initialization" TargetMode="External"/><Relationship Id="rId3" Type="http://schemas.openxmlformats.org/officeDocument/2006/relationships/hyperlink" Target="https://en.cppreference.com/w/cpp/language/variable_template" TargetMode="External"/><Relationship Id="rId7" Type="http://schemas.openxmlformats.org/officeDocument/2006/relationships/hyperlink" Target="https://en.cppreference.com/w/cpp/language/function#Return_type_deduction_.28since_C.2B.2B14.29"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en.cppreference.com/w/cpp/language/integer_literal" TargetMode="External"/><Relationship Id="rId5" Type="http://schemas.openxmlformats.org/officeDocument/2006/relationships/hyperlink" Target="https://en.cppreference.com/w/cpp/language/constexpr" TargetMode="External"/><Relationship Id="rId4" Type="http://schemas.openxmlformats.org/officeDocument/2006/relationships/hyperlink" Target="https://en.cppreference.com/w/cpp/language/lambda"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图片 127">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 y="0"/>
            <a:ext cx="12183993" cy="6859588"/>
          </a:xfrm>
          <a:prstGeom prst="rect">
            <a:avLst/>
          </a:prstGeom>
        </p:spPr>
      </p:pic>
      <p:sp>
        <p:nvSpPr>
          <p:cNvPr id="129" name="TextBox 26">
            <a:extLst>
              <a:ext uri="{FF2B5EF4-FFF2-40B4-BE49-F238E27FC236}">
                <a16:creationId xmlns:a16="http://schemas.microsoft.com/office/drawing/2014/main" id="{676899CD-5C83-4B53-BFA7-53ABDA795D87}"/>
              </a:ext>
            </a:extLst>
          </p:cNvPr>
          <p:cNvSpPr txBox="1"/>
          <p:nvPr/>
        </p:nvSpPr>
        <p:spPr>
          <a:xfrm>
            <a:off x="402116" y="1397182"/>
            <a:ext cx="6624736" cy="2123658"/>
          </a:xfrm>
          <a:prstGeom prst="rect">
            <a:avLst/>
          </a:prstGeom>
          <a:noFill/>
        </p:spPr>
        <p:txBody>
          <a:bodyPr wrap="square" rtlCol="0">
            <a:spAutoFit/>
          </a:bodyPr>
          <a:lstStyle/>
          <a:p>
            <a:r>
              <a:rPr lang="zh-CN" altLang="en-US" sz="60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6000" b="1" dirty="0" smtClean="0">
              <a:solidFill>
                <a:schemeClr val="bg1"/>
              </a:solidFill>
              <a:latin typeface="华文楷体" panose="02010600040101010101" pitchFamily="2" charset="-122"/>
              <a:ea typeface="华文楷体" panose="02010600040101010101" pitchFamily="2" charset="-122"/>
            </a:endParaRPr>
          </a:p>
          <a:p>
            <a:endParaRPr lang="en-US" altLang="zh-CN" sz="3600" b="1" dirty="0" smtClean="0">
              <a:solidFill>
                <a:schemeClr val="bg1"/>
              </a:solidFill>
              <a:latin typeface="华文楷体" panose="02010600040101010101" pitchFamily="2" charset="-122"/>
              <a:ea typeface="华文楷体" panose="02010600040101010101" pitchFamily="2" charset="-122"/>
            </a:endParaRPr>
          </a:p>
          <a:p>
            <a:r>
              <a:rPr lang="zh-CN" altLang="en-US" sz="3600" b="1" dirty="0" smtClean="0">
                <a:solidFill>
                  <a:schemeClr val="bg1"/>
                </a:solidFill>
                <a:latin typeface="华文楷体" panose="02010600040101010101" pitchFamily="2" charset="-122"/>
                <a:ea typeface="华文楷体" panose="02010600040101010101" pitchFamily="2" charset="-122"/>
              </a:rPr>
              <a:t>第一章：基础知识</a:t>
            </a:r>
            <a:endParaRPr lang="en-US" altLang="zh-CN" sz="3600" b="1" dirty="0">
              <a:solidFill>
                <a:schemeClr val="bg1"/>
              </a:solidFill>
              <a:latin typeface="华文楷体" panose="02010600040101010101" pitchFamily="2" charset="-122"/>
              <a:ea typeface="华文楷体" panose="02010600040101010101" pitchFamily="2" charset="-122"/>
            </a:endParaRPr>
          </a:p>
        </p:txBody>
      </p:sp>
      <p:sp>
        <p:nvSpPr>
          <p:cNvPr id="130" name="TextBox 12">
            <a:extLst>
              <a:ext uri="{FF2B5EF4-FFF2-40B4-BE49-F238E27FC236}">
                <a16:creationId xmlns:a16="http://schemas.microsoft.com/office/drawing/2014/main" id="{479E23A7-7B83-4AF3-8795-3B16207A7272}"/>
              </a:ext>
            </a:extLst>
          </p:cNvPr>
          <p:cNvSpPr txBox="1"/>
          <p:nvPr/>
        </p:nvSpPr>
        <p:spPr>
          <a:xfrm>
            <a:off x="582507" y="189434"/>
            <a:ext cx="2636312" cy="1200329"/>
          </a:xfrm>
          <a:prstGeom prst="rect">
            <a:avLst/>
          </a:prstGeom>
          <a:noFill/>
        </p:spPr>
        <p:txBody>
          <a:bodyPr wrap="square" rtlCol="0">
            <a:spAutoFit/>
          </a:bodyPr>
          <a:lstStyle/>
          <a:p>
            <a:r>
              <a:rPr lang="en-US" altLang="zh-CN" sz="7200" spc="-300" dirty="0" smtClean="0">
                <a:solidFill>
                  <a:schemeClr val="bg1"/>
                </a:solidFill>
                <a:latin typeface="Agency FB" pitchFamily="34" charset="0"/>
              </a:rPr>
              <a:t>2021</a:t>
            </a:r>
            <a:endParaRPr lang="zh-CN" altLang="en-US" sz="7200" spc="-300" dirty="0">
              <a:solidFill>
                <a:schemeClr val="bg1"/>
              </a:solidFill>
              <a:latin typeface="Agency FB" pitchFamily="34" charset="0"/>
            </a:endParaRPr>
          </a:p>
        </p:txBody>
      </p:sp>
      <p:sp>
        <p:nvSpPr>
          <p:cNvPr id="131" name="TextBox 33">
            <a:extLst>
              <a:ext uri="{FF2B5EF4-FFF2-40B4-BE49-F238E27FC236}">
                <a16:creationId xmlns:a16="http://schemas.microsoft.com/office/drawing/2014/main" id="{FFD3213A-B971-4F8D-8915-020533E32684}"/>
              </a:ext>
            </a:extLst>
          </p:cNvPr>
          <p:cNvSpPr txBox="1"/>
          <p:nvPr/>
        </p:nvSpPr>
        <p:spPr>
          <a:xfrm>
            <a:off x="770583" y="4599714"/>
            <a:ext cx="5887803" cy="461665"/>
          </a:xfrm>
          <a:prstGeom prst="rect">
            <a:avLst/>
          </a:prstGeom>
          <a:noFill/>
        </p:spPr>
        <p:txBody>
          <a:bodyPr wrap="square" rtlCol="0">
            <a:spAutoFit/>
          </a:bodyPr>
          <a:lstStyle/>
          <a:p>
            <a:r>
              <a:rPr lang="zh-CN" altLang="en-US" sz="2400" dirty="0" smtClean="0">
                <a:solidFill>
                  <a:schemeClr val="bg1"/>
                </a:solidFill>
                <a:latin typeface="楷体" panose="02010609060101010101" pitchFamily="49" charset="-122"/>
                <a:ea typeface="楷体" panose="02010609060101010101" pitchFamily="49" charset="-122"/>
              </a:rPr>
              <a:t>李际军  </a:t>
            </a:r>
            <a:r>
              <a:rPr lang="en-US" altLang="zh-CN" sz="2400" dirty="0" smtClean="0">
                <a:solidFill>
                  <a:schemeClr val="bg1"/>
                </a:solidFill>
                <a:latin typeface="楷体" panose="02010609060101010101" pitchFamily="49" charset="-122"/>
                <a:ea typeface="楷体" panose="02010609060101010101" pitchFamily="49" charset="-122"/>
              </a:rPr>
              <a:t>lijijun@cs.zju.edu.cn</a:t>
            </a:r>
            <a:endParaRPr lang="zh-CN" altLang="en-US" sz="2400" dirty="0">
              <a:solidFill>
                <a:schemeClr val="bg1"/>
              </a:solidFill>
              <a:latin typeface="楷体" panose="02010609060101010101" pitchFamily="49" charset="-122"/>
              <a:ea typeface="楷体" panose="02010609060101010101" pitchFamily="49"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p:cTn id="7" dur="1000" fill="hold"/>
                                        <p:tgtEl>
                                          <p:spTgt spid="128"/>
                                        </p:tgtEl>
                                        <p:attrNameLst>
                                          <p:attrName>ppt_w</p:attrName>
                                        </p:attrNameLst>
                                      </p:cBhvr>
                                      <p:tavLst>
                                        <p:tav tm="0">
                                          <p:val>
                                            <p:strVal val="#ppt_w+.3"/>
                                          </p:val>
                                        </p:tav>
                                        <p:tav tm="100000">
                                          <p:val>
                                            <p:strVal val="#ppt_w"/>
                                          </p:val>
                                        </p:tav>
                                      </p:tavLst>
                                    </p:anim>
                                    <p:anim calcmode="lin" valueType="num">
                                      <p:cBhvr>
                                        <p:cTn id="8" dur="1000" fill="hold"/>
                                        <p:tgtEl>
                                          <p:spTgt spid="128"/>
                                        </p:tgtEl>
                                        <p:attrNameLst>
                                          <p:attrName>ppt_h</p:attrName>
                                        </p:attrNameLst>
                                      </p:cBhvr>
                                      <p:tavLst>
                                        <p:tav tm="0">
                                          <p:val>
                                            <p:strVal val="#ppt_h"/>
                                          </p:val>
                                        </p:tav>
                                        <p:tav tm="100000">
                                          <p:val>
                                            <p:strVal val="#ppt_h"/>
                                          </p:val>
                                        </p:tav>
                                      </p:tavLst>
                                    </p:anim>
                                    <p:animEffect transition="in" filter="fade">
                                      <p:cBhvr>
                                        <p:cTn id="9" dur="1000"/>
                                        <p:tgtEl>
                                          <p:spTgt spid="128"/>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30"/>
                                        </p:tgtEl>
                                        <p:attrNameLst>
                                          <p:attrName>style.visibility</p:attrName>
                                        </p:attrNameLst>
                                      </p:cBhvr>
                                      <p:to>
                                        <p:strVal val="visible"/>
                                      </p:to>
                                    </p:set>
                                    <p:animEffect transition="in" filter="fade">
                                      <p:cBhvr>
                                        <p:cTn id="13" dur="1000"/>
                                        <p:tgtEl>
                                          <p:spTgt spid="130"/>
                                        </p:tgtEl>
                                      </p:cBhvr>
                                    </p:animEffect>
                                    <p:anim calcmode="lin" valueType="num">
                                      <p:cBhvr>
                                        <p:cTn id="14" dur="1000" fill="hold"/>
                                        <p:tgtEl>
                                          <p:spTgt spid="130"/>
                                        </p:tgtEl>
                                        <p:attrNameLst>
                                          <p:attrName>ppt_w</p:attrName>
                                        </p:attrNameLst>
                                      </p:cBhvr>
                                      <p:tavLst>
                                        <p:tav tm="0" fmla="#ppt_w*sin(2.5*pi*$)">
                                          <p:val>
                                            <p:fltVal val="0"/>
                                          </p:val>
                                        </p:tav>
                                        <p:tav tm="100000">
                                          <p:val>
                                            <p:fltVal val="1"/>
                                          </p:val>
                                        </p:tav>
                                      </p:tavLst>
                                    </p:anim>
                                    <p:anim calcmode="lin" valueType="num">
                                      <p:cBhvr>
                                        <p:cTn id="15" dur="1000" fill="hold"/>
                                        <p:tgtEl>
                                          <p:spTgt spid="130"/>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29"/>
                                        </p:tgtEl>
                                        <p:attrNameLst>
                                          <p:attrName>style.visibility</p:attrName>
                                        </p:attrNameLst>
                                      </p:cBhvr>
                                      <p:to>
                                        <p:strVal val="visible"/>
                                      </p:to>
                                    </p:set>
                                    <p:anim by="(-#ppt_w*2)" calcmode="lin" valueType="num">
                                      <p:cBhvr rctx="PPT">
                                        <p:cTn id="19" dur="500" autoRev="1" fill="hold">
                                          <p:stCondLst>
                                            <p:cond delay="0"/>
                                          </p:stCondLst>
                                        </p:cTn>
                                        <p:tgtEl>
                                          <p:spTgt spid="129"/>
                                        </p:tgtEl>
                                        <p:attrNameLst>
                                          <p:attrName>ppt_w</p:attrName>
                                        </p:attrNameLst>
                                      </p:cBhvr>
                                    </p:anim>
                                    <p:anim by="(#ppt_w*0.50)" calcmode="lin" valueType="num">
                                      <p:cBhvr>
                                        <p:cTn id="20" dur="500" decel="50000" autoRev="1" fill="hold">
                                          <p:stCondLst>
                                            <p:cond delay="0"/>
                                          </p:stCondLst>
                                        </p:cTn>
                                        <p:tgtEl>
                                          <p:spTgt spid="129"/>
                                        </p:tgtEl>
                                        <p:attrNameLst>
                                          <p:attrName>ppt_x</p:attrName>
                                        </p:attrNameLst>
                                      </p:cBhvr>
                                    </p:anim>
                                    <p:anim from="(-#ppt_h/2)" to="(#ppt_y)" calcmode="lin" valueType="num">
                                      <p:cBhvr>
                                        <p:cTn id="21" dur="1000" fill="hold">
                                          <p:stCondLst>
                                            <p:cond delay="0"/>
                                          </p:stCondLst>
                                        </p:cTn>
                                        <p:tgtEl>
                                          <p:spTgt spid="129"/>
                                        </p:tgtEl>
                                        <p:attrNameLst>
                                          <p:attrName>ppt_y</p:attrName>
                                        </p:attrNameLst>
                                      </p:cBhvr>
                                    </p:anim>
                                    <p:animRot by="21600000">
                                      <p:cBhvr>
                                        <p:cTn id="22" dur="1000" fill="hold">
                                          <p:stCondLst>
                                            <p:cond delay="0"/>
                                          </p:stCondLst>
                                        </p:cTn>
                                        <p:tgtEl>
                                          <p:spTgt spid="129"/>
                                        </p:tgtEl>
                                        <p:attrNameLst>
                                          <p:attrName>r</p:attrName>
                                        </p:attrNameLst>
                                      </p:cBhvr>
                                    </p:animRot>
                                  </p:childTnLst>
                                </p:cTn>
                              </p:par>
                            </p:childTnLst>
                          </p:cTn>
                        </p:par>
                        <p:par>
                          <p:cTn id="23" fill="hold">
                            <p:stCondLst>
                              <p:cond delay="4800"/>
                            </p:stCondLst>
                            <p:childTnLst>
                              <p:par>
                                <p:cTn id="24" presetID="42" presetClass="entr" presetSubtype="0" fill="hold" grpId="0" nodeType="after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fade">
                                      <p:cBhvr>
                                        <p:cTn id="26" dur="1000"/>
                                        <p:tgtEl>
                                          <p:spTgt spid="131"/>
                                        </p:tgtEl>
                                      </p:cBhvr>
                                    </p:animEffect>
                                    <p:anim calcmode="lin" valueType="num">
                                      <p:cBhvr>
                                        <p:cTn id="27" dur="1000" fill="hold"/>
                                        <p:tgtEl>
                                          <p:spTgt spid="131"/>
                                        </p:tgtEl>
                                        <p:attrNameLst>
                                          <p:attrName>ppt_x</p:attrName>
                                        </p:attrNameLst>
                                      </p:cBhvr>
                                      <p:tavLst>
                                        <p:tav tm="0">
                                          <p:val>
                                            <p:strVal val="#ppt_x"/>
                                          </p:val>
                                        </p:tav>
                                        <p:tav tm="100000">
                                          <p:val>
                                            <p:strVal val="#ppt_x"/>
                                          </p:val>
                                        </p:tav>
                                      </p:tavLst>
                                    </p:anim>
                                    <p:anim calcmode="lin" valueType="num">
                                      <p:cBhvr>
                                        <p:cTn id="28"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smtClean="0"/>
              <a:t>Status</a:t>
            </a:r>
            <a:r>
              <a:rPr lang="zh-CN" altLang="en-US" sz="4000" b="1" dirty="0" smtClean="0"/>
              <a:t>：</a:t>
            </a:r>
            <a:r>
              <a:rPr lang="en-US" altLang="zh-CN" dirty="0"/>
              <a:t>C++</a:t>
            </a:r>
            <a:r>
              <a:rPr lang="en-US" altLang="zh-CN" dirty="0" smtClean="0"/>
              <a:t>17</a:t>
            </a:r>
            <a:endParaRPr lang="en-US" altLang="zh-CN" dirty="0"/>
          </a:p>
        </p:txBody>
      </p:sp>
      <p:sp>
        <p:nvSpPr>
          <p:cNvPr id="4" name="矩形 3"/>
          <p:cNvSpPr/>
          <p:nvPr/>
        </p:nvSpPr>
        <p:spPr>
          <a:xfrm>
            <a:off x="164051" y="621482"/>
            <a:ext cx="11809311" cy="6124754"/>
          </a:xfrm>
          <a:prstGeom prst="rect">
            <a:avLst/>
          </a:prstGeom>
        </p:spPr>
        <p:txBody>
          <a:bodyPr wrap="square">
            <a:spAutoFit/>
          </a:bodyPr>
          <a:lstStyle/>
          <a:p>
            <a:pPr lvl="0" eaLnBrk="0" hangingPunct="0"/>
            <a:r>
              <a:rPr lang="en-US" altLang="zh-CN" dirty="0" smtClean="0">
                <a:solidFill>
                  <a:srgbClr val="000000"/>
                </a:solidFill>
                <a:ea typeface="DejaVuSans"/>
              </a:rPr>
              <a:t>F</a:t>
            </a:r>
            <a:r>
              <a:rPr lang="zh-CN" altLang="zh-CN" dirty="0" smtClean="0">
                <a:solidFill>
                  <a:srgbClr val="000000"/>
                </a:solidFill>
                <a:ea typeface="DejaVuSans"/>
              </a:rPr>
              <a:t>ollowing </a:t>
            </a:r>
            <a:r>
              <a:rPr lang="zh-CN" altLang="zh-CN" dirty="0">
                <a:solidFill>
                  <a:srgbClr val="000000"/>
                </a:solidFill>
                <a:ea typeface="DejaVuSans"/>
              </a:rPr>
              <a:t>features were merged into C++17:</a:t>
            </a:r>
            <a:endParaRPr lang="zh-CN" altLang="zh-CN" sz="800" dirty="0"/>
          </a:p>
          <a:p>
            <a:pPr lvl="0" eaLnBrk="0" hangingPunct="0">
              <a:buFontTx/>
              <a:buAutoNum type="arabicPeriod"/>
            </a:pPr>
            <a:r>
              <a:rPr lang="zh-CN" altLang="zh-CN" dirty="0">
                <a:solidFill>
                  <a:srgbClr val="000000"/>
                </a:solidFill>
                <a:ea typeface="DejaVuSans"/>
              </a:rPr>
              <a:t>From TS's: the </a:t>
            </a:r>
            <a:r>
              <a:rPr lang="zh-CN" altLang="zh-CN" dirty="0">
                <a:solidFill>
                  <a:srgbClr val="0B0080"/>
                </a:solidFill>
                <a:ea typeface="DejaVuSans"/>
                <a:hlinkClick r:id="rId3" tooltip="cpp/filesystem"/>
              </a:rPr>
              <a:t>filesystem library</a:t>
            </a:r>
            <a:r>
              <a:rPr lang="zh-CN" altLang="zh-CN" dirty="0">
                <a:solidFill>
                  <a:srgbClr val="000000"/>
                </a:solidFill>
                <a:ea typeface="DejaVuSans"/>
              </a:rPr>
              <a:t>, the library fundamentals v1 (including </a:t>
            </a:r>
            <a:r>
              <a:rPr lang="zh-CN" altLang="zh-CN" sz="2800" dirty="0">
                <a:solidFill>
                  <a:srgbClr val="0B0080"/>
                </a:solidFill>
                <a:latin typeface="Arial Unicode MS"/>
                <a:ea typeface="DejaVuSansMono"/>
                <a:hlinkClick r:id="rId4" tooltip="cpp/utility/optional"/>
              </a:rPr>
              <a:t>optional</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5" tooltip="cpp/utility/any"/>
              </a:rPr>
              <a:t>any</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6" tooltip="cpp/string/basic string view"/>
              </a:rPr>
              <a:t>string_view</a:t>
            </a:r>
            <a:r>
              <a:rPr lang="zh-CN" altLang="zh-CN" dirty="0">
                <a:solidFill>
                  <a:srgbClr val="000000"/>
                </a:solidFill>
                <a:ea typeface="DejaVuSans"/>
              </a:rPr>
              <a:t>, </a:t>
            </a:r>
            <a:r>
              <a:rPr lang="zh-CN" altLang="zh-CN" dirty="0">
                <a:solidFill>
                  <a:srgbClr val="0B0080"/>
                </a:solidFill>
                <a:ea typeface="DejaVuSans"/>
                <a:hlinkClick r:id="rId7" tooltip="cpp/memory"/>
              </a:rPr>
              <a:t>polymorphic allocators</a:t>
            </a:r>
            <a:r>
              <a:rPr lang="zh-CN" altLang="zh-CN" dirty="0">
                <a:solidFill>
                  <a:srgbClr val="000000"/>
                </a:solidFill>
                <a:ea typeface="DejaVuSans"/>
              </a:rPr>
              <a:t>, </a:t>
            </a:r>
            <a:r>
              <a:rPr lang="zh-CN" altLang="zh-CN" dirty="0">
                <a:solidFill>
                  <a:srgbClr val="0B0080"/>
                </a:solidFill>
                <a:ea typeface="DejaVuSans"/>
                <a:hlinkClick r:id="rId8" tooltip="cpp/utility/functional"/>
              </a:rPr>
              <a:t>searchers</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9" tooltip="cpp/utility/apply"/>
              </a:rPr>
              <a:t>apply</a:t>
            </a:r>
            <a:r>
              <a:rPr lang="zh-CN" altLang="zh-CN" dirty="0">
                <a:solidFill>
                  <a:srgbClr val="000000"/>
                </a:solidFill>
                <a:ea typeface="DejaVuSans"/>
              </a:rPr>
              <a:t>), parallelism v1 (including </a:t>
            </a:r>
            <a:r>
              <a:rPr lang="zh-CN" altLang="zh-CN" dirty="0">
                <a:solidFill>
                  <a:srgbClr val="0B0080"/>
                </a:solidFill>
                <a:ea typeface="DejaVuSans"/>
                <a:hlinkClick r:id="rId10" tooltip="cpp/algorithm/execution policy tag t"/>
              </a:rPr>
              <a:t>execution policies</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11" tooltip="cpp/algorithm/reduce"/>
              </a:rPr>
              <a:t>reduce</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12" tooltip="cpp/algorithm/inclusive scan"/>
              </a:rPr>
              <a:t>inclusive_scan</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13" tooltip="cpp/algorithm/exclusive scan"/>
              </a:rPr>
              <a:t>exclusive_scan</a:t>
            </a:r>
            <a:r>
              <a:rPr lang="zh-CN" altLang="zh-CN" dirty="0">
                <a:solidFill>
                  <a:srgbClr val="000000"/>
                </a:solidFill>
                <a:ea typeface="DejaVuSans"/>
              </a:rPr>
              <a:t>), but removing </a:t>
            </a:r>
            <a:r>
              <a:rPr lang="zh-CN" altLang="zh-CN" sz="2800" dirty="0">
                <a:solidFill>
                  <a:srgbClr val="000000"/>
                </a:solidFill>
                <a:latin typeface="Arial Unicode MS"/>
                <a:ea typeface="DejaVuSansMono"/>
              </a:rPr>
              <a:t>exception_list</a:t>
            </a:r>
            <a:r>
              <a:rPr lang="zh-CN" altLang="zh-CN" dirty="0">
                <a:solidFill>
                  <a:srgbClr val="000000"/>
                </a:solidFill>
                <a:ea typeface="DejaVuSans"/>
              </a:rPr>
              <a:t>. From special function IS: </a:t>
            </a:r>
            <a:r>
              <a:rPr lang="zh-CN" altLang="zh-CN" dirty="0">
                <a:solidFill>
                  <a:srgbClr val="0B0080"/>
                </a:solidFill>
                <a:ea typeface="DejaVuSans"/>
                <a:hlinkClick r:id="rId14" tooltip="cpp/numeric/special functions"/>
              </a:rPr>
              <a:t>mathematical special functions</a:t>
            </a:r>
            <a:r>
              <a:rPr lang="zh-CN" altLang="zh-CN" dirty="0">
                <a:solidFill>
                  <a:srgbClr val="000000"/>
                </a:solidFill>
                <a:ea typeface="DejaVuSans"/>
              </a:rPr>
              <a:t>, from library fundamentals v2: </a:t>
            </a:r>
            <a:r>
              <a:rPr lang="zh-CN" altLang="zh-CN" sz="2800" dirty="0">
                <a:solidFill>
                  <a:srgbClr val="0B0080"/>
                </a:solidFill>
                <a:latin typeface="Arial Unicode MS"/>
                <a:ea typeface="DejaVuSansMono"/>
                <a:hlinkClick r:id="rId15" tooltip="cpp/numeric/gcd"/>
              </a:rPr>
              <a:t>std::gcd</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16" tooltip="cpp/numeric/lcm"/>
              </a:rPr>
              <a:t>std::lcm</a:t>
            </a:r>
            <a:endParaRPr lang="zh-CN" altLang="zh-CN" dirty="0">
              <a:solidFill>
                <a:srgbClr val="000000"/>
              </a:solidFill>
              <a:ea typeface="DejaVuSans"/>
            </a:endParaRPr>
          </a:p>
          <a:p>
            <a:pPr lvl="0" eaLnBrk="0" hangingPunct="0">
              <a:buFontTx/>
              <a:buAutoNum type="arabicPeriod" startAt="2"/>
            </a:pPr>
            <a:r>
              <a:rPr lang="zh-CN" altLang="zh-CN" dirty="0">
                <a:solidFill>
                  <a:srgbClr val="000000"/>
                </a:solidFill>
                <a:ea typeface="DejaVuSans"/>
              </a:rPr>
              <a:t>From C11: </a:t>
            </a:r>
            <a:r>
              <a:rPr lang="zh-CN" altLang="zh-CN" sz="2800" dirty="0">
                <a:solidFill>
                  <a:srgbClr val="0B0080"/>
                </a:solidFill>
                <a:latin typeface="Arial Unicode MS"/>
                <a:ea typeface="DejaVuSansMono"/>
                <a:hlinkClick r:id="rId17" tooltip="cpp/memory/c/aligned alloc"/>
              </a:rPr>
              <a:t>std::aligned_alloc</a:t>
            </a:r>
            <a:r>
              <a:rPr lang="zh-CN" altLang="zh-CN" dirty="0">
                <a:solidFill>
                  <a:srgbClr val="000000"/>
                </a:solidFill>
                <a:ea typeface="DejaVuSans"/>
              </a:rPr>
              <a:t>, </a:t>
            </a:r>
            <a:r>
              <a:rPr lang="zh-CN" altLang="zh-CN" sz="2800" dirty="0">
                <a:solidFill>
                  <a:srgbClr val="0B0080"/>
                </a:solidFill>
                <a:latin typeface="Arial Unicode MS"/>
                <a:ea typeface="DejaVuSansMono"/>
                <a:hlinkClick r:id="rId18" tooltip="cpp/chrono/c/timespec get"/>
              </a:rPr>
              <a:t>std::timespec_</a:t>
            </a:r>
            <a:r>
              <a:rPr lang="zh-CN" altLang="zh-CN" sz="2800" dirty="0" smtClean="0">
                <a:solidFill>
                  <a:srgbClr val="0B0080"/>
                </a:solidFill>
                <a:latin typeface="Arial Unicode MS"/>
                <a:ea typeface="DejaVuSansMono"/>
                <a:hlinkClick r:id="rId18" tooltip="cpp/chrono/c/timespec get"/>
              </a:rPr>
              <a:t>get</a:t>
            </a:r>
            <a:endParaRPr lang="en-US" altLang="zh-CN" sz="2800" dirty="0" smtClean="0">
              <a:solidFill>
                <a:srgbClr val="0B0080"/>
              </a:solidFill>
              <a:latin typeface="Arial Unicode MS"/>
              <a:ea typeface="DejaVuSansMono"/>
            </a:endParaRPr>
          </a:p>
          <a:p>
            <a:pPr lvl="0" eaLnBrk="0" hangingPunct="0"/>
            <a:r>
              <a:rPr lang="zh-CN" altLang="zh-CN" sz="4000" b="1" dirty="0">
                <a:solidFill>
                  <a:srgbClr val="000000"/>
                </a:solidFill>
                <a:ea typeface="DejaVuSans"/>
              </a:rPr>
              <a:t>Removed</a:t>
            </a:r>
          </a:p>
          <a:p>
            <a:pPr lvl="0" eaLnBrk="0" hangingPunct="0"/>
            <a:r>
              <a:rPr lang="zh-CN" altLang="zh-CN" sz="2800" dirty="0">
                <a:solidFill>
                  <a:srgbClr val="0B0080"/>
                </a:solidFill>
                <a:latin typeface="Arial Unicode MS"/>
                <a:ea typeface="DejaVuSansMono"/>
                <a:hlinkClick r:id="rId19" tooltip="cpp/memory/auto ptr"/>
              </a:rPr>
              <a:t>auto_ptr</a:t>
            </a:r>
            <a:r>
              <a:rPr lang="zh-CN" altLang="zh-CN" dirty="0">
                <a:solidFill>
                  <a:srgbClr val="000000"/>
                </a:solidFill>
                <a:ea typeface="DejaVuSans"/>
              </a:rPr>
              <a:t>, </a:t>
            </a:r>
            <a:r>
              <a:rPr lang="zh-CN" altLang="zh-CN" dirty="0">
                <a:solidFill>
                  <a:srgbClr val="0B0080"/>
                </a:solidFill>
                <a:ea typeface="DejaVuSans"/>
                <a:hlinkClick r:id="rId20" tooltip="cpp/utility/functional"/>
              </a:rPr>
              <a:t>deprecated function objects</a:t>
            </a:r>
            <a:r>
              <a:rPr lang="zh-CN" altLang="zh-CN" dirty="0">
                <a:solidFill>
                  <a:srgbClr val="000000"/>
                </a:solidFill>
                <a:ea typeface="DejaVuSans"/>
              </a:rPr>
              <a:t>, </a:t>
            </a:r>
            <a:r>
              <a:rPr lang="zh-CN" altLang="zh-CN" dirty="0">
                <a:solidFill>
                  <a:srgbClr val="0B0080"/>
                </a:solidFill>
                <a:ea typeface="DejaVuSansMono"/>
                <a:hlinkClick r:id="rId21" tooltip="cpp/algorithm/random shuffle"/>
              </a:rPr>
              <a:t>std::random_shuffle</a:t>
            </a:r>
            <a:r>
              <a:rPr lang="zh-CN" altLang="zh-CN" dirty="0">
                <a:solidFill>
                  <a:srgbClr val="000000"/>
                </a:solidFill>
                <a:ea typeface="DejaVuSans"/>
              </a:rPr>
              <a:t>, </a:t>
            </a:r>
            <a:r>
              <a:rPr lang="zh-CN" altLang="zh-CN" dirty="0">
                <a:solidFill>
                  <a:srgbClr val="0B0080"/>
                </a:solidFill>
                <a:ea typeface="DejaVuSansMono"/>
                <a:hlinkClick r:id="rId22" tooltip="cpp/error/unexpected"/>
              </a:rPr>
              <a:t>std::unexpected</a:t>
            </a:r>
            <a:r>
              <a:rPr lang="zh-CN" altLang="zh-CN" dirty="0">
                <a:solidFill>
                  <a:srgbClr val="000000"/>
                </a:solidFill>
                <a:ea typeface="DejaVuSans"/>
              </a:rPr>
              <a:t>, the </a:t>
            </a:r>
            <a:r>
              <a:rPr lang="zh-CN" altLang="zh-CN" dirty="0">
                <a:solidFill>
                  <a:srgbClr val="0B0080"/>
                </a:solidFill>
                <a:ea typeface="DejaVuSans"/>
                <a:hlinkClick r:id="rId23" tooltip="cpp/io/ios base"/>
              </a:rPr>
              <a:t>obsolete iostreams aliases</a:t>
            </a:r>
            <a:r>
              <a:rPr lang="zh-CN" altLang="zh-CN" dirty="0">
                <a:solidFill>
                  <a:srgbClr val="000000"/>
                </a:solidFill>
                <a:ea typeface="DejaVuSans"/>
              </a:rPr>
              <a:t>, </a:t>
            </a:r>
            <a:r>
              <a:rPr lang="zh-CN" altLang="zh-CN" dirty="0">
                <a:solidFill>
                  <a:srgbClr val="0B0080"/>
                </a:solidFill>
                <a:ea typeface="DejaVuSans"/>
                <a:hlinkClick r:id="rId24" tooltip="cpp/language/operator alternative"/>
              </a:rPr>
              <a:t>trigraphs</a:t>
            </a:r>
            <a:r>
              <a:rPr lang="zh-CN" altLang="zh-CN" dirty="0">
                <a:solidFill>
                  <a:srgbClr val="000000"/>
                </a:solidFill>
                <a:ea typeface="DejaVuSans"/>
              </a:rPr>
              <a:t>, the </a:t>
            </a:r>
            <a:r>
              <a:rPr lang="zh-CN" altLang="zh-CN" sz="2800" dirty="0">
                <a:solidFill>
                  <a:srgbClr val="0B0080"/>
                </a:solidFill>
                <a:latin typeface="Arial Unicode MS"/>
                <a:ea typeface="DejaVuSansMono"/>
                <a:hlinkClick r:id="rId25" tooltip="cpp/keyword/register"/>
              </a:rPr>
              <a:t>register</a:t>
            </a:r>
            <a:r>
              <a:rPr lang="zh-CN" altLang="zh-CN" dirty="0">
                <a:solidFill>
                  <a:srgbClr val="000000"/>
                </a:solidFill>
                <a:ea typeface="DejaVuSans"/>
              </a:rPr>
              <a:t> keyword, </a:t>
            </a:r>
            <a:r>
              <a:rPr lang="zh-CN" altLang="zh-CN" sz="2800" dirty="0">
                <a:solidFill>
                  <a:srgbClr val="0B0080"/>
                </a:solidFill>
                <a:latin typeface="Arial Unicode MS"/>
                <a:ea typeface="DejaVuSansMono"/>
                <a:hlinkClick r:id="rId26" tooltip="cpp/language/operator incdec"/>
              </a:rPr>
              <a:t>bool</a:t>
            </a:r>
            <a:r>
              <a:rPr lang="zh-CN" altLang="zh-CN" dirty="0">
                <a:solidFill>
                  <a:srgbClr val="0B0080"/>
                </a:solidFill>
                <a:ea typeface="DejaVuSans"/>
                <a:hlinkClick r:id="rId26" tooltip="cpp/language/operator incdec"/>
              </a:rPr>
              <a:t> increment</a:t>
            </a:r>
            <a:endParaRPr lang="zh-CN" altLang="zh-CN" sz="5400" dirty="0"/>
          </a:p>
          <a:p>
            <a:pPr lvl="0" eaLnBrk="0" hangingPunct="0"/>
            <a:r>
              <a:rPr lang="zh-CN" altLang="zh-CN" sz="3600" b="1" dirty="0">
                <a:solidFill>
                  <a:srgbClr val="000000"/>
                </a:solidFill>
                <a:ea typeface="DejaVuSans"/>
              </a:rPr>
              <a:t>Deprecated</a:t>
            </a:r>
          </a:p>
          <a:p>
            <a:pPr lvl="0" eaLnBrk="0" hangingPunct="0"/>
            <a:r>
              <a:rPr lang="zh-CN" altLang="zh-CN" dirty="0">
                <a:solidFill>
                  <a:srgbClr val="000000"/>
                </a:solidFill>
                <a:latin typeface="Arial Unicode MS"/>
                <a:ea typeface="DejaVuSansMono"/>
              </a:rPr>
              <a:t>std::iterator</a:t>
            </a:r>
            <a:r>
              <a:rPr lang="zh-CN" altLang="zh-CN" sz="2000" dirty="0">
                <a:solidFill>
                  <a:srgbClr val="000000"/>
                </a:solidFill>
                <a:ea typeface="DejaVuSans"/>
              </a:rPr>
              <a:t>, </a:t>
            </a:r>
            <a:r>
              <a:rPr lang="zh-CN" altLang="zh-CN" dirty="0">
                <a:solidFill>
                  <a:srgbClr val="000000"/>
                </a:solidFill>
                <a:latin typeface="Arial Unicode MS"/>
                <a:ea typeface="DejaVuSansMono"/>
              </a:rPr>
              <a:t>std::raw_storage_iterator</a:t>
            </a:r>
            <a:r>
              <a:rPr lang="zh-CN" altLang="zh-CN" sz="2000" dirty="0">
                <a:solidFill>
                  <a:srgbClr val="000000"/>
                </a:solidFill>
                <a:ea typeface="DejaVuSans"/>
              </a:rPr>
              <a:t>, </a:t>
            </a:r>
            <a:r>
              <a:rPr lang="zh-CN" altLang="zh-CN" dirty="0">
                <a:solidFill>
                  <a:srgbClr val="000000"/>
                </a:solidFill>
                <a:latin typeface="Arial Unicode MS"/>
                <a:ea typeface="DejaVuSansMono"/>
              </a:rPr>
              <a:t>std::get_temporary_buffer</a:t>
            </a:r>
            <a:r>
              <a:rPr lang="zh-CN" altLang="zh-CN" sz="2000" dirty="0">
                <a:solidFill>
                  <a:srgbClr val="000000"/>
                </a:solidFill>
                <a:ea typeface="DejaVuSans"/>
              </a:rPr>
              <a:t>, </a:t>
            </a:r>
            <a:r>
              <a:rPr lang="zh-CN" altLang="zh-CN" dirty="0">
                <a:solidFill>
                  <a:srgbClr val="000000"/>
                </a:solidFill>
                <a:latin typeface="Arial Unicode MS"/>
                <a:ea typeface="DejaVuSansMono"/>
              </a:rPr>
              <a:t>std::is_literal_type</a:t>
            </a:r>
            <a:r>
              <a:rPr lang="zh-CN" altLang="zh-CN" sz="2000" dirty="0">
                <a:solidFill>
                  <a:srgbClr val="000000"/>
                </a:solidFill>
                <a:ea typeface="DejaVuSans"/>
              </a:rPr>
              <a:t>, </a:t>
            </a:r>
            <a:r>
              <a:rPr lang="zh-CN" altLang="zh-CN" dirty="0">
                <a:solidFill>
                  <a:srgbClr val="000000"/>
                </a:solidFill>
                <a:latin typeface="Arial Unicode MS"/>
                <a:ea typeface="DejaVuSansMono"/>
              </a:rPr>
              <a:t>std::result_of</a:t>
            </a:r>
            <a:r>
              <a:rPr lang="zh-CN" altLang="zh-CN" sz="2000" dirty="0">
                <a:solidFill>
                  <a:srgbClr val="000000"/>
                </a:solidFill>
                <a:ea typeface="DejaVuSans"/>
              </a:rPr>
              <a:t>, all of </a:t>
            </a:r>
            <a:r>
              <a:rPr lang="zh-CN" altLang="zh-CN" dirty="0">
                <a:solidFill>
                  <a:srgbClr val="000000"/>
                </a:solidFill>
                <a:latin typeface="Arial Unicode MS"/>
                <a:ea typeface="DejaVuSansMono"/>
              </a:rPr>
              <a:t>&lt;codecvt</a:t>
            </a:r>
            <a:r>
              <a:rPr lang="zh-CN" altLang="zh-CN" dirty="0" smtClean="0">
                <a:solidFill>
                  <a:srgbClr val="000000"/>
                </a:solidFill>
                <a:latin typeface="Arial Unicode MS"/>
                <a:ea typeface="DejaVuSansMono"/>
              </a:rPr>
              <a:t>&gt;</a:t>
            </a:r>
            <a:endParaRPr lang="zh-CN" altLang="zh-CN" sz="4800" dirty="0"/>
          </a:p>
        </p:txBody>
      </p:sp>
    </p:spTree>
    <p:extLst>
      <p:ext uri="{BB962C8B-B14F-4D97-AF65-F5344CB8AC3E}">
        <p14:creationId xmlns:p14="http://schemas.microsoft.com/office/powerpoint/2010/main" val="3698488433"/>
      </p:ext>
    </p:extLst>
  </p:cSld>
  <p:clrMapOvr>
    <a:masterClrMapping/>
  </p:clrMapOvr>
  <p:transition spd="med" advClick="0" advTm="0">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0" y="1080804"/>
            <a:ext cx="12198349" cy="46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sz="2800" dirty="0"/>
              <a:t>一个返回引用的函数值</a:t>
            </a:r>
            <a:r>
              <a:rPr kumimoji="1" lang="zh-CN" altLang="en-US" sz="2800" dirty="0">
                <a:solidFill>
                  <a:srgbClr val="FF0000"/>
                </a:solidFill>
              </a:rPr>
              <a:t>作为赋值表达式的左值</a:t>
            </a:r>
          </a:p>
          <a:p>
            <a:pPr eaLnBrk="1" hangingPunct="1">
              <a:lnSpc>
                <a:spcPct val="120000"/>
              </a:lnSpc>
            </a:pPr>
            <a:r>
              <a:rPr kumimoji="1" lang="zh-CN" altLang="en-US" sz="2800" dirty="0"/>
              <a:t>      一般情况下，赋值表达式的左边只能是变量名，即被赋值的对象必须是变量，只有变量才能被赋值，常量或表达式不能被赋值，但如果一个函数的返回值是引用时，赋值号的左边可以是该函数的调用。</a:t>
            </a:r>
          </a:p>
          <a:p>
            <a:pPr eaLnBrk="1" hangingPunct="1">
              <a:lnSpc>
                <a:spcPct val="120000"/>
              </a:lnSpc>
            </a:pPr>
            <a:r>
              <a:rPr kumimoji="1" lang="zh-CN" altLang="en-US" sz="2800" dirty="0"/>
              <a:t>例</a:t>
            </a:r>
            <a:r>
              <a:rPr kumimoji="1" lang="en-US" altLang="zh-CN" sz="2800" dirty="0"/>
              <a:t>  </a:t>
            </a:r>
            <a:r>
              <a:rPr kumimoji="1" lang="zh-CN" altLang="en-US" sz="2800" dirty="0"/>
              <a:t>测试用返回引用的函数值作为赋值表达式的左值。</a:t>
            </a:r>
            <a:endParaRPr lang="zh-CN" altLang="en-US" sz="2800" dirty="0"/>
          </a:p>
          <a:p>
            <a:pPr eaLnBrk="1" hangingPunct="1">
              <a:lnSpc>
                <a:spcPct val="120000"/>
              </a:lnSpc>
            </a:pPr>
            <a:r>
              <a:rPr kumimoji="1" lang="en-US" altLang="zh-CN" sz="2800" dirty="0"/>
              <a:t>#include &lt;</a:t>
            </a:r>
            <a:r>
              <a:rPr kumimoji="1" lang="en-US" altLang="zh-CN" sz="2800" dirty="0" err="1"/>
              <a:t>iostream.h</a:t>
            </a:r>
            <a:r>
              <a:rPr kumimoji="1" lang="en-US" altLang="zh-CN" sz="2800" dirty="0"/>
              <a:t>&gt;</a:t>
            </a:r>
          </a:p>
          <a:p>
            <a:pPr eaLnBrk="1" hangingPunct="1">
              <a:lnSpc>
                <a:spcPct val="120000"/>
              </a:lnSpc>
            </a:pPr>
            <a:r>
              <a:rPr kumimoji="1" lang="en-US" altLang="zh-CN" sz="2800" dirty="0" err="1"/>
              <a:t>int</a:t>
            </a:r>
            <a:r>
              <a:rPr kumimoji="1" lang="en-US" altLang="zh-CN" sz="2800" dirty="0"/>
              <a:t> &amp;put(</a:t>
            </a:r>
            <a:r>
              <a:rPr kumimoji="1" lang="en-US" altLang="zh-CN" sz="2800" dirty="0" err="1"/>
              <a:t>int</a:t>
            </a:r>
            <a:r>
              <a:rPr kumimoji="1" lang="en-US" altLang="zh-CN" sz="2800" dirty="0"/>
              <a:t> n);</a:t>
            </a:r>
          </a:p>
          <a:p>
            <a:pPr eaLnBrk="1" hangingPunct="1">
              <a:lnSpc>
                <a:spcPct val="120000"/>
              </a:lnSpc>
            </a:pPr>
            <a:r>
              <a:rPr kumimoji="1" lang="en-US" altLang="zh-CN" sz="2800" dirty="0" err="1"/>
              <a:t>int</a:t>
            </a:r>
            <a:r>
              <a:rPr kumimoji="1" lang="en-US" altLang="zh-CN" sz="2800" dirty="0"/>
              <a:t> </a:t>
            </a:r>
            <a:r>
              <a:rPr kumimoji="1" lang="en-US" altLang="zh-CN" sz="2800" dirty="0" err="1"/>
              <a:t>vals</a:t>
            </a:r>
            <a:r>
              <a:rPr kumimoji="1" lang="en-US" altLang="zh-CN" sz="2800" dirty="0"/>
              <a:t>[10];</a:t>
            </a:r>
          </a:p>
          <a:p>
            <a:pPr eaLnBrk="1" hangingPunct="1">
              <a:lnSpc>
                <a:spcPct val="120000"/>
              </a:lnSpc>
            </a:pPr>
            <a:r>
              <a:rPr kumimoji="1" lang="en-US" altLang="zh-CN" sz="2800" dirty="0" err="1"/>
              <a:t>int</a:t>
            </a:r>
            <a:r>
              <a:rPr kumimoji="1" lang="en-US" altLang="zh-CN" sz="2800" dirty="0"/>
              <a:t> error=-1;</a:t>
            </a:r>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7166250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345466" y="2421682"/>
            <a:ext cx="5105638" cy="34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sz="2000" dirty="0"/>
              <a:t>void main()</a:t>
            </a:r>
          </a:p>
          <a:p>
            <a:pPr eaLnBrk="1" hangingPunct="1">
              <a:lnSpc>
                <a:spcPct val="120000"/>
              </a:lnSpc>
            </a:pPr>
            <a:r>
              <a:rPr kumimoji="1" lang="en-US" altLang="zh-CN" sz="2000" dirty="0"/>
              <a:t>{ </a:t>
            </a:r>
            <a:endParaRPr kumimoji="1" lang="en-US" altLang="zh-CN" sz="2000" dirty="0" smtClean="0"/>
          </a:p>
          <a:p>
            <a:pPr eaLnBrk="1" hangingPunct="1">
              <a:lnSpc>
                <a:spcPct val="120000"/>
              </a:lnSpc>
            </a:pPr>
            <a:r>
              <a:rPr kumimoji="1" lang="en-US" altLang="zh-CN" sz="2000" dirty="0" smtClean="0"/>
              <a:t>   </a:t>
            </a:r>
            <a:r>
              <a:rPr kumimoji="1" lang="en-US" altLang="zh-CN" sz="2000" dirty="0" smtClean="0">
                <a:solidFill>
                  <a:srgbClr val="FF0000"/>
                </a:solidFill>
              </a:rPr>
              <a:t>put(0</a:t>
            </a:r>
            <a:r>
              <a:rPr kumimoji="1" lang="en-US" altLang="zh-CN" sz="2000" dirty="0">
                <a:solidFill>
                  <a:srgbClr val="FF0000"/>
                </a:solidFill>
              </a:rPr>
              <a:t>)=10;     </a:t>
            </a:r>
            <a:r>
              <a:rPr kumimoji="1" lang="en-US" altLang="zh-CN" sz="2000" dirty="0"/>
              <a:t>//</a:t>
            </a:r>
            <a:r>
              <a:rPr kumimoji="1" lang="zh-CN" altLang="en-US" sz="2000" dirty="0"/>
              <a:t>以</a:t>
            </a:r>
            <a:r>
              <a:rPr kumimoji="1" lang="en-US" altLang="zh-CN" sz="2000" dirty="0"/>
              <a:t>put(0)</a:t>
            </a:r>
            <a:r>
              <a:rPr kumimoji="1" lang="zh-CN" altLang="en-US" sz="2000" dirty="0"/>
              <a:t>函数值作为左</a:t>
            </a:r>
            <a:r>
              <a:rPr kumimoji="1" lang="zh-CN" altLang="en-US" sz="2000" dirty="0" smtClean="0"/>
              <a:t>值，</a:t>
            </a:r>
            <a:endParaRPr kumimoji="1" lang="en-US" altLang="zh-CN" sz="2000" dirty="0" smtClean="0"/>
          </a:p>
          <a:p>
            <a:pPr eaLnBrk="1" hangingPunct="1">
              <a:lnSpc>
                <a:spcPct val="120000"/>
              </a:lnSpc>
            </a:pPr>
            <a:r>
              <a:rPr kumimoji="1" lang="en-US" altLang="zh-CN" sz="2000" dirty="0">
                <a:solidFill>
                  <a:srgbClr val="FF0000"/>
                </a:solidFill>
              </a:rPr>
              <a:t>	</a:t>
            </a:r>
            <a:r>
              <a:rPr kumimoji="1" lang="en-US" altLang="zh-CN" sz="2000" dirty="0" smtClean="0">
                <a:solidFill>
                  <a:srgbClr val="FF0000"/>
                </a:solidFill>
              </a:rPr>
              <a:t>	       //  </a:t>
            </a:r>
            <a:r>
              <a:rPr kumimoji="1" lang="zh-CN" altLang="en-US" sz="2000" dirty="0" smtClean="0">
                <a:solidFill>
                  <a:srgbClr val="FF0000"/>
                </a:solidFill>
              </a:rPr>
              <a:t>等价</a:t>
            </a:r>
            <a:r>
              <a:rPr kumimoji="1" lang="zh-CN" altLang="en-US" sz="2000" dirty="0">
                <a:solidFill>
                  <a:srgbClr val="FF0000"/>
                </a:solidFill>
              </a:rPr>
              <a:t>于</a:t>
            </a:r>
            <a:r>
              <a:rPr kumimoji="1" lang="en-US" altLang="zh-CN" sz="2000" dirty="0" err="1">
                <a:solidFill>
                  <a:srgbClr val="FF0000"/>
                </a:solidFill>
              </a:rPr>
              <a:t>vals</a:t>
            </a:r>
            <a:r>
              <a:rPr kumimoji="1" lang="en-US" altLang="zh-CN" sz="2000" dirty="0">
                <a:solidFill>
                  <a:srgbClr val="FF0000"/>
                </a:solidFill>
              </a:rPr>
              <a:t>[0]=10;</a:t>
            </a:r>
            <a:endParaRPr lang="en-US" altLang="zh-CN" sz="2000" dirty="0">
              <a:solidFill>
                <a:srgbClr val="FF0000"/>
              </a:solidFill>
            </a:endParaRPr>
          </a:p>
          <a:p>
            <a:pPr eaLnBrk="1" hangingPunct="1">
              <a:lnSpc>
                <a:spcPct val="120000"/>
              </a:lnSpc>
            </a:pPr>
            <a:r>
              <a:rPr kumimoji="1" lang="en-US" altLang="zh-CN" sz="2000" dirty="0"/>
              <a:t>   </a:t>
            </a:r>
            <a:r>
              <a:rPr kumimoji="1" lang="en-US" altLang="zh-CN" sz="2000" dirty="0">
                <a:solidFill>
                  <a:srgbClr val="FF0000"/>
                </a:solidFill>
              </a:rPr>
              <a:t>put(9)=20;     </a:t>
            </a:r>
            <a:r>
              <a:rPr kumimoji="1" lang="en-US" altLang="zh-CN" sz="2000" dirty="0"/>
              <a:t>//</a:t>
            </a:r>
            <a:r>
              <a:rPr kumimoji="1" lang="zh-CN" altLang="en-US" sz="2000" dirty="0"/>
              <a:t>以</a:t>
            </a:r>
            <a:r>
              <a:rPr kumimoji="1" lang="en-US" altLang="zh-CN" sz="2000" dirty="0"/>
              <a:t>put(9)</a:t>
            </a:r>
            <a:r>
              <a:rPr kumimoji="1" lang="zh-CN" altLang="en-US" sz="2000" dirty="0"/>
              <a:t>函数值作为左值</a:t>
            </a:r>
            <a:r>
              <a:rPr kumimoji="1" lang="zh-CN" altLang="en-US" sz="2000" dirty="0" smtClean="0"/>
              <a:t>，</a:t>
            </a:r>
            <a:endParaRPr kumimoji="1" lang="en-US" altLang="zh-CN" sz="2000" dirty="0" smtClean="0"/>
          </a:p>
          <a:p>
            <a:pPr eaLnBrk="1" hangingPunct="1">
              <a:lnSpc>
                <a:spcPct val="120000"/>
              </a:lnSpc>
            </a:pPr>
            <a:r>
              <a:rPr kumimoji="1" lang="en-US" altLang="zh-CN" sz="2000" dirty="0">
                <a:solidFill>
                  <a:srgbClr val="FF0000"/>
                </a:solidFill>
              </a:rPr>
              <a:t> </a:t>
            </a:r>
            <a:r>
              <a:rPr kumimoji="1" lang="en-US" altLang="zh-CN" sz="2000" dirty="0" smtClean="0">
                <a:solidFill>
                  <a:srgbClr val="FF0000"/>
                </a:solidFill>
              </a:rPr>
              <a:t>		      // </a:t>
            </a:r>
            <a:r>
              <a:rPr kumimoji="1" lang="zh-CN" altLang="en-US" sz="2000" dirty="0" smtClean="0">
                <a:solidFill>
                  <a:srgbClr val="FF0000"/>
                </a:solidFill>
              </a:rPr>
              <a:t>等价</a:t>
            </a:r>
            <a:r>
              <a:rPr kumimoji="1" lang="zh-CN" altLang="en-US" sz="2000" dirty="0">
                <a:solidFill>
                  <a:srgbClr val="FF0000"/>
                </a:solidFill>
              </a:rPr>
              <a:t>于 </a:t>
            </a:r>
            <a:r>
              <a:rPr kumimoji="1" lang="en-US" altLang="zh-CN" sz="2000" dirty="0" err="1">
                <a:solidFill>
                  <a:srgbClr val="FF0000"/>
                </a:solidFill>
              </a:rPr>
              <a:t>vals</a:t>
            </a:r>
            <a:r>
              <a:rPr kumimoji="1" lang="en-US" altLang="zh-CN" sz="2000" dirty="0">
                <a:solidFill>
                  <a:srgbClr val="FF0000"/>
                </a:solidFill>
              </a:rPr>
              <a:t>[9]=10;</a:t>
            </a:r>
            <a:endParaRPr lang="en-US" altLang="zh-CN" sz="2000" dirty="0">
              <a:solidFill>
                <a:srgbClr val="FF0000"/>
              </a:solidFill>
            </a:endParaRPr>
          </a:p>
          <a:p>
            <a:pPr eaLnBrk="1" hangingPunct="1">
              <a:lnSpc>
                <a:spcPct val="120000"/>
              </a:lnSpc>
            </a:pPr>
            <a:r>
              <a:rPr kumimoji="1" lang="en-US" altLang="zh-CN" sz="2000" dirty="0"/>
              <a:t>   </a:t>
            </a:r>
            <a:r>
              <a:rPr kumimoji="1" lang="en-US" altLang="zh-CN" sz="2000" dirty="0" err="1"/>
              <a:t>cout</a:t>
            </a:r>
            <a:r>
              <a:rPr kumimoji="1" lang="en-US" altLang="zh-CN" sz="2000" dirty="0"/>
              <a:t>&lt;&lt;</a:t>
            </a:r>
            <a:r>
              <a:rPr kumimoji="1" lang="en-US" altLang="zh-CN" sz="2000" dirty="0" err="1"/>
              <a:t>vals</a:t>
            </a:r>
            <a:r>
              <a:rPr kumimoji="1" lang="en-US" altLang="zh-CN" sz="2000" dirty="0"/>
              <a:t>[0];</a:t>
            </a:r>
            <a:endParaRPr lang="en-US" altLang="zh-CN" sz="2000" dirty="0"/>
          </a:p>
          <a:p>
            <a:pPr eaLnBrk="1" hangingPunct="1">
              <a:lnSpc>
                <a:spcPct val="120000"/>
              </a:lnSpc>
            </a:pPr>
            <a:r>
              <a:rPr kumimoji="1" lang="en-US" altLang="zh-CN" sz="2000" dirty="0"/>
              <a:t>   </a:t>
            </a:r>
            <a:r>
              <a:rPr kumimoji="1" lang="en-US" altLang="zh-CN" sz="2000" dirty="0" err="1"/>
              <a:t>cout</a:t>
            </a:r>
            <a:r>
              <a:rPr kumimoji="1" lang="en-US" altLang="zh-CN" sz="2000" dirty="0"/>
              <a:t>&lt;&lt;</a:t>
            </a:r>
            <a:r>
              <a:rPr kumimoji="1" lang="en-US" altLang="zh-CN" sz="2000" dirty="0" err="1"/>
              <a:t>vals</a:t>
            </a:r>
            <a:r>
              <a:rPr kumimoji="1" lang="en-US" altLang="zh-CN" sz="2000" dirty="0"/>
              <a:t>[9</a:t>
            </a:r>
            <a:r>
              <a:rPr kumimoji="1" lang="en-US" altLang="zh-CN" sz="2000" dirty="0" smtClean="0"/>
              <a:t>];</a:t>
            </a:r>
          </a:p>
          <a:p>
            <a:pPr eaLnBrk="1" hangingPunct="1">
              <a:lnSpc>
                <a:spcPct val="120000"/>
              </a:lnSpc>
            </a:pPr>
            <a:r>
              <a:rPr kumimoji="1" lang="en-US" altLang="zh-CN" sz="2000" dirty="0" smtClean="0"/>
              <a:t>}</a:t>
            </a:r>
            <a:endParaRPr lang="en-US" altLang="zh-CN" sz="2000"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7" name="文本框 86"/>
          <p:cNvSpPr txBox="1">
            <a:spLocks noChangeArrowheads="1"/>
          </p:cNvSpPr>
          <p:nvPr/>
        </p:nvSpPr>
        <p:spPr bwMode="auto">
          <a:xfrm>
            <a:off x="7332399" y="2113905"/>
            <a:ext cx="3744416" cy="37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sz="2000" dirty="0" err="1" smtClean="0">
                <a:solidFill>
                  <a:srgbClr val="990000"/>
                </a:solidFill>
              </a:rPr>
              <a:t>int</a:t>
            </a:r>
            <a:r>
              <a:rPr kumimoji="1" lang="en-US" altLang="zh-CN" sz="2000" dirty="0" smtClean="0">
                <a:solidFill>
                  <a:srgbClr val="990000"/>
                </a:solidFill>
              </a:rPr>
              <a:t> </a:t>
            </a:r>
            <a:r>
              <a:rPr kumimoji="1" lang="en-US" altLang="zh-CN" sz="2000" dirty="0">
                <a:solidFill>
                  <a:srgbClr val="990000"/>
                </a:solidFill>
              </a:rPr>
              <a:t>&amp;put(</a:t>
            </a:r>
            <a:r>
              <a:rPr kumimoji="1" lang="en-US" altLang="zh-CN" sz="2000" dirty="0" err="1">
                <a:solidFill>
                  <a:srgbClr val="990000"/>
                </a:solidFill>
              </a:rPr>
              <a:t>int</a:t>
            </a:r>
            <a:r>
              <a:rPr kumimoji="1" lang="en-US" altLang="zh-CN" sz="2000" dirty="0">
                <a:solidFill>
                  <a:srgbClr val="990000"/>
                </a:solidFill>
              </a:rPr>
              <a:t> n</a:t>
            </a:r>
            <a:r>
              <a:rPr kumimoji="1" lang="en-US" altLang="zh-CN" sz="2000" dirty="0" smtClean="0">
                <a:solidFill>
                  <a:srgbClr val="990000"/>
                </a:solidFill>
              </a:rPr>
              <a:t>)</a:t>
            </a:r>
          </a:p>
          <a:p>
            <a:pPr eaLnBrk="1" hangingPunct="1">
              <a:lnSpc>
                <a:spcPct val="120000"/>
              </a:lnSpc>
            </a:pPr>
            <a:r>
              <a:rPr kumimoji="1" lang="en-US" altLang="zh-CN" sz="2000" dirty="0" smtClean="0">
                <a:solidFill>
                  <a:srgbClr val="990000"/>
                </a:solidFill>
              </a:rPr>
              <a:t> </a:t>
            </a:r>
            <a:r>
              <a:rPr kumimoji="1" lang="en-US" altLang="zh-CN" sz="2000" dirty="0" smtClean="0"/>
              <a:t>{  </a:t>
            </a:r>
          </a:p>
          <a:p>
            <a:pPr eaLnBrk="1" hangingPunct="1">
              <a:lnSpc>
                <a:spcPct val="120000"/>
              </a:lnSpc>
            </a:pPr>
            <a:r>
              <a:rPr kumimoji="1" lang="en-US" altLang="zh-CN" sz="2000" dirty="0"/>
              <a:t>	</a:t>
            </a:r>
            <a:r>
              <a:rPr kumimoji="1" lang="en-US" altLang="zh-CN" sz="2000" dirty="0" smtClean="0"/>
              <a:t>if </a:t>
            </a:r>
            <a:r>
              <a:rPr kumimoji="1" lang="en-US" altLang="zh-CN" sz="2000" dirty="0"/>
              <a:t>(n&gt;=0 &amp;&amp; n&lt;=9 )</a:t>
            </a:r>
            <a:endParaRPr lang="en-US" altLang="zh-CN" sz="2000" dirty="0"/>
          </a:p>
          <a:p>
            <a:pPr eaLnBrk="1" hangingPunct="1">
              <a:lnSpc>
                <a:spcPct val="120000"/>
              </a:lnSpc>
            </a:pPr>
            <a:r>
              <a:rPr kumimoji="1" lang="en-US" altLang="zh-CN" sz="2000" dirty="0"/>
              <a:t>      return </a:t>
            </a:r>
            <a:r>
              <a:rPr kumimoji="1" lang="en-US" altLang="zh-CN" sz="2000" dirty="0" err="1"/>
              <a:t>vals</a:t>
            </a:r>
            <a:r>
              <a:rPr kumimoji="1" lang="en-US" altLang="zh-CN" sz="2000" dirty="0"/>
              <a:t>[n];</a:t>
            </a:r>
          </a:p>
          <a:p>
            <a:pPr eaLnBrk="1" hangingPunct="1">
              <a:lnSpc>
                <a:spcPct val="120000"/>
              </a:lnSpc>
            </a:pPr>
            <a:r>
              <a:rPr kumimoji="1" lang="en-US" altLang="zh-CN" sz="2000" dirty="0" smtClean="0"/>
              <a:t>	else    </a:t>
            </a:r>
            <a:endParaRPr kumimoji="1" lang="en-US" altLang="zh-CN" sz="2000" dirty="0"/>
          </a:p>
          <a:p>
            <a:pPr eaLnBrk="1" hangingPunct="1">
              <a:lnSpc>
                <a:spcPct val="120000"/>
              </a:lnSpc>
            </a:pPr>
            <a:r>
              <a:rPr kumimoji="1" lang="en-US" altLang="zh-CN" sz="2000" dirty="0" smtClean="0"/>
              <a:t>	{ </a:t>
            </a:r>
          </a:p>
          <a:p>
            <a:pPr eaLnBrk="1" hangingPunct="1">
              <a:lnSpc>
                <a:spcPct val="120000"/>
              </a:lnSpc>
            </a:pPr>
            <a:r>
              <a:rPr kumimoji="1" lang="en-US" altLang="zh-CN" sz="2000" dirty="0"/>
              <a:t>	</a:t>
            </a:r>
            <a:r>
              <a:rPr kumimoji="1" lang="en-US" altLang="zh-CN" sz="2000" dirty="0" smtClean="0"/>
              <a:t>      </a:t>
            </a:r>
            <a:r>
              <a:rPr kumimoji="1" lang="en-US" altLang="zh-CN" sz="2000" dirty="0" err="1" smtClean="0"/>
              <a:t>cout</a:t>
            </a:r>
            <a:r>
              <a:rPr kumimoji="1" lang="en-US" altLang="zh-CN" sz="2000" dirty="0"/>
              <a:t>&lt;&lt;”subscript error”;</a:t>
            </a:r>
          </a:p>
          <a:p>
            <a:pPr eaLnBrk="1" hangingPunct="1">
              <a:lnSpc>
                <a:spcPct val="120000"/>
              </a:lnSpc>
            </a:pPr>
            <a:r>
              <a:rPr kumimoji="1" lang="en-US" altLang="zh-CN" sz="2000" dirty="0"/>
              <a:t>   </a:t>
            </a:r>
            <a:r>
              <a:rPr kumimoji="1" lang="en-US" altLang="zh-CN" sz="2000" dirty="0" smtClean="0"/>
              <a:t> 	      return </a:t>
            </a:r>
            <a:r>
              <a:rPr kumimoji="1" lang="en-US" altLang="zh-CN" sz="2000" dirty="0"/>
              <a:t>error;  </a:t>
            </a:r>
            <a:endParaRPr kumimoji="1" lang="en-US" altLang="zh-CN" sz="2000" dirty="0" smtClean="0"/>
          </a:p>
          <a:p>
            <a:pPr eaLnBrk="1" hangingPunct="1">
              <a:lnSpc>
                <a:spcPct val="120000"/>
              </a:lnSpc>
            </a:pPr>
            <a:r>
              <a:rPr kumimoji="1" lang="en-US" altLang="zh-CN" sz="2000" dirty="0"/>
              <a:t>	</a:t>
            </a:r>
            <a:r>
              <a:rPr kumimoji="1" lang="en-US" altLang="zh-CN" sz="2000" dirty="0" smtClean="0"/>
              <a:t>}</a:t>
            </a:r>
            <a:endParaRPr lang="en-US" altLang="zh-CN" sz="2000" dirty="0"/>
          </a:p>
          <a:p>
            <a:pPr eaLnBrk="1" hangingPunct="1">
              <a:buFont typeface="宋体" panose="02010600030101010101" pitchFamily="2" charset="-122"/>
              <a:buNone/>
            </a:pPr>
            <a:r>
              <a:rPr kumimoji="1" lang="en-US" altLang="zh-CN" sz="2000" dirty="0"/>
              <a:t>}</a:t>
            </a:r>
            <a:endParaRPr lang="en-US" altLang="zh-CN" sz="2000" dirty="0"/>
          </a:p>
        </p:txBody>
      </p:sp>
      <p:cxnSp>
        <p:nvCxnSpPr>
          <p:cNvPr id="6" name="直接连接符 5"/>
          <p:cNvCxnSpPr/>
          <p:nvPr/>
        </p:nvCxnSpPr>
        <p:spPr bwMode="auto">
          <a:xfrm flipH="1">
            <a:off x="6099175" y="904875"/>
            <a:ext cx="72008"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6524208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par>
                          <p:cTn id="23" fill="hold">
                            <p:stCondLst>
                              <p:cond delay="31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P spid="1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lang="zh-CN" altLang="en-US" sz="3000" dirty="0">
                <a:solidFill>
                  <a:schemeClr val="bg1"/>
                </a:solidFill>
                <a:latin typeface="Rockwell" pitchFamily="18" charset="0"/>
                <a:ea typeface="微软雅黑" pitchFamily="34" charset="-122"/>
              </a:rPr>
              <a:t>用</a:t>
            </a:r>
            <a:r>
              <a:rPr lang="en-US" altLang="zh-CN" sz="3000" dirty="0" err="1">
                <a:solidFill>
                  <a:schemeClr val="bg1"/>
                </a:solidFill>
                <a:latin typeface="Rockwell" pitchFamily="18" charset="0"/>
                <a:ea typeface="微软雅黑" pitchFamily="34" charset="-122"/>
              </a:rPr>
              <a:t>const</a:t>
            </a:r>
            <a:r>
              <a:rPr lang="zh-CN" altLang="en-US" sz="3000" dirty="0">
                <a:solidFill>
                  <a:schemeClr val="bg1"/>
                </a:solidFill>
                <a:latin typeface="Rockwell" pitchFamily="18" charset="0"/>
                <a:ea typeface="微软雅黑" pitchFamily="34" charset="-122"/>
              </a:rPr>
              <a:t>限定引用</a:t>
            </a:r>
          </a:p>
          <a:p>
            <a:pPr eaLnBrk="1" hangingPunct="1"/>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308066" y="1080804"/>
            <a:ext cx="11191709" cy="49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smtClean="0"/>
              <a:t>声明</a:t>
            </a:r>
            <a:r>
              <a:rPr kumimoji="1" lang="zh-CN" altLang="en-US" dirty="0"/>
              <a:t>方式：</a:t>
            </a:r>
            <a:r>
              <a:rPr kumimoji="1" lang="en-US" altLang="zh-CN" dirty="0" err="1"/>
              <a:t>const</a:t>
            </a:r>
            <a:r>
              <a:rPr kumimoji="1" lang="en-US" altLang="zh-CN" dirty="0"/>
              <a:t> </a:t>
            </a:r>
            <a:r>
              <a:rPr kumimoji="1" lang="zh-CN" altLang="en-US" dirty="0"/>
              <a:t>类型标识符 </a:t>
            </a:r>
            <a:r>
              <a:rPr kumimoji="1" lang="en-US" altLang="zh-CN" dirty="0"/>
              <a:t>&amp;</a:t>
            </a:r>
            <a:r>
              <a:rPr kumimoji="1" lang="zh-CN" altLang="en-US" dirty="0"/>
              <a:t>引用名</a:t>
            </a:r>
            <a:r>
              <a:rPr kumimoji="1" lang="en-US" altLang="zh-CN" dirty="0"/>
              <a:t>=</a:t>
            </a:r>
            <a:r>
              <a:rPr kumimoji="1" lang="zh-CN" altLang="en-US" dirty="0"/>
              <a:t>目标变量名；</a:t>
            </a:r>
            <a:endParaRPr lang="zh-CN" altLang="en-US" dirty="0"/>
          </a:p>
          <a:p>
            <a:pPr eaLnBrk="1" hangingPunct="1">
              <a:lnSpc>
                <a:spcPct val="120000"/>
              </a:lnSpc>
            </a:pPr>
            <a:r>
              <a:rPr kumimoji="1" lang="zh-CN" altLang="en-US" dirty="0"/>
              <a:t>    用这种方式声明的引用，</a:t>
            </a:r>
            <a:r>
              <a:rPr kumimoji="1" lang="zh-CN" altLang="en-US" dirty="0">
                <a:solidFill>
                  <a:srgbClr val="FF0000"/>
                </a:solidFill>
              </a:rPr>
              <a:t>不能通过引用对目标变量的值进行修改</a:t>
            </a:r>
            <a:r>
              <a:rPr kumimoji="1" lang="en-US" altLang="zh-CN" dirty="0">
                <a:solidFill>
                  <a:schemeClr val="accent2"/>
                </a:solidFill>
              </a:rPr>
              <a:t>,</a:t>
            </a:r>
            <a:r>
              <a:rPr kumimoji="1" lang="zh-CN" altLang="en-US" dirty="0"/>
              <a:t>从而使引用的目标成为</a:t>
            </a:r>
            <a:r>
              <a:rPr kumimoji="1" lang="en-US" altLang="zh-CN" dirty="0" err="1"/>
              <a:t>const</a:t>
            </a:r>
            <a:r>
              <a:rPr kumimoji="1" lang="zh-CN" altLang="en-US" dirty="0"/>
              <a:t>，达到了引用的安全性</a:t>
            </a:r>
            <a:r>
              <a:rPr kumimoji="1" lang="zh-CN" altLang="en-US" dirty="0" smtClean="0"/>
              <a:t>。例：</a:t>
            </a:r>
            <a:r>
              <a:rPr kumimoji="1" lang="en-US" altLang="zh-CN" dirty="0" smtClean="0"/>
              <a:t>  </a:t>
            </a:r>
            <a:endParaRPr kumimoji="1" lang="en-US" altLang="zh-CN" dirty="0"/>
          </a:p>
          <a:p>
            <a:pPr eaLnBrk="1" hangingPunct="1">
              <a:lnSpc>
                <a:spcPct val="120000"/>
              </a:lnSpc>
            </a:pPr>
            <a:r>
              <a:rPr kumimoji="1" lang="en-US" altLang="zh-CN" dirty="0"/>
              <a:t>#include “</a:t>
            </a:r>
            <a:r>
              <a:rPr kumimoji="1" lang="en-US" altLang="zh-CN" dirty="0" err="1"/>
              <a:t>iostream.h</a:t>
            </a:r>
            <a:r>
              <a:rPr kumimoji="1" lang="en-US" altLang="zh-CN" dirty="0"/>
              <a:t>”</a:t>
            </a:r>
            <a:endParaRPr lang="en-US" altLang="zh-CN" dirty="0"/>
          </a:p>
          <a:p>
            <a:pPr eaLnBrk="1" hangingPunct="1">
              <a:lnSpc>
                <a:spcPct val="120000"/>
              </a:lnSpc>
            </a:pPr>
            <a:r>
              <a:rPr kumimoji="1" lang="en-US" altLang="zh-CN" dirty="0"/>
              <a:t>double &amp;</a:t>
            </a:r>
            <a:r>
              <a:rPr kumimoji="1" lang="en-US" altLang="zh-CN" dirty="0" err="1"/>
              <a:t>fn</a:t>
            </a:r>
            <a:r>
              <a:rPr kumimoji="1" lang="en-US" altLang="zh-CN" dirty="0"/>
              <a:t>(</a:t>
            </a:r>
            <a:r>
              <a:rPr kumimoji="1" lang="en-US" altLang="zh-CN" dirty="0" err="1"/>
              <a:t>const</a:t>
            </a:r>
            <a:r>
              <a:rPr kumimoji="1" lang="en-US" altLang="zh-CN" dirty="0"/>
              <a:t> double &amp;</a:t>
            </a:r>
            <a:r>
              <a:rPr kumimoji="1" lang="en-US" altLang="zh-CN" dirty="0" err="1"/>
              <a:t>pd</a:t>
            </a:r>
            <a:r>
              <a:rPr kumimoji="1" lang="en-US" altLang="zh-CN" dirty="0"/>
              <a:t>)</a:t>
            </a:r>
          </a:p>
          <a:p>
            <a:pPr eaLnBrk="1" hangingPunct="1">
              <a:lnSpc>
                <a:spcPct val="120000"/>
              </a:lnSpc>
            </a:pPr>
            <a:r>
              <a:rPr kumimoji="1" lang="en-US" altLang="zh-CN" dirty="0" smtClean="0"/>
              <a:t>{</a:t>
            </a:r>
          </a:p>
          <a:p>
            <a:pPr eaLnBrk="1" hangingPunct="1">
              <a:lnSpc>
                <a:spcPct val="120000"/>
              </a:lnSpc>
            </a:pPr>
            <a:r>
              <a:rPr kumimoji="1" lang="en-US" altLang="zh-CN" dirty="0" smtClean="0"/>
              <a:t>     </a:t>
            </a:r>
            <a:r>
              <a:rPr kumimoji="1" lang="en-US" altLang="zh-CN" dirty="0" smtClean="0">
                <a:solidFill>
                  <a:srgbClr val="FF0000"/>
                </a:solidFill>
              </a:rPr>
              <a:t>static</a:t>
            </a:r>
            <a:r>
              <a:rPr kumimoji="1" lang="en-US" altLang="zh-CN" dirty="0" smtClean="0"/>
              <a:t> </a:t>
            </a:r>
            <a:r>
              <a:rPr kumimoji="1" lang="en-US" altLang="zh-CN" dirty="0"/>
              <a:t>double ad=32;</a:t>
            </a:r>
          </a:p>
          <a:p>
            <a:pPr eaLnBrk="1" hangingPunct="1">
              <a:lnSpc>
                <a:spcPct val="120000"/>
              </a:lnSpc>
            </a:pPr>
            <a:r>
              <a:rPr kumimoji="1" lang="en-US" altLang="zh-CN" dirty="0">
                <a:latin typeface="Arial Unicode MS" panose="020B0604020202020204" pitchFamily="34" charset="-122"/>
                <a:ea typeface="Arial Unicode MS" panose="020B0604020202020204" pitchFamily="34" charset="-122"/>
              </a:rPr>
              <a:t>  </a:t>
            </a:r>
            <a:r>
              <a:rPr kumimoji="1" lang="en-US" altLang="zh-CN" dirty="0" smtClean="0">
                <a:latin typeface="Arial Unicode MS" panose="020B0604020202020204" pitchFamily="34" charset="-122"/>
                <a:ea typeface="Arial Unicode MS" panose="020B0604020202020204" pitchFamily="34" charset="-122"/>
              </a:rPr>
              <a:t>   ad</a:t>
            </a:r>
            <a:r>
              <a:rPr kumimoji="1" lang="en-US" altLang="zh-CN" dirty="0">
                <a:latin typeface="Arial Unicode MS" panose="020B0604020202020204" pitchFamily="34" charset="-122"/>
                <a:ea typeface="Arial Unicode MS" panose="020B0604020202020204" pitchFamily="34" charset="-122"/>
              </a:rPr>
              <a:t>+=</a:t>
            </a:r>
            <a:r>
              <a:rPr kumimoji="1" lang="en-US" altLang="zh-CN" dirty="0" err="1">
                <a:latin typeface="Arial Unicode MS" panose="020B0604020202020204" pitchFamily="34" charset="-122"/>
                <a:ea typeface="Arial Unicode MS" panose="020B0604020202020204" pitchFamily="34" charset="-122"/>
              </a:rPr>
              <a:t>pd</a:t>
            </a:r>
            <a:r>
              <a:rPr kumimoji="1" lang="en-US" altLang="zh-CN" dirty="0">
                <a:latin typeface="Arial Unicode MS" panose="020B0604020202020204" pitchFamily="34" charset="-122"/>
                <a:ea typeface="Arial Unicode MS" panose="020B0604020202020204" pitchFamily="34" charset="-122"/>
              </a:rPr>
              <a:t>;</a:t>
            </a:r>
          </a:p>
          <a:p>
            <a:pPr eaLnBrk="1" hangingPunct="1">
              <a:lnSpc>
                <a:spcPct val="120000"/>
              </a:lnSpc>
            </a:pPr>
            <a:r>
              <a:rPr kumimoji="1" lang="en-US" altLang="zh-CN" dirty="0">
                <a:latin typeface="Arial Unicode MS" panose="020B0604020202020204" pitchFamily="34" charset="-122"/>
                <a:ea typeface="Arial Unicode MS" panose="020B0604020202020204" pitchFamily="34" charset="-122"/>
              </a:rPr>
              <a:t>  </a:t>
            </a:r>
            <a:r>
              <a:rPr kumimoji="1" lang="en-US" altLang="zh-CN" dirty="0" smtClean="0">
                <a:latin typeface="Arial Unicode MS" panose="020B0604020202020204" pitchFamily="34" charset="-122"/>
                <a:ea typeface="Arial Unicode MS" panose="020B0604020202020204" pitchFamily="34" charset="-122"/>
              </a:rPr>
              <a:t>   </a:t>
            </a:r>
            <a:r>
              <a:rPr kumimoji="1" lang="en-US" altLang="zh-CN" dirty="0" err="1" smtClean="0">
                <a:latin typeface="Arial Unicode MS" panose="020B0604020202020204" pitchFamily="34" charset="-122"/>
                <a:ea typeface="Arial Unicode MS" panose="020B0604020202020204" pitchFamily="34" charset="-122"/>
              </a:rPr>
              <a:t>cout</a:t>
            </a:r>
            <a:r>
              <a:rPr kumimoji="1" lang="en-US" altLang="zh-CN" dirty="0">
                <a:latin typeface="Arial Unicode MS" panose="020B0604020202020204" pitchFamily="34" charset="-122"/>
                <a:ea typeface="Arial Unicode MS" panose="020B0604020202020204" pitchFamily="34" charset="-122"/>
              </a:rPr>
              <a:t>&lt;&lt;</a:t>
            </a:r>
            <a:r>
              <a:rPr kumimoji="1" lang="en-US" altLang="zh-CN" dirty="0" err="1">
                <a:latin typeface="Arial Unicode MS" panose="020B0604020202020204" pitchFamily="34" charset="-122"/>
                <a:ea typeface="Arial Unicode MS" panose="020B0604020202020204" pitchFamily="34" charset="-122"/>
              </a:rPr>
              <a:t>pd</a:t>
            </a:r>
            <a:r>
              <a:rPr kumimoji="1" lang="en-US" altLang="zh-CN" dirty="0">
                <a:latin typeface="Arial Unicode MS" panose="020B0604020202020204" pitchFamily="34" charset="-122"/>
                <a:ea typeface="Arial Unicode MS" panose="020B0604020202020204" pitchFamily="34" charset="-122"/>
              </a:rPr>
              <a:t>&lt;&lt;</a:t>
            </a:r>
            <a:r>
              <a:rPr kumimoji="1" lang="en-US" altLang="zh-CN" dirty="0" err="1">
                <a:latin typeface="Arial Unicode MS" panose="020B0604020202020204" pitchFamily="34" charset="-122"/>
                <a:ea typeface="Arial Unicode MS" panose="020B0604020202020204" pitchFamily="34" charset="-122"/>
              </a:rPr>
              <a:t>endl</a:t>
            </a:r>
            <a:r>
              <a:rPr kumimoji="1" lang="en-US" altLang="zh-CN" dirty="0">
                <a:latin typeface="Arial Unicode MS" panose="020B0604020202020204" pitchFamily="34" charset="-122"/>
                <a:ea typeface="Arial Unicode MS" panose="020B0604020202020204" pitchFamily="34" charset="-122"/>
              </a:rPr>
              <a:t>;</a:t>
            </a:r>
          </a:p>
          <a:p>
            <a:pPr eaLnBrk="1" hangingPunct="1">
              <a:lnSpc>
                <a:spcPct val="120000"/>
              </a:lnSpc>
            </a:pPr>
            <a:r>
              <a:rPr kumimoji="1" lang="en-US" altLang="zh-CN" dirty="0">
                <a:latin typeface="Arial Unicode MS" panose="020B0604020202020204" pitchFamily="34" charset="-122"/>
                <a:ea typeface="Arial Unicode MS" panose="020B0604020202020204" pitchFamily="34" charset="-122"/>
              </a:rPr>
              <a:t>  </a:t>
            </a:r>
            <a:r>
              <a:rPr kumimoji="1" lang="en-US" altLang="zh-CN" dirty="0" smtClean="0">
                <a:latin typeface="Arial Unicode MS" panose="020B0604020202020204" pitchFamily="34" charset="-122"/>
                <a:ea typeface="Arial Unicode MS" panose="020B0604020202020204" pitchFamily="34" charset="-122"/>
              </a:rPr>
              <a:t>   return </a:t>
            </a:r>
            <a:r>
              <a:rPr kumimoji="1" lang="en-US" altLang="zh-CN" dirty="0">
                <a:latin typeface="Arial Unicode MS" panose="020B0604020202020204" pitchFamily="34" charset="-122"/>
                <a:ea typeface="Arial Unicode MS" panose="020B0604020202020204" pitchFamily="34" charset="-122"/>
              </a:rPr>
              <a:t>ad;</a:t>
            </a:r>
          </a:p>
          <a:p>
            <a:pPr eaLnBrk="1" hangingPunct="1">
              <a:lnSpc>
                <a:spcPct val="120000"/>
              </a:lnSpc>
            </a:pPr>
            <a:r>
              <a:rPr kumimoji="1" lang="en-US" altLang="zh-CN" dirty="0"/>
              <a:t>}</a:t>
            </a:r>
            <a:endParaRPr lang="en-US" altLang="zh-CN"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85670739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2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7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3722911" y="931863"/>
            <a:ext cx="4536504" cy="58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dirty="0"/>
              <a:t>void main()</a:t>
            </a:r>
          </a:p>
          <a:p>
            <a:pPr eaLnBrk="1" hangingPunct="1">
              <a:lnSpc>
                <a:spcPct val="120000"/>
              </a:lnSpc>
            </a:pPr>
            <a:r>
              <a:rPr kumimoji="1" lang="en-US" altLang="zh-CN" dirty="0"/>
              <a:t>{ </a:t>
            </a:r>
            <a:endParaRPr kumimoji="1" lang="en-US" altLang="zh-CN" dirty="0" smtClean="0"/>
          </a:p>
          <a:p>
            <a:pPr eaLnBrk="1" hangingPunct="1">
              <a:lnSpc>
                <a:spcPct val="120000"/>
              </a:lnSpc>
            </a:pPr>
            <a:r>
              <a:rPr kumimoji="1" lang="en-US" altLang="zh-CN" dirty="0"/>
              <a:t> </a:t>
            </a:r>
            <a:r>
              <a:rPr kumimoji="1" lang="en-US" altLang="zh-CN" dirty="0" smtClean="0"/>
              <a:t>    double </a:t>
            </a:r>
            <a:r>
              <a:rPr kumimoji="1" lang="en-US" altLang="zh-CN" dirty="0"/>
              <a:t>a=100.0;</a:t>
            </a:r>
          </a:p>
          <a:p>
            <a:pPr eaLnBrk="1" hangingPunct="1">
              <a:lnSpc>
                <a:spcPct val="120000"/>
              </a:lnSpc>
            </a:pPr>
            <a:r>
              <a:rPr kumimoji="1" lang="en-US" altLang="zh-CN" dirty="0"/>
              <a:t>  </a:t>
            </a:r>
            <a:r>
              <a:rPr kumimoji="1" lang="en-US" altLang="zh-CN" dirty="0" smtClean="0"/>
              <a:t>   double </a:t>
            </a:r>
            <a:r>
              <a:rPr kumimoji="1" lang="en-US" altLang="zh-CN" dirty="0"/>
              <a:t>&amp;pa=</a:t>
            </a:r>
            <a:r>
              <a:rPr kumimoji="1" lang="en-US" altLang="zh-CN" dirty="0" err="1"/>
              <a:t>fn</a:t>
            </a:r>
            <a:r>
              <a:rPr kumimoji="1" lang="en-US" altLang="zh-CN" dirty="0"/>
              <a:t>(a);</a:t>
            </a:r>
          </a:p>
          <a:p>
            <a:pPr eaLnBrk="1" hangingPunct="1">
              <a:lnSpc>
                <a:spcPct val="120000"/>
              </a:lnSpc>
            </a:pPr>
            <a:r>
              <a:rPr kumimoji="1" lang="en-US" altLang="zh-CN" dirty="0"/>
              <a:t>  </a:t>
            </a:r>
            <a:r>
              <a:rPr kumimoji="1" lang="en-US" altLang="zh-CN" dirty="0" smtClean="0"/>
              <a:t>   </a:t>
            </a:r>
            <a:r>
              <a:rPr kumimoji="1" lang="en-US" altLang="zh-CN" dirty="0" err="1" smtClean="0"/>
              <a:t>cout</a:t>
            </a:r>
            <a:r>
              <a:rPr kumimoji="1" lang="en-US" altLang="zh-CN" dirty="0"/>
              <a:t>&lt;&lt;pa&lt;&lt;</a:t>
            </a:r>
            <a:r>
              <a:rPr kumimoji="1" lang="en-US" altLang="zh-CN" dirty="0" err="1"/>
              <a:t>endl</a:t>
            </a:r>
            <a:r>
              <a:rPr kumimoji="1" lang="en-US" altLang="zh-CN" dirty="0"/>
              <a:t>;</a:t>
            </a:r>
          </a:p>
          <a:p>
            <a:pPr eaLnBrk="1" hangingPunct="1">
              <a:lnSpc>
                <a:spcPct val="120000"/>
              </a:lnSpc>
            </a:pPr>
            <a:r>
              <a:rPr kumimoji="1" lang="en-US" altLang="zh-CN" dirty="0"/>
              <a:t>  </a:t>
            </a:r>
            <a:r>
              <a:rPr kumimoji="1" lang="en-US" altLang="zh-CN" dirty="0" smtClean="0"/>
              <a:t>   a=200.0</a:t>
            </a:r>
            <a:r>
              <a:rPr kumimoji="1" lang="en-US" altLang="zh-CN" dirty="0"/>
              <a:t>;  </a:t>
            </a:r>
          </a:p>
          <a:p>
            <a:pPr eaLnBrk="1" hangingPunct="1">
              <a:lnSpc>
                <a:spcPct val="120000"/>
              </a:lnSpc>
            </a:pPr>
            <a:r>
              <a:rPr kumimoji="1" lang="en-US" altLang="zh-CN" dirty="0"/>
              <a:t>  </a:t>
            </a:r>
            <a:r>
              <a:rPr kumimoji="1" lang="en-US" altLang="zh-CN" dirty="0" smtClean="0"/>
              <a:t>   pa=</a:t>
            </a:r>
            <a:r>
              <a:rPr kumimoji="1" lang="en-US" altLang="zh-CN" dirty="0" err="1" smtClean="0"/>
              <a:t>fn</a:t>
            </a:r>
            <a:r>
              <a:rPr kumimoji="1" lang="en-US" altLang="zh-CN" dirty="0" smtClean="0"/>
              <a:t>(a</a:t>
            </a:r>
            <a:r>
              <a:rPr kumimoji="1" lang="en-US" altLang="zh-CN" dirty="0"/>
              <a:t>);</a:t>
            </a:r>
          </a:p>
          <a:p>
            <a:pPr eaLnBrk="1" hangingPunct="1">
              <a:lnSpc>
                <a:spcPct val="120000"/>
              </a:lnSpc>
            </a:pPr>
            <a:r>
              <a:rPr kumimoji="1" lang="en-US" altLang="zh-CN" dirty="0"/>
              <a:t>  </a:t>
            </a:r>
            <a:r>
              <a:rPr kumimoji="1" lang="en-US" altLang="zh-CN" dirty="0" smtClean="0"/>
              <a:t>   </a:t>
            </a:r>
            <a:r>
              <a:rPr kumimoji="1" lang="en-US" altLang="zh-CN" dirty="0" err="1" smtClean="0"/>
              <a:t>cout</a:t>
            </a:r>
            <a:r>
              <a:rPr kumimoji="1" lang="en-US" altLang="zh-CN" dirty="0"/>
              <a:t>&lt;&lt;pa&lt;&lt;</a:t>
            </a:r>
            <a:r>
              <a:rPr kumimoji="1" lang="en-US" altLang="zh-CN" dirty="0" err="1"/>
              <a:t>endl</a:t>
            </a:r>
            <a:r>
              <a:rPr kumimoji="1" lang="en-US" altLang="zh-CN" dirty="0"/>
              <a:t>;</a:t>
            </a:r>
          </a:p>
          <a:p>
            <a:pPr eaLnBrk="1" hangingPunct="1">
              <a:lnSpc>
                <a:spcPct val="120000"/>
              </a:lnSpc>
            </a:pPr>
            <a:r>
              <a:rPr kumimoji="1" lang="en-US" altLang="zh-CN" dirty="0"/>
              <a:t>}</a:t>
            </a:r>
          </a:p>
          <a:p>
            <a:pPr eaLnBrk="1" hangingPunct="1">
              <a:lnSpc>
                <a:spcPct val="120000"/>
              </a:lnSpc>
            </a:pPr>
            <a:r>
              <a:rPr kumimoji="1" lang="zh-CN" altLang="en-US" dirty="0"/>
              <a:t>程序运行的结果为：</a:t>
            </a:r>
            <a:r>
              <a:rPr kumimoji="1" lang="en-US" altLang="zh-CN" dirty="0"/>
              <a:t>100</a:t>
            </a:r>
            <a:endParaRPr lang="en-US" altLang="zh-CN" dirty="0"/>
          </a:p>
          <a:p>
            <a:pPr eaLnBrk="1" hangingPunct="1">
              <a:lnSpc>
                <a:spcPct val="120000"/>
              </a:lnSpc>
            </a:pPr>
            <a:r>
              <a:rPr kumimoji="1" lang="en-US" altLang="zh-CN" dirty="0"/>
              <a:t>                                 132 </a:t>
            </a:r>
          </a:p>
          <a:p>
            <a:pPr eaLnBrk="1" hangingPunct="1">
              <a:lnSpc>
                <a:spcPct val="120000"/>
              </a:lnSpc>
            </a:pPr>
            <a:r>
              <a:rPr kumimoji="1" lang="en-US" altLang="zh-CN" dirty="0"/>
              <a:t>                                  200</a:t>
            </a:r>
            <a:endParaRPr lang="en-US" altLang="zh-CN" dirty="0"/>
          </a:p>
          <a:p>
            <a:pPr eaLnBrk="1" hangingPunct="1">
              <a:lnSpc>
                <a:spcPct val="120000"/>
              </a:lnSpc>
            </a:pPr>
            <a:r>
              <a:rPr kumimoji="1" lang="en-US" altLang="zh-CN" dirty="0"/>
              <a:t>                                  332</a:t>
            </a:r>
            <a:endParaRPr lang="en-US" altLang="zh-CN"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83781016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kumimoji="1" lang="zh-CN" altLang="en-US" sz="3200" dirty="0" smtClean="0">
                <a:solidFill>
                  <a:schemeClr val="bg1"/>
                </a:solidFill>
              </a:rPr>
              <a:t>引用</a:t>
            </a:r>
            <a:r>
              <a:rPr kumimoji="1" lang="zh-CN" altLang="en-US" sz="3200" dirty="0">
                <a:solidFill>
                  <a:schemeClr val="bg1"/>
                </a:solidFill>
              </a:rPr>
              <a:t>总结</a:t>
            </a:r>
            <a:r>
              <a:rPr lang="zh-CN" altLang="en-US" sz="3200" kern="0" dirty="0">
                <a:solidFill>
                  <a:schemeClr val="bg1"/>
                </a:solidFill>
              </a:rPr>
              <a:t> </a:t>
            </a:r>
          </a:p>
          <a:p>
            <a:pPr eaLnBrk="1" hangingPunct="1"/>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98746" y="1122666"/>
            <a:ext cx="11705086" cy="437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kumimoji="1" lang="zh-CN" altLang="en-US" dirty="0"/>
              <a:t>（</a:t>
            </a:r>
            <a:r>
              <a:rPr kumimoji="1" lang="en-US" altLang="zh-CN" dirty="0"/>
              <a:t>1</a:t>
            </a:r>
            <a:r>
              <a:rPr kumimoji="1" lang="zh-CN" altLang="en-US" dirty="0"/>
              <a:t>）在引用的使用中，单纯给某个变量取个别名是毫无意义的，引用的目的主要用于在函数参数传递中，解决大对象的传递效率和空间不如意的问题。</a:t>
            </a:r>
            <a:endParaRPr lang="zh-CN" altLang="en-US" dirty="0"/>
          </a:p>
          <a:p>
            <a:pPr eaLnBrk="1" hangingPunct="1">
              <a:lnSpc>
                <a:spcPct val="150000"/>
              </a:lnSpc>
            </a:pPr>
            <a:r>
              <a:rPr kumimoji="1" lang="zh-CN" altLang="en-US" dirty="0"/>
              <a:t>（</a:t>
            </a:r>
            <a:r>
              <a:rPr kumimoji="1" lang="en-US" altLang="zh-CN" dirty="0"/>
              <a:t>2</a:t>
            </a:r>
            <a:r>
              <a:rPr kumimoji="1" lang="zh-CN" altLang="en-US" dirty="0"/>
              <a:t>）用引用传递函数的参数，能保证参数传递中不产生副本，提高传递的效率，且通过</a:t>
            </a:r>
            <a:r>
              <a:rPr kumimoji="1" lang="en-US" altLang="zh-CN" dirty="0" err="1"/>
              <a:t>const</a:t>
            </a:r>
            <a:r>
              <a:rPr kumimoji="1" lang="zh-CN" altLang="en-US" dirty="0"/>
              <a:t>的使用，保证了引用传递的安全性。</a:t>
            </a:r>
            <a:endParaRPr lang="zh-CN" altLang="en-US" dirty="0"/>
          </a:p>
          <a:p>
            <a:pPr eaLnBrk="1" hangingPunct="1">
              <a:lnSpc>
                <a:spcPct val="150000"/>
              </a:lnSpc>
            </a:pPr>
            <a:r>
              <a:rPr kumimoji="1" lang="zh-CN" altLang="en-US" dirty="0"/>
              <a:t>（</a:t>
            </a:r>
            <a:r>
              <a:rPr kumimoji="1" lang="en-US" altLang="zh-CN" dirty="0"/>
              <a:t>3</a:t>
            </a:r>
            <a:r>
              <a:rPr kumimoji="1" lang="zh-CN" altLang="en-US" dirty="0"/>
              <a:t>）引用与指针的区别是，指针通过某个指针变量指向一个对象后，对它所指向的变量</a:t>
            </a:r>
            <a:r>
              <a:rPr kumimoji="1" lang="zh-CN" altLang="en-US" dirty="0">
                <a:solidFill>
                  <a:srgbClr val="FF0000"/>
                </a:solidFill>
              </a:rPr>
              <a:t>间接操作</a:t>
            </a:r>
            <a:r>
              <a:rPr kumimoji="1" lang="zh-CN" altLang="en-US" dirty="0"/>
              <a:t>，程序中使用指针，程序的可读性差；而引用本身就是目标变量的别名，</a:t>
            </a:r>
            <a:r>
              <a:rPr kumimoji="1" lang="zh-CN" altLang="en-US" dirty="0">
                <a:solidFill>
                  <a:srgbClr val="FF0000"/>
                </a:solidFill>
              </a:rPr>
              <a:t>对引用的操作就是对目标变量的操作</a:t>
            </a:r>
            <a:r>
              <a:rPr kumimoji="1" lang="zh-CN" altLang="en-US" dirty="0"/>
              <a:t>。</a:t>
            </a:r>
            <a:endParaRPr lang="zh-CN" altLang="en-US" dirty="0"/>
          </a:p>
          <a:p>
            <a:pPr eaLnBrk="1" hangingPunct="1">
              <a:lnSpc>
                <a:spcPct val="120000"/>
              </a:lnSpc>
            </a:pPr>
            <a:endParaRPr lang="en-US" altLang="zh-CN"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0592710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6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1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FF0000"/>
                </a:solidFill>
              </a:rPr>
              <a:t>课后练习题目</a:t>
            </a:r>
          </a:p>
          <a:p>
            <a:pPr eaLnBrk="1" hangingPunct="1"/>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98746" y="1122666"/>
            <a:ext cx="10985006" cy="580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80000"/>
              </a:lnSpc>
              <a:buFont typeface="Wingdings" pitchFamily="2" charset="2"/>
              <a:buNone/>
              <a:defRPr/>
            </a:pPr>
            <a:r>
              <a:rPr lang="en-US" altLang="zh-CN" sz="1600" kern="0" dirty="0"/>
              <a:t>#include&lt;</a:t>
            </a:r>
            <a:r>
              <a:rPr lang="en-US" altLang="zh-CN" sz="1600" kern="0" dirty="0" err="1"/>
              <a:t>iostream.h</a:t>
            </a:r>
            <a:r>
              <a:rPr lang="en-US" altLang="zh-CN" sz="1600" kern="0" dirty="0"/>
              <a:t>&gt;</a:t>
            </a:r>
          </a:p>
          <a:p>
            <a:pPr>
              <a:lnSpc>
                <a:spcPct val="80000"/>
              </a:lnSpc>
              <a:buFont typeface="Wingdings" pitchFamily="2" charset="2"/>
              <a:buNone/>
              <a:defRPr/>
            </a:pPr>
            <a:r>
              <a:rPr lang="en-US" altLang="zh-CN" sz="1600" kern="0" dirty="0"/>
              <a:t>	</a:t>
            </a:r>
            <a:r>
              <a:rPr lang="en-US" altLang="zh-CN" sz="1600" kern="0" dirty="0" err="1"/>
              <a:t>int</a:t>
            </a:r>
            <a:r>
              <a:rPr lang="en-US" altLang="zh-CN" sz="1600" kern="0" dirty="0"/>
              <a:t> &amp;max(</a:t>
            </a:r>
            <a:r>
              <a:rPr lang="en-US" altLang="zh-CN" sz="1600" kern="0" dirty="0" err="1"/>
              <a:t>int</a:t>
            </a:r>
            <a:r>
              <a:rPr lang="en-US" altLang="zh-CN" sz="1600" kern="0" dirty="0"/>
              <a:t> &amp;num1,int &amp;num2);   	</a:t>
            </a:r>
            <a:r>
              <a:rPr lang="en-US" altLang="zh-CN" sz="1600" kern="0" dirty="0" smtClean="0"/>
              <a:t>	// </a:t>
            </a:r>
            <a:r>
              <a:rPr lang="zh-CN" altLang="en-US" sz="1600" kern="0" dirty="0"/>
              <a:t>返回一个较大值</a:t>
            </a:r>
          </a:p>
          <a:p>
            <a:pPr>
              <a:lnSpc>
                <a:spcPct val="80000"/>
              </a:lnSpc>
              <a:buFont typeface="Wingdings" pitchFamily="2" charset="2"/>
              <a:buNone/>
              <a:defRPr/>
            </a:pPr>
            <a:r>
              <a:rPr lang="zh-CN" altLang="en-US" sz="1600" kern="0" dirty="0"/>
              <a:t>	</a:t>
            </a:r>
            <a:r>
              <a:rPr lang="en-US" altLang="zh-CN" sz="1600" kern="0" dirty="0" err="1"/>
              <a:t>int</a:t>
            </a:r>
            <a:r>
              <a:rPr lang="en-US" altLang="zh-CN" sz="1600" kern="0" dirty="0"/>
              <a:t> &amp;min(</a:t>
            </a:r>
            <a:r>
              <a:rPr lang="en-US" altLang="zh-CN" sz="1600" kern="0" dirty="0" err="1"/>
              <a:t>int</a:t>
            </a:r>
            <a:r>
              <a:rPr lang="en-US" altLang="zh-CN" sz="1600" kern="0" dirty="0"/>
              <a:t> &amp;num1,int &amp;num2);	  	// </a:t>
            </a:r>
            <a:r>
              <a:rPr lang="zh-CN" altLang="en-US" sz="1600" kern="0" dirty="0"/>
              <a:t>返回一个较小值</a:t>
            </a:r>
          </a:p>
          <a:p>
            <a:pPr>
              <a:lnSpc>
                <a:spcPct val="80000"/>
              </a:lnSpc>
              <a:buFont typeface="Wingdings" pitchFamily="2" charset="2"/>
              <a:buNone/>
              <a:defRPr/>
            </a:pPr>
            <a:r>
              <a:rPr lang="en-US" altLang="zh-CN" sz="1600" kern="0" dirty="0"/>
              <a:t>main()</a:t>
            </a:r>
          </a:p>
          <a:p>
            <a:pPr>
              <a:lnSpc>
                <a:spcPct val="80000"/>
              </a:lnSpc>
              <a:buFont typeface="Wingdings" pitchFamily="2" charset="2"/>
              <a:buNone/>
              <a:defRPr/>
            </a:pPr>
            <a:r>
              <a:rPr lang="en-US" altLang="zh-CN" sz="1600" kern="0" dirty="0"/>
              <a:t>	{</a:t>
            </a:r>
          </a:p>
          <a:p>
            <a:pPr>
              <a:lnSpc>
                <a:spcPct val="80000"/>
              </a:lnSpc>
              <a:buFont typeface="Wingdings" pitchFamily="2" charset="2"/>
              <a:buNone/>
              <a:defRPr/>
            </a:pPr>
            <a:r>
              <a:rPr lang="en-US" altLang="zh-CN" sz="1600" kern="0" dirty="0"/>
              <a:t>	    </a:t>
            </a:r>
            <a:r>
              <a:rPr lang="en-US" altLang="zh-CN" sz="1600" kern="0" dirty="0" err="1"/>
              <a:t>int</a:t>
            </a:r>
            <a:r>
              <a:rPr lang="en-US" altLang="zh-CN" sz="1600" kern="0" dirty="0"/>
              <a:t> num1</a:t>
            </a:r>
            <a:r>
              <a:rPr lang="zh-CN" altLang="en-US" sz="1600" kern="0" dirty="0"/>
              <a:t>，</a:t>
            </a:r>
            <a:r>
              <a:rPr lang="en-US" altLang="zh-CN" sz="1600" kern="0" dirty="0"/>
              <a:t>num2;</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&lt;&lt;"Enter the first number: ";</a:t>
            </a:r>
          </a:p>
          <a:p>
            <a:pPr>
              <a:lnSpc>
                <a:spcPct val="80000"/>
              </a:lnSpc>
              <a:buFont typeface="Wingdings" pitchFamily="2" charset="2"/>
              <a:buNone/>
              <a:defRPr/>
            </a:pPr>
            <a:r>
              <a:rPr lang="en-US" altLang="zh-CN" sz="1600" kern="0" dirty="0"/>
              <a:t>	    </a:t>
            </a:r>
            <a:r>
              <a:rPr lang="en-US" altLang="zh-CN" sz="1600" kern="0" dirty="0" err="1"/>
              <a:t>cin</a:t>
            </a:r>
            <a:r>
              <a:rPr lang="en-US" altLang="zh-CN" sz="1600" kern="0" dirty="0"/>
              <a:t>&gt;&gt;num1;</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&lt;&lt;"Enter the second number: ";</a:t>
            </a:r>
          </a:p>
          <a:p>
            <a:pPr>
              <a:lnSpc>
                <a:spcPct val="80000"/>
              </a:lnSpc>
              <a:buFont typeface="Wingdings" pitchFamily="2" charset="2"/>
              <a:buNone/>
              <a:defRPr/>
            </a:pPr>
            <a:r>
              <a:rPr lang="en-US" altLang="zh-CN" sz="1600" kern="0" dirty="0"/>
              <a:t>	    </a:t>
            </a:r>
            <a:r>
              <a:rPr lang="en-US" altLang="zh-CN" sz="1600" kern="0" dirty="0" err="1"/>
              <a:t>cin</a:t>
            </a:r>
            <a:r>
              <a:rPr lang="en-US" altLang="zh-CN" sz="1600" kern="0" dirty="0"/>
              <a:t>&gt;&gt;num2;</a:t>
            </a:r>
          </a:p>
          <a:p>
            <a:pPr>
              <a:lnSpc>
                <a:spcPct val="80000"/>
              </a:lnSpc>
              <a:buFont typeface="Wingdings" pitchFamily="2" charset="2"/>
              <a:buNone/>
              <a:defRPr/>
            </a:pPr>
            <a:r>
              <a:rPr lang="en-US" altLang="zh-CN" sz="1600" kern="0" dirty="0"/>
              <a:t>	    max(num1,num2)=0;</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a:t>
            </a:r>
            <a:r>
              <a:rPr lang="en-US" altLang="zh-CN" sz="1600" kern="0" dirty="0" err="1"/>
              <a:t>nAfter</a:t>
            </a:r>
            <a:r>
              <a:rPr lang="en-US" altLang="zh-CN" sz="1600" kern="0" dirty="0"/>
              <a:t> putting zero in largest, the numbers are";</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&lt;&lt;"\n"&lt;&lt;num1&lt;&lt;" and "&lt;&lt;num2&lt;&lt;"\n";</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a:t>
            </a:r>
            <a:r>
              <a:rPr lang="en-US" altLang="zh-CN" sz="1600" kern="0" dirty="0" err="1"/>
              <a:t>nNow</a:t>
            </a:r>
            <a:r>
              <a:rPr lang="zh-CN" altLang="en-US" sz="1600" kern="0" dirty="0"/>
              <a:t>， </a:t>
            </a:r>
            <a:r>
              <a:rPr lang="en-US" altLang="zh-CN" sz="1600" kern="0" dirty="0"/>
              <a:t>please enter two more numbers.\n";</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&lt;&lt;"Enter the first number :";</a:t>
            </a:r>
          </a:p>
          <a:p>
            <a:pPr>
              <a:lnSpc>
                <a:spcPct val="80000"/>
              </a:lnSpc>
              <a:buFont typeface="Wingdings" pitchFamily="2" charset="2"/>
              <a:buNone/>
              <a:defRPr/>
            </a:pPr>
            <a:r>
              <a:rPr lang="en-US" altLang="zh-CN" sz="1600" kern="0" dirty="0"/>
              <a:t>	    </a:t>
            </a:r>
            <a:r>
              <a:rPr lang="en-US" altLang="zh-CN" sz="1600" kern="0" dirty="0" err="1"/>
              <a:t>cin</a:t>
            </a:r>
            <a:r>
              <a:rPr lang="en-US" altLang="zh-CN" sz="1600" kern="0" dirty="0"/>
              <a:t>&gt;&gt;num1;</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&lt;&lt;"Enter the second number:";</a:t>
            </a:r>
          </a:p>
          <a:p>
            <a:pPr>
              <a:lnSpc>
                <a:spcPct val="80000"/>
              </a:lnSpc>
              <a:buFont typeface="Wingdings" pitchFamily="2" charset="2"/>
              <a:buNone/>
              <a:defRPr/>
            </a:pPr>
            <a:r>
              <a:rPr lang="en-US" altLang="zh-CN" sz="1600" kern="0" dirty="0"/>
              <a:t>	    </a:t>
            </a:r>
            <a:r>
              <a:rPr lang="en-US" altLang="zh-CN" sz="1600" kern="0" dirty="0" err="1"/>
              <a:t>cin</a:t>
            </a:r>
            <a:r>
              <a:rPr lang="en-US" altLang="zh-CN" sz="1600" kern="0" dirty="0"/>
              <a:t>&gt;&gt;num2;</a:t>
            </a:r>
          </a:p>
          <a:p>
            <a:pPr>
              <a:lnSpc>
                <a:spcPct val="80000"/>
              </a:lnSpc>
              <a:buFont typeface="Wingdings" pitchFamily="2" charset="2"/>
              <a:buNone/>
              <a:defRPr/>
            </a:pPr>
            <a:r>
              <a:rPr lang="en-US" altLang="zh-CN" sz="1600" kern="0" dirty="0"/>
              <a:t>	    min(num1</a:t>
            </a:r>
            <a:r>
              <a:rPr lang="zh-CN" altLang="en-US" sz="1600" kern="0" dirty="0"/>
              <a:t>，</a:t>
            </a:r>
            <a:r>
              <a:rPr lang="en-US" altLang="zh-CN" sz="1600" kern="0" dirty="0"/>
              <a:t>num2)=0;</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a:t>
            </a:r>
            <a:r>
              <a:rPr lang="en-US" altLang="zh-CN" sz="1600" kern="0" dirty="0" err="1"/>
              <a:t>nAfter</a:t>
            </a:r>
            <a:r>
              <a:rPr lang="en-US" altLang="zh-CN" sz="1600" kern="0" dirty="0"/>
              <a:t> putting zero in smallest the numbers are";</a:t>
            </a:r>
          </a:p>
          <a:p>
            <a:pPr>
              <a:lnSpc>
                <a:spcPct val="80000"/>
              </a:lnSpc>
              <a:buFont typeface="Wingdings" pitchFamily="2" charset="2"/>
              <a:buNone/>
              <a:defRPr/>
            </a:pPr>
            <a:r>
              <a:rPr lang="en-US" altLang="zh-CN" sz="1600" kern="0" dirty="0"/>
              <a:t>	    </a:t>
            </a:r>
            <a:r>
              <a:rPr lang="en-US" altLang="zh-CN" sz="1600" kern="0" dirty="0" err="1"/>
              <a:t>cout</a:t>
            </a:r>
            <a:r>
              <a:rPr lang="en-US" altLang="zh-CN" sz="1600" kern="0" dirty="0"/>
              <a:t>&lt;&lt;"\n"&lt;&lt;num1&lt;&lt;" and "&lt;&lt;num2&lt;&lt;"\n";</a:t>
            </a:r>
          </a:p>
          <a:p>
            <a:pPr>
              <a:lnSpc>
                <a:spcPct val="80000"/>
              </a:lnSpc>
              <a:buFont typeface="Wingdings" pitchFamily="2" charset="2"/>
              <a:buNone/>
              <a:defRPr/>
            </a:pPr>
            <a:r>
              <a:rPr lang="en-US" altLang="zh-CN" sz="1600" kern="0" dirty="0"/>
              <a:t>	    return 0;</a:t>
            </a:r>
          </a:p>
          <a:p>
            <a:pPr>
              <a:lnSpc>
                <a:spcPct val="80000"/>
              </a:lnSpc>
              <a:buFont typeface="Wingdings" pitchFamily="2" charset="2"/>
              <a:buNone/>
              <a:defRPr/>
            </a:pPr>
            <a:r>
              <a:rPr lang="en-US" altLang="zh-CN" sz="1600" kern="0" dirty="0"/>
              <a:t>	}</a:t>
            </a:r>
          </a:p>
          <a:p>
            <a:pPr>
              <a:lnSpc>
                <a:spcPct val="80000"/>
              </a:lnSpc>
              <a:buFont typeface="Wingdings" pitchFamily="2" charset="2"/>
              <a:buNone/>
              <a:defRPr/>
            </a:pPr>
            <a:r>
              <a:rPr lang="en-US" altLang="zh-CN" sz="1600" kern="0" dirty="0"/>
              <a:t>	</a:t>
            </a:r>
            <a:r>
              <a:rPr lang="en-US" altLang="zh-CN" sz="1600" kern="0" dirty="0" err="1"/>
              <a:t>int</a:t>
            </a:r>
            <a:r>
              <a:rPr lang="en-US" altLang="zh-CN" sz="1600" kern="0" dirty="0"/>
              <a:t> &amp;max(</a:t>
            </a:r>
            <a:r>
              <a:rPr lang="en-US" altLang="zh-CN" sz="1600" kern="0" dirty="0" err="1"/>
              <a:t>int</a:t>
            </a:r>
            <a:r>
              <a:rPr lang="en-US" altLang="zh-CN" sz="1600" kern="0" dirty="0"/>
              <a:t> &amp;num1,int &amp;num2)</a:t>
            </a:r>
          </a:p>
          <a:p>
            <a:pPr>
              <a:lnSpc>
                <a:spcPct val="80000"/>
              </a:lnSpc>
              <a:buFont typeface="Wingdings" pitchFamily="2" charset="2"/>
              <a:buNone/>
              <a:defRPr/>
            </a:pPr>
            <a:r>
              <a:rPr lang="en-US" altLang="zh-CN" sz="1600" kern="0" dirty="0"/>
              <a:t>	{ 	    return (num1&gt;num2)?num1:num2;	}</a:t>
            </a:r>
          </a:p>
          <a:p>
            <a:pPr>
              <a:lnSpc>
                <a:spcPct val="80000"/>
              </a:lnSpc>
              <a:buFont typeface="Wingdings" pitchFamily="2" charset="2"/>
              <a:buNone/>
              <a:defRPr/>
            </a:pPr>
            <a:r>
              <a:rPr lang="en-US" altLang="zh-CN" sz="1600" kern="0" dirty="0"/>
              <a:t>	</a:t>
            </a:r>
            <a:r>
              <a:rPr lang="en-US" altLang="zh-CN" sz="1600" kern="0" dirty="0" err="1"/>
              <a:t>int</a:t>
            </a:r>
            <a:r>
              <a:rPr lang="en-US" altLang="zh-CN" sz="1600" kern="0" dirty="0"/>
              <a:t> &amp;min(</a:t>
            </a:r>
            <a:r>
              <a:rPr lang="en-US" altLang="zh-CN" sz="1600" kern="0" dirty="0" err="1"/>
              <a:t>int</a:t>
            </a:r>
            <a:r>
              <a:rPr lang="en-US" altLang="zh-CN" sz="1600" kern="0" dirty="0"/>
              <a:t> &amp;num1,int &amp;num2)</a:t>
            </a:r>
          </a:p>
          <a:p>
            <a:pPr>
              <a:lnSpc>
                <a:spcPct val="80000"/>
              </a:lnSpc>
              <a:buFont typeface="Wingdings" pitchFamily="2" charset="2"/>
              <a:buNone/>
              <a:defRPr/>
            </a:pPr>
            <a:r>
              <a:rPr lang="en-US" altLang="zh-CN" sz="1600" kern="0" dirty="0"/>
              <a:t>	{ </a:t>
            </a:r>
          </a:p>
          <a:p>
            <a:pPr>
              <a:lnSpc>
                <a:spcPct val="80000"/>
              </a:lnSpc>
              <a:buFont typeface="Wingdings" pitchFamily="2" charset="2"/>
              <a:buNone/>
              <a:defRPr/>
            </a:pPr>
            <a:r>
              <a:rPr lang="en-US" altLang="zh-CN" sz="1600" kern="0" dirty="0"/>
              <a:t>	    return (num1&lt;num2)?num1:num2;</a:t>
            </a:r>
          </a:p>
          <a:p>
            <a:pPr>
              <a:lnSpc>
                <a:spcPct val="80000"/>
              </a:lnSpc>
              <a:buFont typeface="Wingdings" pitchFamily="2" charset="2"/>
              <a:buNone/>
              <a:defRPr/>
            </a:pPr>
            <a:r>
              <a:rPr lang="en-US" altLang="zh-CN" sz="1600" kern="0" dirty="0"/>
              <a:t>	</a:t>
            </a:r>
            <a:r>
              <a:rPr lang="en-US" altLang="zh-CN" sz="1600" kern="0" dirty="0" smtClean="0"/>
              <a:t>}</a:t>
            </a:r>
            <a:endParaRPr lang="en-US" altLang="zh-CN" sz="1600" kern="0" dirty="0"/>
          </a:p>
        </p:txBody>
      </p:sp>
    </p:spTree>
    <p:extLst>
      <p:ext uri="{BB962C8B-B14F-4D97-AF65-F5344CB8AC3E}">
        <p14:creationId xmlns:p14="http://schemas.microsoft.com/office/powerpoint/2010/main" val="227975902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
          <p:cNvSpPr txBox="1">
            <a:spLocks noChangeArrowheads="1"/>
          </p:cNvSpPr>
          <p:nvPr/>
        </p:nvSpPr>
        <p:spPr bwMode="auto">
          <a:xfrm>
            <a:off x="2858814" y="990600"/>
            <a:ext cx="7488833" cy="32312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marL="0" indent="0">
              <a:buFontTx/>
              <a:buNone/>
              <a:defRPr/>
            </a:pPr>
            <a:r>
              <a:rPr lang="zh-CN" altLang="en-US" kern="0" dirty="0"/>
              <a:t>课后</a:t>
            </a:r>
            <a:r>
              <a:rPr lang="zh-CN" altLang="en-US" kern="0" dirty="0" smtClean="0"/>
              <a:t>作业：</a:t>
            </a:r>
            <a:endParaRPr lang="en-US" altLang="zh-CN" kern="0" dirty="0" smtClean="0"/>
          </a:p>
          <a:p>
            <a:pPr marL="514350" indent="-514350">
              <a:buFontTx/>
              <a:buAutoNum type="arabicPeriod"/>
              <a:defRPr/>
            </a:pPr>
            <a:r>
              <a:rPr lang="zh-CN" altLang="en-US" b="0" kern="0" dirty="0" smtClean="0"/>
              <a:t>熟悉</a:t>
            </a:r>
            <a:r>
              <a:rPr lang="en-US" altLang="zh-CN" b="0" kern="0" dirty="0" err="1" smtClean="0"/>
              <a:t>c++</a:t>
            </a:r>
            <a:r>
              <a:rPr lang="zh-CN" altLang="en-US" b="0" kern="0" dirty="0" smtClean="0"/>
              <a:t>新增的特色功能；</a:t>
            </a:r>
            <a:endParaRPr lang="en-US" altLang="zh-CN" b="0" kern="0" dirty="0" smtClean="0"/>
          </a:p>
          <a:p>
            <a:pPr marL="514350" indent="-514350">
              <a:buFontTx/>
              <a:buAutoNum type="arabicPeriod"/>
              <a:defRPr/>
            </a:pPr>
            <a:r>
              <a:rPr lang="zh-CN" altLang="en-US" b="0" kern="0" dirty="0" smtClean="0"/>
              <a:t>按</a:t>
            </a:r>
            <a:r>
              <a:rPr lang="zh-CN" altLang="en-US" b="0" kern="0" dirty="0"/>
              <a:t>装</a:t>
            </a:r>
            <a:r>
              <a:rPr lang="zh-CN" altLang="en-US" b="0" kern="0" dirty="0" smtClean="0"/>
              <a:t>一个</a:t>
            </a:r>
            <a:r>
              <a:rPr lang="en-US" altLang="zh-CN" b="0" kern="0" dirty="0" err="1" smtClean="0"/>
              <a:t>c++</a:t>
            </a:r>
            <a:r>
              <a:rPr lang="zh-CN" altLang="en-US" b="0" kern="0" dirty="0" smtClean="0"/>
              <a:t>编译器并熟练之；</a:t>
            </a:r>
            <a:endParaRPr lang="en-US" altLang="zh-CN" b="0" kern="0" dirty="0" smtClean="0"/>
          </a:p>
          <a:p>
            <a:pPr marL="514350" indent="-514350">
              <a:buFontTx/>
              <a:buAutoNum type="arabicPeriod"/>
              <a:defRPr/>
            </a:pPr>
            <a:r>
              <a:rPr lang="zh-CN" altLang="en-US" b="0" kern="0" dirty="0" smtClean="0"/>
              <a:t>自学如何调试程序；</a:t>
            </a:r>
            <a:endParaRPr lang="en-US" altLang="zh-CN" b="0" kern="0" dirty="0" smtClean="0"/>
          </a:p>
          <a:p>
            <a:pPr marL="514350" indent="-514350">
              <a:buFontTx/>
              <a:buAutoNum type="arabicPeriod"/>
              <a:defRPr/>
            </a:pPr>
            <a:r>
              <a:rPr lang="zh-CN" altLang="en-US" b="0" kern="0" dirty="0" smtClean="0"/>
              <a:t>阅读编程规范性要求文档。</a:t>
            </a:r>
            <a:endParaRPr lang="en-US" altLang="zh-CN" b="0" kern="0" dirty="0"/>
          </a:p>
        </p:txBody>
      </p:sp>
    </p:spTree>
    <p:extLst>
      <p:ext uri="{BB962C8B-B14F-4D97-AF65-F5344CB8AC3E}">
        <p14:creationId xmlns:p14="http://schemas.microsoft.com/office/powerpoint/2010/main" val="485872504"/>
      </p:ext>
    </p:extLst>
  </p:cSld>
  <p:clrMapOvr>
    <a:masterClrMapping/>
  </p:clrMapOvr>
  <p:transition spd="med" advClick="0" advTm="0">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909514"/>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955551"/>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917451"/>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985714"/>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1511176"/>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1549276"/>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1498476"/>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1561976"/>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smtClean="0"/>
              <a:t>Status</a:t>
            </a:r>
            <a:r>
              <a:rPr lang="zh-CN" altLang="en-US" sz="4000" b="1" dirty="0" smtClean="0"/>
              <a:t>：</a:t>
            </a:r>
            <a:r>
              <a:rPr lang="en-US" altLang="zh-CN" dirty="0"/>
              <a:t>C++</a:t>
            </a:r>
            <a:r>
              <a:rPr lang="en-US" altLang="zh-CN" dirty="0" smtClean="0"/>
              <a:t>17</a:t>
            </a:r>
            <a:endParaRPr lang="en-US" altLang="zh-CN" dirty="0"/>
          </a:p>
        </p:txBody>
      </p:sp>
      <p:sp>
        <p:nvSpPr>
          <p:cNvPr id="4" name="矩形 3"/>
          <p:cNvSpPr/>
          <p:nvPr/>
        </p:nvSpPr>
        <p:spPr>
          <a:xfrm>
            <a:off x="2066727" y="1485578"/>
            <a:ext cx="5143036" cy="3785652"/>
          </a:xfrm>
          <a:prstGeom prst="rect">
            <a:avLst/>
          </a:prstGeom>
        </p:spPr>
        <p:txBody>
          <a:bodyPr wrap="square">
            <a:spAutoFit/>
          </a:bodyPr>
          <a:lstStyle/>
          <a:p>
            <a:r>
              <a:rPr lang="en-US" altLang="zh-CN" dirty="0"/>
              <a:t>New </a:t>
            </a:r>
            <a:r>
              <a:rPr lang="en-US" altLang="zh-CN" dirty="0" smtClean="0"/>
              <a:t>headers</a:t>
            </a:r>
          </a:p>
          <a:p>
            <a:pPr lvl="0" eaLnBrk="0" hangingPunct="0">
              <a:buFontTx/>
              <a:buChar char="•"/>
            </a:pPr>
            <a:r>
              <a:rPr lang="zh-CN" altLang="zh-CN" dirty="0">
                <a:solidFill>
                  <a:srgbClr val="0B0080"/>
                </a:solidFill>
                <a:latin typeface="Arial Unicode MS"/>
                <a:ea typeface="DejaVuSansMono"/>
                <a:hlinkClick r:id="rId3" tooltip="cpp/header/any"/>
              </a:rPr>
              <a:t>&lt;any&gt;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4" tooltip="cpp/header/optional"/>
              </a:rPr>
              <a:t>&lt;optional&gt;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5" tooltip="cpp/header/variant"/>
              </a:rPr>
              <a:t>&lt;variant&gt;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6" tooltip="cpp/header/memory resource"/>
              </a:rPr>
              <a:t>&lt;memory_resource&gt;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7" tooltip="cpp/header/string view"/>
              </a:rPr>
              <a:t>&lt;string_view&gt;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8" tooltip="cpp/header/charconv"/>
              </a:rPr>
              <a:t>&lt;charconv&gt;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9" tooltip="cpp/header/execution"/>
              </a:rPr>
              <a:t>&lt;execution&gt;</a:t>
            </a:r>
            <a:endParaRPr lang="zh-CN" altLang="zh-CN" sz="2000" dirty="0">
              <a:solidFill>
                <a:srgbClr val="000000"/>
              </a:solidFill>
              <a:ea typeface="DejaVuSans"/>
            </a:endParaRPr>
          </a:p>
          <a:p>
            <a:pPr lvl="0" eaLnBrk="0" hangingPunct="0">
              <a:buFontTx/>
              <a:buChar char="•"/>
            </a:pPr>
            <a:r>
              <a:rPr lang="zh-CN" altLang="zh-CN" dirty="0">
                <a:solidFill>
                  <a:srgbClr val="0B0080"/>
                </a:solidFill>
                <a:latin typeface="Arial Unicode MS"/>
                <a:ea typeface="DejaVuSansMono"/>
                <a:hlinkClick r:id="rId10" tooltip="cpp/header/filesystem"/>
              </a:rPr>
              <a:t>&lt;filesystem&gt;</a:t>
            </a:r>
            <a:endParaRPr lang="zh-CN" altLang="zh-CN" sz="2000" dirty="0">
              <a:solidFill>
                <a:srgbClr val="000000"/>
              </a:solidFill>
              <a:ea typeface="DejaVuSans"/>
            </a:endParaRPr>
          </a:p>
          <a:p>
            <a:endParaRPr lang="en-US" altLang="zh-CN" dirty="0"/>
          </a:p>
        </p:txBody>
      </p:sp>
    </p:spTree>
    <p:extLst>
      <p:ext uri="{BB962C8B-B14F-4D97-AF65-F5344CB8AC3E}">
        <p14:creationId xmlns:p14="http://schemas.microsoft.com/office/powerpoint/2010/main" val="1808539516"/>
      </p:ext>
    </p:extLst>
  </p:cSld>
  <p:clrMapOvr>
    <a:masterClrMapping/>
  </p:clrMapOvr>
  <p:transition spd="med" advClick="0" advTm="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err="1" smtClean="0"/>
              <a:t>Status:</a:t>
            </a:r>
            <a:r>
              <a:rPr lang="en-US" altLang="zh-CN" dirty="0" err="1"/>
              <a:t>C</a:t>
            </a:r>
            <a:r>
              <a:rPr lang="en-US" altLang="zh-CN" dirty="0"/>
              <a:t>++</a:t>
            </a:r>
            <a:r>
              <a:rPr lang="en-US" altLang="zh-CN" dirty="0" smtClean="0"/>
              <a:t>20</a:t>
            </a:r>
            <a:endParaRPr lang="en-US" altLang="zh-CN" dirty="0"/>
          </a:p>
        </p:txBody>
      </p:sp>
      <p:sp>
        <p:nvSpPr>
          <p:cNvPr id="4" name="矩形 3"/>
          <p:cNvSpPr/>
          <p:nvPr/>
        </p:nvSpPr>
        <p:spPr>
          <a:xfrm>
            <a:off x="164051" y="621482"/>
            <a:ext cx="11809311" cy="6124754"/>
          </a:xfrm>
          <a:prstGeom prst="rect">
            <a:avLst/>
          </a:prstGeom>
        </p:spPr>
        <p:txBody>
          <a:bodyPr wrap="square">
            <a:spAutoFit/>
          </a:bodyPr>
          <a:lstStyle/>
          <a:p>
            <a:pPr algn="just"/>
            <a:r>
              <a:rPr lang="en-US" altLang="zh-CN" dirty="0"/>
              <a:t>This section is </a:t>
            </a:r>
            <a:r>
              <a:rPr lang="en-US" altLang="zh-CN" dirty="0" smtClean="0"/>
              <a:t>incomplete</a:t>
            </a:r>
          </a:p>
          <a:p>
            <a:pPr algn="just"/>
            <a:endParaRPr lang="en-US" altLang="zh-CN" dirty="0">
              <a:solidFill>
                <a:srgbClr val="FF0000"/>
              </a:solidFill>
            </a:endParaRPr>
          </a:p>
          <a:p>
            <a:pPr algn="just"/>
            <a:r>
              <a:rPr lang="en-US" altLang="zh-CN" b="1" dirty="0"/>
              <a:t>New headers</a:t>
            </a:r>
          </a:p>
          <a:p>
            <a:pPr lvl="0" eaLnBrk="0" hangingPunct="0">
              <a:buFontTx/>
              <a:buChar char="•"/>
            </a:pPr>
            <a:r>
              <a:rPr lang="zh-CN" altLang="zh-CN" sz="2000" dirty="0">
                <a:solidFill>
                  <a:srgbClr val="0B0080"/>
                </a:solidFill>
                <a:latin typeface="Arial Unicode MS"/>
                <a:ea typeface="DejaVuSansMono"/>
                <a:hlinkClick r:id="rId3" tooltip="cpp/header/concepts"/>
              </a:rPr>
              <a:t>&lt;concepts&gt;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4" tooltip="cpp/header/coroutine"/>
              </a:rPr>
              <a:t>&lt;coroutine&gt;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5" tooltip="cpp/header/compare"/>
              </a:rPr>
              <a:t>&lt;compare&gt;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6" tooltip="cpp/header/version"/>
              </a:rPr>
              <a:t>&lt;version&gt;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7" tooltip="cpp/header/source location"/>
              </a:rPr>
              <a:t>&lt;source_location&gt;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8" tooltip="cpp/header/format"/>
              </a:rPr>
              <a:t>&lt;format&gt;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9" tooltip="cpp/header/span"/>
              </a:rPr>
              <a:t>&lt;span&gt;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0" tooltip="cpp/header/ranges"/>
              </a:rPr>
              <a:t>&lt;ranges&gt;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1" tooltip="cpp/header/bit"/>
              </a:rPr>
              <a:t>&lt;bit&gt;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2" tooltip="cpp/header/numbers"/>
              </a:rPr>
              <a:t>&lt;numbers&gt;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3" tooltip="cpp/header/syncstream"/>
              </a:rPr>
              <a:t>&lt;syncstream&gt;</a:t>
            </a:r>
            <a:endParaRPr lang="zh-CN" altLang="zh-CN" sz="2000" dirty="0">
              <a:solidFill>
                <a:srgbClr val="000000"/>
              </a:solidFill>
              <a:ea typeface="DejaVuSans"/>
            </a:endParaRPr>
          </a:p>
          <a:p>
            <a:pPr lvl="0" eaLnBrk="0" hangingPunct="0"/>
            <a:r>
              <a:rPr lang="zh-CN" altLang="zh-CN" sz="2000" dirty="0">
                <a:solidFill>
                  <a:srgbClr val="000000"/>
                </a:solidFill>
                <a:ea typeface="DejaVuSans"/>
              </a:rPr>
              <a:t>in </a:t>
            </a:r>
            <a:r>
              <a:rPr lang="zh-CN" altLang="zh-CN" sz="2000" dirty="0">
                <a:solidFill>
                  <a:srgbClr val="0B0080"/>
                </a:solidFill>
                <a:ea typeface="DejaVuSans"/>
                <a:hlinkClick r:id="rId14" tooltip="cpp/thread"/>
              </a:rPr>
              <a:t>Thread support library</a:t>
            </a:r>
            <a:r>
              <a:rPr lang="zh-CN" altLang="zh-CN" sz="2000" dirty="0">
                <a:solidFill>
                  <a:srgbClr val="000000"/>
                </a:solidFill>
                <a:ea typeface="DejaVuSans"/>
              </a:rPr>
              <a:t>:</a:t>
            </a:r>
            <a:endParaRPr lang="zh-CN" altLang="zh-CN" sz="2000" dirty="0"/>
          </a:p>
          <a:p>
            <a:pPr lvl="0" eaLnBrk="0" hangingPunct="0">
              <a:buFontTx/>
              <a:buChar char="•"/>
            </a:pPr>
            <a:r>
              <a:rPr lang="zh-CN" altLang="zh-CN" sz="2000" dirty="0">
                <a:solidFill>
                  <a:srgbClr val="0B0080"/>
                </a:solidFill>
                <a:latin typeface="Arial Unicode MS"/>
                <a:ea typeface="DejaVuSansMono"/>
                <a:hlinkClick r:id="rId15" tooltip="cpp/header/stop token"/>
              </a:rPr>
              <a:t>&lt;stop_token&gt;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6" tooltip="cpp/header/semaphore"/>
              </a:rPr>
              <a:t>&lt;semaphore&gt;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7" tooltip="cpp/header/latch"/>
              </a:rPr>
              <a:t>&lt;latch&gt;</a:t>
            </a:r>
            <a:endParaRPr lang="zh-CN" altLang="zh-CN" sz="2000" dirty="0">
              <a:solidFill>
                <a:srgbClr val="000000"/>
              </a:solidFill>
              <a:ea typeface="DejaVuSans"/>
            </a:endParaRPr>
          </a:p>
          <a:p>
            <a:pPr lvl="0" eaLnBrk="0" hangingPunct="0">
              <a:buFontTx/>
              <a:buChar char="•"/>
            </a:pPr>
            <a:r>
              <a:rPr lang="zh-CN" altLang="zh-CN" sz="2000" dirty="0">
                <a:solidFill>
                  <a:srgbClr val="0B0080"/>
                </a:solidFill>
                <a:latin typeface="Arial Unicode MS"/>
                <a:ea typeface="DejaVuSansMono"/>
                <a:hlinkClick r:id="rId18" tooltip="cpp/header/barrier"/>
              </a:rPr>
              <a:t>&lt;barrier</a:t>
            </a:r>
            <a:r>
              <a:rPr lang="zh-CN" altLang="zh-CN" sz="2000" dirty="0" smtClean="0">
                <a:solidFill>
                  <a:srgbClr val="0B0080"/>
                </a:solidFill>
                <a:latin typeface="Arial Unicode MS"/>
                <a:ea typeface="DejaVuSansMono"/>
                <a:hlinkClick r:id="rId18" tooltip="cpp/header/barrier"/>
              </a:rPr>
              <a:t>&gt;</a:t>
            </a:r>
            <a:endParaRPr lang="zh-CN" altLang="zh-CN" sz="2000" dirty="0">
              <a:solidFill>
                <a:srgbClr val="000000"/>
              </a:solidFill>
              <a:ea typeface="DejaVuSans"/>
            </a:endParaRPr>
          </a:p>
        </p:txBody>
      </p:sp>
    </p:spTree>
    <p:extLst>
      <p:ext uri="{BB962C8B-B14F-4D97-AF65-F5344CB8AC3E}">
        <p14:creationId xmlns:p14="http://schemas.microsoft.com/office/powerpoint/2010/main" val="2649157581"/>
      </p:ext>
    </p:extLst>
  </p:cSld>
  <p:clrMapOvr>
    <a:masterClrMapping/>
  </p:clrMapOvr>
  <p:transition spd="med" advClick="0"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auto">
          <a:xfrm>
            <a:off x="252413" y="175850"/>
            <a:ext cx="8229600" cy="8112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kern="0" dirty="0" smtClean="0"/>
              <a:t>班级</a:t>
            </a:r>
            <a:r>
              <a:rPr lang="zh-CN" altLang="en-US" kern="0" dirty="0"/>
              <a:t>钉钉</a:t>
            </a:r>
            <a:r>
              <a:rPr lang="zh-CN" altLang="en-US" kern="0" dirty="0" smtClean="0"/>
              <a:t>群</a:t>
            </a:r>
          </a:p>
        </p:txBody>
      </p:sp>
      <p:sp>
        <p:nvSpPr>
          <p:cNvPr id="3" name="内容占位符 2"/>
          <p:cNvSpPr txBox="1">
            <a:spLocks/>
          </p:cNvSpPr>
          <p:nvPr/>
        </p:nvSpPr>
        <p:spPr bwMode="auto">
          <a:xfrm>
            <a:off x="173038" y="1239838"/>
            <a:ext cx="8308975" cy="10080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b="0" kern="0" dirty="0" smtClean="0"/>
              <a:t>群名称：面向对象程序设计（周一</a:t>
            </a:r>
            <a:r>
              <a:rPr lang="zh-CN" altLang="en-US" b="0" kern="0" dirty="0" smtClean="0"/>
              <a:t>第</a:t>
            </a:r>
            <a:r>
              <a:rPr lang="en-US" altLang="zh-CN" b="0" kern="0" dirty="0" smtClean="0"/>
              <a:t>6-7</a:t>
            </a:r>
            <a:r>
              <a:rPr lang="zh-CN" altLang="en-US" b="0" kern="0" dirty="0" smtClean="0"/>
              <a:t>节</a:t>
            </a:r>
            <a:r>
              <a:rPr lang="zh-CN" altLang="en-US" b="0" kern="0" dirty="0" smtClean="0"/>
              <a:t>）</a:t>
            </a:r>
            <a:r>
              <a:rPr lang="en-US" altLang="zh-CN" b="0" dirty="0" smtClean="0"/>
              <a:t> </a:t>
            </a:r>
          </a:p>
          <a:p>
            <a:pPr>
              <a:defRPr/>
            </a:pPr>
            <a:r>
              <a:rPr lang="zh-CN" altLang="en-US" b="0" kern="0" dirty="0" smtClean="0"/>
              <a:t>群    号：</a:t>
            </a:r>
            <a:r>
              <a:rPr lang="en-US" altLang="zh-CN" b="0" dirty="0" smtClean="0"/>
              <a:t> </a:t>
            </a:r>
            <a:endParaRPr lang="zh-CN" altLang="en-US" kern="0" dirty="0" smtClean="0"/>
          </a:p>
        </p:txBody>
      </p:sp>
      <p:sp>
        <p:nvSpPr>
          <p:cNvPr id="4" name="Rectangle 3"/>
          <p:cNvSpPr txBox="1">
            <a:spLocks noChangeArrowheads="1"/>
          </p:cNvSpPr>
          <p:nvPr/>
        </p:nvSpPr>
        <p:spPr bwMode="auto">
          <a:xfrm>
            <a:off x="180975" y="3573463"/>
            <a:ext cx="4462463" cy="17510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spcBef>
                <a:spcPct val="35000"/>
              </a:spcBef>
              <a:defRPr/>
            </a:pPr>
            <a:r>
              <a:rPr lang="zh-CN" altLang="en-US" kern="0" dirty="0" smtClean="0"/>
              <a:t>上机练习系统网址：</a:t>
            </a:r>
            <a:endParaRPr lang="en-US" altLang="zh-CN" kern="0" dirty="0" smtClean="0"/>
          </a:p>
          <a:p>
            <a:pPr lvl="2">
              <a:spcBef>
                <a:spcPct val="35000"/>
              </a:spcBef>
              <a:defRPr/>
            </a:pPr>
            <a:r>
              <a:rPr lang="en-US" altLang="zh-CN" kern="0" dirty="0" smtClean="0">
                <a:hlinkClick r:id="rId3"/>
              </a:rPr>
              <a:t>http://pintia.cn</a:t>
            </a:r>
            <a:endParaRPr lang="en-US" altLang="zh-CN" kern="0" dirty="0" smtClean="0"/>
          </a:p>
          <a:p>
            <a:pPr lvl="2">
              <a:spcBef>
                <a:spcPct val="35000"/>
              </a:spcBef>
              <a:defRPr/>
            </a:pPr>
            <a:r>
              <a:rPr lang="zh-CN" altLang="en-US" b="0" dirty="0" smtClean="0"/>
              <a:t>绑定码</a:t>
            </a:r>
            <a:r>
              <a:rPr lang="en-US" altLang="zh-CN" b="0" dirty="0" smtClean="0"/>
              <a:t>: </a:t>
            </a:r>
            <a:r>
              <a:rPr lang="en-US" altLang="zh-CN" b="0" dirty="0"/>
              <a:t>001610</a:t>
            </a:r>
            <a:endParaRPr lang="en-US" altLang="zh-CN" kern="0" dirty="0" smtClean="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207" y="2925738"/>
            <a:ext cx="3312368" cy="3312368"/>
          </a:xfrm>
          <a:prstGeom prst="rect">
            <a:avLst/>
          </a:prstGeom>
        </p:spPr>
      </p:pic>
    </p:spTree>
    <p:extLst>
      <p:ext uri="{BB962C8B-B14F-4D97-AF65-F5344CB8AC3E}">
        <p14:creationId xmlns:p14="http://schemas.microsoft.com/office/powerpoint/2010/main" val="2807065077"/>
      </p:ext>
    </p:extLst>
  </p:cSld>
  <p:clrMapOvr>
    <a:masterClrMapping/>
  </p:clrMapOvr>
  <p:transition spd="med" advClick="0"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5444802"/>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5382890"/>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kumimoji="1" lang="en-US" altLang="zh-CN" sz="4400" b="1" dirty="0">
                <a:solidFill>
                  <a:srgbClr val="990099"/>
                </a:solidFill>
                <a:ea typeface="隶书" panose="02010509060101010101" pitchFamily="49" charset="-122"/>
                <a:cs typeface="Tahoma" panose="020B0604030504040204" pitchFamily="34" charset="0"/>
              </a:rPr>
              <a:t>C++</a:t>
            </a:r>
            <a:r>
              <a:rPr kumimoji="1" lang="zh-CN" altLang="en-US" sz="4400" b="1" dirty="0" smtClean="0">
                <a:solidFill>
                  <a:srgbClr val="990099"/>
                </a:solidFill>
                <a:ea typeface="隶书" panose="02010509060101010101" pitchFamily="49" charset="-122"/>
                <a:cs typeface="Tahoma" panose="020B0604030504040204" pitchFamily="34" charset="0"/>
              </a:rPr>
              <a:t>语言特点</a:t>
            </a:r>
            <a:endParaRPr lang="zh-CN" altLang="zh-CN" sz="44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650638" y="259941"/>
            <a:ext cx="6221533" cy="673805"/>
            <a:chOff x="2322061" y="1338492"/>
            <a:chExt cx="1751106" cy="673953"/>
          </a:xfrm>
        </p:grpSpPr>
        <p:sp>
          <p:nvSpPr>
            <p:cNvPr id="44" name="圆角矩形 43"/>
            <p:cNvSpPr/>
            <p:nvPr/>
          </p:nvSpPr>
          <p:spPr>
            <a:xfrm>
              <a:off x="2322061" y="1338492"/>
              <a:ext cx="1751106" cy="673953"/>
            </a:xfrm>
            <a:prstGeom prst="roundRect">
              <a:avLst/>
            </a:prstGeom>
            <a:gradFill>
              <a:gsLst>
                <a:gs pos="0">
                  <a:schemeClr val="bg1">
                    <a:lumMod val="94000"/>
                  </a:schemeClr>
                </a:gs>
                <a:gs pos="77000">
                  <a:schemeClr val="bg1">
                    <a:lumMod val="100000"/>
                  </a:schemeClr>
                </a:gs>
              </a:gsLst>
              <a:lin ang="2700000" scaled="0"/>
            </a:gradFill>
            <a:ln w="28575">
              <a:gradFill>
                <a:gsLst>
                  <a:gs pos="100000">
                    <a:schemeClr val="bg1">
                      <a:lumMod val="90000"/>
                    </a:schemeClr>
                  </a:gs>
                  <a:gs pos="0">
                    <a:schemeClr val="bg1">
                      <a:lumMod val="100000"/>
                    </a:schemeClr>
                  </a:gs>
                </a:gsLst>
                <a:lin ang="2700000" scaled="0"/>
              </a:gra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46" name="文本框 45"/>
            <p:cNvSpPr txBox="1"/>
            <p:nvPr/>
          </p:nvSpPr>
          <p:spPr>
            <a:xfrm>
              <a:off x="2457157" y="1403304"/>
              <a:ext cx="1383348" cy="584903"/>
            </a:xfrm>
            <a:prstGeom prst="rect">
              <a:avLst/>
            </a:prstGeom>
            <a:noFill/>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dirty="0" smtClean="0">
                  <a:solidFill>
                    <a:srgbClr val="7F7F7F"/>
                  </a:solidFill>
                  <a:latin typeface="微软雅黑" pitchFamily="34" charset="-122"/>
                  <a:ea typeface="微软雅黑" pitchFamily="34" charset="-122"/>
                </a:rPr>
                <a:t>1. C++</a:t>
              </a:r>
              <a:r>
                <a:rPr lang="zh-CN" altLang="en-US" sz="3200" dirty="0" smtClean="0">
                  <a:solidFill>
                    <a:srgbClr val="7F7F7F"/>
                  </a:solidFill>
                  <a:latin typeface="微软雅黑" pitchFamily="34" charset="-122"/>
                  <a:ea typeface="微软雅黑" pitchFamily="34" charset="-122"/>
                </a:rPr>
                <a:t>语言继承了</a:t>
              </a:r>
              <a:r>
                <a:rPr lang="en-US" altLang="zh-CN" sz="3200" dirty="0" smtClean="0">
                  <a:solidFill>
                    <a:srgbClr val="7F7F7F"/>
                  </a:solidFill>
                  <a:latin typeface="微软雅黑" pitchFamily="34" charset="-122"/>
                  <a:ea typeface="微软雅黑" pitchFamily="34" charset="-122"/>
                </a:rPr>
                <a:t>c</a:t>
              </a:r>
              <a:r>
                <a:rPr lang="zh-CN" altLang="en-US" sz="3200" dirty="0" smtClean="0">
                  <a:solidFill>
                    <a:srgbClr val="7F7F7F"/>
                  </a:solidFill>
                  <a:latin typeface="微软雅黑" pitchFamily="34" charset="-122"/>
                  <a:ea typeface="微软雅黑" pitchFamily="34" charset="-122"/>
                </a:rPr>
                <a:t>语言</a:t>
              </a:r>
              <a:endParaRPr lang="zh-CN" altLang="en-US" sz="3200" dirty="0">
                <a:solidFill>
                  <a:srgbClr val="7F7F7F"/>
                </a:solidFill>
                <a:latin typeface="微软雅黑" pitchFamily="34" charset="-122"/>
                <a:ea typeface="微软雅黑" pitchFamily="34" charset="-122"/>
              </a:endParaRPr>
            </a:p>
          </p:txBody>
        </p:sp>
      </p:grpSp>
      <p:grpSp>
        <p:nvGrpSpPr>
          <p:cNvPr id="47" name="组合 46"/>
          <p:cNvGrpSpPr>
            <a:grpSpLocks/>
          </p:cNvGrpSpPr>
          <p:nvPr/>
        </p:nvGrpSpPr>
        <p:grpSpPr bwMode="auto">
          <a:xfrm>
            <a:off x="122511" y="4221882"/>
            <a:ext cx="7272808" cy="2702504"/>
            <a:chOff x="971600" y="1815452"/>
            <a:chExt cx="3839400" cy="1118470"/>
          </a:xfrm>
        </p:grpSpPr>
        <p:sp>
          <p:nvSpPr>
            <p:cNvPr id="48" name="Freeform 6"/>
            <p:cNvSpPr>
              <a:spLocks/>
            </p:cNvSpPr>
            <p:nvPr/>
          </p:nvSpPr>
          <p:spPr bwMode="auto">
            <a:xfrm>
              <a:off x="1179483" y="1965314"/>
              <a:ext cx="3424524" cy="711876"/>
            </a:xfrm>
            <a:custGeom>
              <a:avLst/>
              <a:gdLst>
                <a:gd name="T0" fmla="*/ 3068771 w 3244"/>
                <a:gd name="T1" fmla="*/ 711876 h 675"/>
                <a:gd name="T2" fmla="*/ 3424524 w 3244"/>
                <a:gd name="T3" fmla="*/ 355411 h 675"/>
                <a:gd name="T4" fmla="*/ 3068771 w 3244"/>
                <a:gd name="T5" fmla="*/ 0 h 675"/>
                <a:gd name="T6" fmla="*/ 355754 w 3244"/>
                <a:gd name="T7" fmla="*/ 0 h 675"/>
                <a:gd name="T8" fmla="*/ 0 w 3244"/>
                <a:gd name="T9" fmla="*/ 355411 h 675"/>
                <a:gd name="T10" fmla="*/ 355754 w 3244"/>
                <a:gd name="T11" fmla="*/ 711876 h 675"/>
                <a:gd name="T12" fmla="*/ 3068771 w 3244"/>
                <a:gd name="T13" fmla="*/ 711876 h 675"/>
                <a:gd name="T14" fmla="*/ 0 60000 65536"/>
                <a:gd name="T15" fmla="*/ 0 60000 65536"/>
                <a:gd name="T16" fmla="*/ 0 60000 65536"/>
                <a:gd name="T17" fmla="*/ 0 60000 65536"/>
                <a:gd name="T18" fmla="*/ 0 60000 65536"/>
                <a:gd name="T19" fmla="*/ 0 60000 65536"/>
                <a:gd name="T20" fmla="*/ 0 60000 65536"/>
                <a:gd name="T21" fmla="*/ 0 w 3244"/>
                <a:gd name="T22" fmla="*/ 0 h 675"/>
                <a:gd name="T23" fmla="*/ 3244 w 3244"/>
                <a:gd name="T24" fmla="*/ 675 h 6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E72918"/>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pic>
          <p:nvPicPr>
            <p:cNvPr id="49" name="图片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15452"/>
              <a:ext cx="3839400" cy="111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30"/>
            <p:cNvSpPr>
              <a:spLocks noEditPoints="1"/>
            </p:cNvSpPr>
            <p:nvPr/>
          </p:nvSpPr>
          <p:spPr bwMode="auto">
            <a:xfrm>
              <a:off x="1343718" y="2177982"/>
              <a:ext cx="394097" cy="284560"/>
            </a:xfrm>
            <a:custGeom>
              <a:avLst/>
              <a:gdLst>
                <a:gd name="T0" fmla="*/ 112258 w 165"/>
                <a:gd name="T1" fmla="*/ 134049 h 121"/>
                <a:gd name="T2" fmla="*/ 143308 w 165"/>
                <a:gd name="T3" fmla="*/ 192842 h 121"/>
                <a:gd name="T4" fmla="*/ 234070 w 165"/>
                <a:gd name="T5" fmla="*/ 183435 h 121"/>
                <a:gd name="T6" fmla="*/ 248401 w 165"/>
                <a:gd name="T7" fmla="*/ 159918 h 121"/>
                <a:gd name="T8" fmla="*/ 183912 w 165"/>
                <a:gd name="T9" fmla="*/ 65849 h 121"/>
                <a:gd name="T10" fmla="*/ 336774 w 165"/>
                <a:gd name="T11" fmla="*/ 284560 h 121"/>
                <a:gd name="T12" fmla="*/ 279451 w 165"/>
                <a:gd name="T13" fmla="*/ 214008 h 121"/>
                <a:gd name="T14" fmla="*/ 183912 w 165"/>
                <a:gd name="T15" fmla="*/ 221063 h 121"/>
                <a:gd name="T16" fmla="*/ 71654 w 165"/>
                <a:gd name="T17" fmla="*/ 270450 h 121"/>
                <a:gd name="T18" fmla="*/ 71654 w 165"/>
                <a:gd name="T19" fmla="*/ 129345 h 121"/>
                <a:gd name="T20" fmla="*/ 102704 w 165"/>
                <a:gd name="T21" fmla="*/ 105828 h 121"/>
                <a:gd name="T22" fmla="*/ 81208 w 165"/>
                <a:gd name="T23" fmla="*/ 91718 h 121"/>
                <a:gd name="T24" fmla="*/ 11942 w 165"/>
                <a:gd name="T25" fmla="*/ 56442 h 121"/>
                <a:gd name="T26" fmla="*/ 100316 w 165"/>
                <a:gd name="T27" fmla="*/ 56442 h 121"/>
                <a:gd name="T28" fmla="*/ 119423 w 165"/>
                <a:gd name="T29" fmla="*/ 75256 h 121"/>
                <a:gd name="T30" fmla="*/ 248401 w 165"/>
                <a:gd name="T31" fmla="*/ 77607 h 121"/>
                <a:gd name="T32" fmla="*/ 262731 w 165"/>
                <a:gd name="T33" fmla="*/ 56442 h 121"/>
                <a:gd name="T34" fmla="*/ 379766 w 165"/>
                <a:gd name="T35" fmla="*/ 56442 h 121"/>
                <a:gd name="T36" fmla="*/ 281839 w 165"/>
                <a:gd name="T37" fmla="*/ 98773 h 121"/>
                <a:gd name="T38" fmla="*/ 269897 w 165"/>
                <a:gd name="T39" fmla="*/ 134049 h 121"/>
                <a:gd name="T40" fmla="*/ 298558 w 165"/>
                <a:gd name="T41" fmla="*/ 185787 h 121"/>
                <a:gd name="T42" fmla="*/ 394097 w 165"/>
                <a:gd name="T43" fmla="*/ 228118 h 121"/>
                <a:gd name="T44" fmla="*/ 97927 w 165"/>
                <a:gd name="T45" fmla="*/ 150511 h 121"/>
                <a:gd name="T46" fmla="*/ 16719 w 165"/>
                <a:gd name="T47" fmla="*/ 199898 h 121"/>
                <a:gd name="T48" fmla="*/ 126589 w 165"/>
                <a:gd name="T49" fmla="*/ 199898 h 121"/>
                <a:gd name="T50" fmla="*/ 277062 w 165"/>
                <a:gd name="T51" fmla="*/ 63497 h 121"/>
                <a:gd name="T52" fmla="*/ 293781 w 165"/>
                <a:gd name="T53" fmla="*/ 91718 h 121"/>
                <a:gd name="T54" fmla="*/ 365435 w 165"/>
                <a:gd name="T55" fmla="*/ 56442 h 121"/>
                <a:gd name="T56" fmla="*/ 277062 w 165"/>
                <a:gd name="T57" fmla="*/ 56442 h 121"/>
                <a:gd name="T58" fmla="*/ 54935 w 165"/>
                <a:gd name="T59" fmla="*/ 28221 h 121"/>
                <a:gd name="T60" fmla="*/ 54935 w 165"/>
                <a:gd name="T61" fmla="*/ 87014 h 121"/>
                <a:gd name="T62" fmla="*/ 66877 w 165"/>
                <a:gd name="T63" fmla="*/ 63497 h 121"/>
                <a:gd name="T64" fmla="*/ 377378 w 165"/>
                <a:gd name="T65" fmla="*/ 228118 h 121"/>
                <a:gd name="T66" fmla="*/ 293781 w 165"/>
                <a:gd name="T67" fmla="*/ 228118 h 121"/>
                <a:gd name="T68" fmla="*/ 377378 w 165"/>
                <a:gd name="T69" fmla="*/ 228118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5"/>
                <a:gd name="T106" fmla="*/ 0 h 121"/>
                <a:gd name="T107" fmla="*/ 165 w 165"/>
                <a:gd name="T108" fmla="*/ 121 h 1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51" name="文本框 44"/>
            <p:cNvSpPr txBox="1">
              <a:spLocks noChangeArrowheads="1"/>
            </p:cNvSpPr>
            <p:nvPr/>
          </p:nvSpPr>
          <p:spPr bwMode="auto">
            <a:xfrm>
              <a:off x="1811282" y="2147152"/>
              <a:ext cx="138357" cy="3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03AEC0"/>
                </a:solidFill>
                <a:latin typeface="微软雅黑" pitchFamily="34" charset="-122"/>
                <a:ea typeface="微软雅黑" pitchFamily="34" charset="-122"/>
              </a:endParaRPr>
            </a:p>
          </p:txBody>
        </p:sp>
        <p:sp>
          <p:nvSpPr>
            <p:cNvPr id="52" name="文本框 56"/>
            <p:cNvSpPr txBox="1">
              <a:spLocks noChangeArrowheads="1"/>
            </p:cNvSpPr>
            <p:nvPr/>
          </p:nvSpPr>
          <p:spPr bwMode="auto">
            <a:xfrm>
              <a:off x="2290707" y="2008398"/>
              <a:ext cx="2102140" cy="57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ctr" hangingPunct="1"/>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语言具有</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语言简练明了的风格，保留某些</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语言的面向过程的特性。</a:t>
              </a:r>
              <a:endParaRPr kumimoji="1" lang="en-US" altLang="zh-CN" sz="2800" dirty="0">
                <a:solidFill>
                  <a:schemeClr val="bg1"/>
                </a:solidFill>
                <a:latin typeface="宋体" panose="02010600030101010101" pitchFamily="2" charset="-122"/>
                <a:cs typeface="Times New Roman" panose="02020603050405020304" pitchFamily="18" charset="0"/>
              </a:endParaRPr>
            </a:p>
          </p:txBody>
        </p:sp>
      </p:grpSp>
      <p:grpSp>
        <p:nvGrpSpPr>
          <p:cNvPr id="53" name="组合 52"/>
          <p:cNvGrpSpPr>
            <a:grpSpLocks/>
          </p:cNvGrpSpPr>
          <p:nvPr/>
        </p:nvGrpSpPr>
        <p:grpSpPr bwMode="auto">
          <a:xfrm>
            <a:off x="194519" y="1399604"/>
            <a:ext cx="7200800" cy="2465933"/>
            <a:chOff x="961649" y="882133"/>
            <a:chExt cx="3839400" cy="1118470"/>
          </a:xfrm>
        </p:grpSpPr>
        <p:sp>
          <p:nvSpPr>
            <p:cNvPr id="54" name="Freeform 5"/>
            <p:cNvSpPr>
              <a:spLocks/>
            </p:cNvSpPr>
            <p:nvPr/>
          </p:nvSpPr>
          <p:spPr bwMode="auto">
            <a:xfrm>
              <a:off x="1179483" y="1034731"/>
              <a:ext cx="3424524" cy="711876"/>
            </a:xfrm>
            <a:custGeom>
              <a:avLst/>
              <a:gdLst>
                <a:gd name="T0" fmla="*/ 3068771 w 3244"/>
                <a:gd name="T1" fmla="*/ 711876 h 674"/>
                <a:gd name="T2" fmla="*/ 3424524 w 3244"/>
                <a:gd name="T3" fmla="*/ 355938 h 674"/>
                <a:gd name="T4" fmla="*/ 3068771 w 3244"/>
                <a:gd name="T5" fmla="*/ 0 h 674"/>
                <a:gd name="T6" fmla="*/ 355754 w 3244"/>
                <a:gd name="T7" fmla="*/ 0 h 674"/>
                <a:gd name="T8" fmla="*/ 0 w 3244"/>
                <a:gd name="T9" fmla="*/ 355938 h 674"/>
                <a:gd name="T10" fmla="*/ 355754 w 3244"/>
                <a:gd name="T11" fmla="*/ 711876 h 674"/>
                <a:gd name="T12" fmla="*/ 3068771 w 3244"/>
                <a:gd name="T13" fmla="*/ 711876 h 674"/>
                <a:gd name="T14" fmla="*/ 0 60000 65536"/>
                <a:gd name="T15" fmla="*/ 0 60000 65536"/>
                <a:gd name="T16" fmla="*/ 0 60000 65536"/>
                <a:gd name="T17" fmla="*/ 0 60000 65536"/>
                <a:gd name="T18" fmla="*/ 0 60000 65536"/>
                <a:gd name="T19" fmla="*/ 0 60000 65536"/>
                <a:gd name="T20" fmla="*/ 0 60000 65536"/>
                <a:gd name="T21" fmla="*/ 0 w 3244"/>
                <a:gd name="T22" fmla="*/ 0 h 674"/>
                <a:gd name="T23" fmla="*/ 3244 w 3244"/>
                <a:gd name="T24" fmla="*/ 674 h 6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grpSp>
          <p:nvGrpSpPr>
            <p:cNvPr id="55" name="组合 40"/>
            <p:cNvGrpSpPr>
              <a:grpSpLocks/>
            </p:cNvGrpSpPr>
            <p:nvPr/>
          </p:nvGrpSpPr>
          <p:grpSpPr bwMode="auto">
            <a:xfrm>
              <a:off x="1311572" y="1204053"/>
              <a:ext cx="456009" cy="273844"/>
              <a:chOff x="4370388" y="1439863"/>
              <a:chExt cx="608012" cy="365125"/>
            </a:xfrm>
          </p:grpSpPr>
          <p:sp>
            <p:nvSpPr>
              <p:cNvPr id="59" name="Freeform 25"/>
              <p:cNvSpPr>
                <a:spLocks noEditPoints="1"/>
              </p:cNvSpPr>
              <p:nvPr/>
            </p:nvSpPr>
            <p:spPr bwMode="auto">
              <a:xfrm>
                <a:off x="4605338" y="1439863"/>
                <a:ext cx="373062" cy="365125"/>
              </a:xfrm>
              <a:custGeom>
                <a:avLst/>
                <a:gdLst>
                  <a:gd name="T0" fmla="*/ 373062 w 117"/>
                  <a:gd name="T1" fmla="*/ 182563 h 116"/>
                  <a:gd name="T2" fmla="*/ 322045 w 117"/>
                  <a:gd name="T3" fmla="*/ 160529 h 116"/>
                  <a:gd name="T4" fmla="*/ 337988 w 117"/>
                  <a:gd name="T5" fmla="*/ 122758 h 116"/>
                  <a:gd name="T6" fmla="*/ 315668 w 117"/>
                  <a:gd name="T7" fmla="*/ 81838 h 116"/>
                  <a:gd name="T8" fmla="*/ 274217 w 117"/>
                  <a:gd name="T9" fmla="*/ 75543 h 116"/>
                  <a:gd name="T10" fmla="*/ 277405 w 117"/>
                  <a:gd name="T11" fmla="*/ 22033 h 116"/>
                  <a:gd name="T12" fmla="*/ 235954 w 117"/>
                  <a:gd name="T13" fmla="*/ 53510 h 116"/>
                  <a:gd name="T14" fmla="*/ 207257 w 117"/>
                  <a:gd name="T15" fmla="*/ 22033 h 116"/>
                  <a:gd name="T16" fmla="*/ 162617 w 117"/>
                  <a:gd name="T17" fmla="*/ 22033 h 116"/>
                  <a:gd name="T18" fmla="*/ 137108 w 117"/>
                  <a:gd name="T19" fmla="*/ 53510 h 116"/>
                  <a:gd name="T20" fmla="*/ 92468 w 117"/>
                  <a:gd name="T21" fmla="*/ 22033 h 116"/>
                  <a:gd name="T22" fmla="*/ 95657 w 117"/>
                  <a:gd name="T23" fmla="*/ 75543 h 116"/>
                  <a:gd name="T24" fmla="*/ 57394 w 117"/>
                  <a:gd name="T25" fmla="*/ 81838 h 116"/>
                  <a:gd name="T26" fmla="*/ 31886 w 117"/>
                  <a:gd name="T27" fmla="*/ 122758 h 116"/>
                  <a:gd name="T28" fmla="*/ 47828 w 117"/>
                  <a:gd name="T29" fmla="*/ 160529 h 116"/>
                  <a:gd name="T30" fmla="*/ 0 w 117"/>
                  <a:gd name="T31" fmla="*/ 182563 h 116"/>
                  <a:gd name="T32" fmla="*/ 47828 w 117"/>
                  <a:gd name="T33" fmla="*/ 204596 h 116"/>
                  <a:gd name="T34" fmla="*/ 31886 w 117"/>
                  <a:gd name="T35" fmla="*/ 242367 h 116"/>
                  <a:gd name="T36" fmla="*/ 57394 w 117"/>
                  <a:gd name="T37" fmla="*/ 283287 h 116"/>
                  <a:gd name="T38" fmla="*/ 95657 w 117"/>
                  <a:gd name="T39" fmla="*/ 289582 h 116"/>
                  <a:gd name="T40" fmla="*/ 92468 w 117"/>
                  <a:gd name="T41" fmla="*/ 339944 h 116"/>
                  <a:gd name="T42" fmla="*/ 137108 w 117"/>
                  <a:gd name="T43" fmla="*/ 311615 h 116"/>
                  <a:gd name="T44" fmla="*/ 162617 w 117"/>
                  <a:gd name="T45" fmla="*/ 343092 h 116"/>
                  <a:gd name="T46" fmla="*/ 207257 w 117"/>
                  <a:gd name="T47" fmla="*/ 343092 h 116"/>
                  <a:gd name="T48" fmla="*/ 235954 w 117"/>
                  <a:gd name="T49" fmla="*/ 311615 h 116"/>
                  <a:gd name="T50" fmla="*/ 277405 w 117"/>
                  <a:gd name="T51" fmla="*/ 339944 h 116"/>
                  <a:gd name="T52" fmla="*/ 274217 w 117"/>
                  <a:gd name="T53" fmla="*/ 289582 h 116"/>
                  <a:gd name="T54" fmla="*/ 315668 w 117"/>
                  <a:gd name="T55" fmla="*/ 283287 h 116"/>
                  <a:gd name="T56" fmla="*/ 337988 w 117"/>
                  <a:gd name="T57" fmla="*/ 242367 h 116"/>
                  <a:gd name="T58" fmla="*/ 322045 w 117"/>
                  <a:gd name="T59" fmla="*/ 204596 h 116"/>
                  <a:gd name="T60" fmla="*/ 184937 w 117"/>
                  <a:gd name="T61" fmla="*/ 295877 h 116"/>
                  <a:gd name="T62" fmla="*/ 184937 w 117"/>
                  <a:gd name="T63" fmla="*/ 66100 h 116"/>
                  <a:gd name="T64" fmla="*/ 184937 w 117"/>
                  <a:gd name="T65" fmla="*/ 295877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16"/>
                  <a:gd name="T101" fmla="*/ 117 w 117"/>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0" name="Freeform 26"/>
              <p:cNvSpPr>
                <a:spLocks noEditPoints="1"/>
              </p:cNvSpPr>
              <p:nvPr/>
            </p:nvSpPr>
            <p:spPr bwMode="auto">
              <a:xfrm>
                <a:off x="4370388" y="1552576"/>
                <a:ext cx="244475" cy="242888"/>
              </a:xfrm>
              <a:custGeom>
                <a:avLst/>
                <a:gdLst>
                  <a:gd name="T0" fmla="*/ 222250 w 77"/>
                  <a:gd name="T1" fmla="*/ 97786 h 77"/>
                  <a:gd name="T2" fmla="*/ 203200 w 77"/>
                  <a:gd name="T3" fmla="*/ 97786 h 77"/>
                  <a:gd name="T4" fmla="*/ 193675 w 77"/>
                  <a:gd name="T5" fmla="*/ 82014 h 77"/>
                  <a:gd name="T6" fmla="*/ 209550 w 77"/>
                  <a:gd name="T7" fmla="*/ 66242 h 77"/>
                  <a:gd name="T8" fmla="*/ 209550 w 77"/>
                  <a:gd name="T9" fmla="*/ 34698 h 77"/>
                  <a:gd name="T10" fmla="*/ 177800 w 77"/>
                  <a:gd name="T11" fmla="*/ 34698 h 77"/>
                  <a:gd name="T12" fmla="*/ 161925 w 77"/>
                  <a:gd name="T13" fmla="*/ 50470 h 77"/>
                  <a:gd name="T14" fmla="*/ 146050 w 77"/>
                  <a:gd name="T15" fmla="*/ 44161 h 77"/>
                  <a:gd name="T16" fmla="*/ 146050 w 77"/>
                  <a:gd name="T17" fmla="*/ 22081 h 77"/>
                  <a:gd name="T18" fmla="*/ 123825 w 77"/>
                  <a:gd name="T19" fmla="*/ 0 h 77"/>
                  <a:gd name="T20" fmla="*/ 101600 w 77"/>
                  <a:gd name="T21" fmla="*/ 22081 h 77"/>
                  <a:gd name="T22" fmla="*/ 101600 w 77"/>
                  <a:gd name="T23" fmla="*/ 44161 h 77"/>
                  <a:gd name="T24" fmla="*/ 82550 w 77"/>
                  <a:gd name="T25" fmla="*/ 50470 h 77"/>
                  <a:gd name="T26" fmla="*/ 69850 w 77"/>
                  <a:gd name="T27" fmla="*/ 34698 h 77"/>
                  <a:gd name="T28" fmla="*/ 34925 w 77"/>
                  <a:gd name="T29" fmla="*/ 34698 h 77"/>
                  <a:gd name="T30" fmla="*/ 34925 w 77"/>
                  <a:gd name="T31" fmla="*/ 66242 h 77"/>
                  <a:gd name="T32" fmla="*/ 50800 w 77"/>
                  <a:gd name="T33" fmla="*/ 82014 h 77"/>
                  <a:gd name="T34" fmla="*/ 44450 w 77"/>
                  <a:gd name="T35" fmla="*/ 97786 h 77"/>
                  <a:gd name="T36" fmla="*/ 22225 w 77"/>
                  <a:gd name="T37" fmla="*/ 97786 h 77"/>
                  <a:gd name="T38" fmla="*/ 0 w 77"/>
                  <a:gd name="T39" fmla="*/ 119867 h 77"/>
                  <a:gd name="T40" fmla="*/ 22225 w 77"/>
                  <a:gd name="T41" fmla="*/ 145102 h 77"/>
                  <a:gd name="T42" fmla="*/ 44450 w 77"/>
                  <a:gd name="T43" fmla="*/ 145102 h 77"/>
                  <a:gd name="T44" fmla="*/ 50800 w 77"/>
                  <a:gd name="T45" fmla="*/ 160874 h 77"/>
                  <a:gd name="T46" fmla="*/ 34925 w 77"/>
                  <a:gd name="T47" fmla="*/ 176646 h 77"/>
                  <a:gd name="T48" fmla="*/ 34925 w 77"/>
                  <a:gd name="T49" fmla="*/ 208190 h 77"/>
                  <a:gd name="T50" fmla="*/ 69850 w 77"/>
                  <a:gd name="T51" fmla="*/ 208190 h 77"/>
                  <a:gd name="T52" fmla="*/ 82550 w 77"/>
                  <a:gd name="T53" fmla="*/ 192418 h 77"/>
                  <a:gd name="T54" fmla="*/ 101600 w 77"/>
                  <a:gd name="T55" fmla="*/ 198727 h 77"/>
                  <a:gd name="T56" fmla="*/ 101600 w 77"/>
                  <a:gd name="T57" fmla="*/ 220807 h 77"/>
                  <a:gd name="T58" fmla="*/ 123825 w 77"/>
                  <a:gd name="T59" fmla="*/ 242888 h 77"/>
                  <a:gd name="T60" fmla="*/ 146050 w 77"/>
                  <a:gd name="T61" fmla="*/ 220807 h 77"/>
                  <a:gd name="T62" fmla="*/ 146050 w 77"/>
                  <a:gd name="T63" fmla="*/ 198727 h 77"/>
                  <a:gd name="T64" fmla="*/ 161925 w 77"/>
                  <a:gd name="T65" fmla="*/ 192418 h 77"/>
                  <a:gd name="T66" fmla="*/ 177800 w 77"/>
                  <a:gd name="T67" fmla="*/ 208190 h 77"/>
                  <a:gd name="T68" fmla="*/ 209550 w 77"/>
                  <a:gd name="T69" fmla="*/ 208190 h 77"/>
                  <a:gd name="T70" fmla="*/ 209550 w 77"/>
                  <a:gd name="T71" fmla="*/ 176646 h 77"/>
                  <a:gd name="T72" fmla="*/ 193675 w 77"/>
                  <a:gd name="T73" fmla="*/ 160874 h 77"/>
                  <a:gd name="T74" fmla="*/ 203200 w 77"/>
                  <a:gd name="T75" fmla="*/ 145102 h 77"/>
                  <a:gd name="T76" fmla="*/ 222250 w 77"/>
                  <a:gd name="T77" fmla="*/ 145102 h 77"/>
                  <a:gd name="T78" fmla="*/ 244475 w 77"/>
                  <a:gd name="T79" fmla="*/ 119867 h 77"/>
                  <a:gd name="T80" fmla="*/ 222250 w 77"/>
                  <a:gd name="T81" fmla="*/ 97786 h 77"/>
                  <a:gd name="T82" fmla="*/ 123825 w 77"/>
                  <a:gd name="T83" fmla="*/ 179800 h 77"/>
                  <a:gd name="T84" fmla="*/ 63500 w 77"/>
                  <a:gd name="T85" fmla="*/ 119867 h 77"/>
                  <a:gd name="T86" fmla="*/ 123825 w 77"/>
                  <a:gd name="T87" fmla="*/ 63088 h 77"/>
                  <a:gd name="T88" fmla="*/ 180975 w 77"/>
                  <a:gd name="T89" fmla="*/ 119867 h 77"/>
                  <a:gd name="T90" fmla="*/ 123825 w 77"/>
                  <a:gd name="T91" fmla="*/ 179800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7"/>
                  <a:gd name="T139" fmla="*/ 0 h 77"/>
                  <a:gd name="T140" fmla="*/ 77 w 77"/>
                  <a:gd name="T141" fmla="*/ 77 h 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7" name="图片 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1649" y="882133"/>
              <a:ext cx="3839400" cy="111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43"/>
            <p:cNvSpPr txBox="1">
              <a:spLocks noChangeArrowheads="1"/>
            </p:cNvSpPr>
            <p:nvPr/>
          </p:nvSpPr>
          <p:spPr bwMode="auto">
            <a:xfrm>
              <a:off x="1811282" y="1227019"/>
              <a:ext cx="138357" cy="33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623770"/>
                </a:solidFill>
                <a:latin typeface="微软雅黑" pitchFamily="34" charset="-122"/>
                <a:ea typeface="微软雅黑" pitchFamily="34" charset="-122"/>
              </a:endParaRPr>
            </a:p>
          </p:txBody>
        </p:sp>
      </p:grpSp>
      <p:sp>
        <p:nvSpPr>
          <p:cNvPr id="61" name="TextBox 46"/>
          <p:cNvSpPr txBox="1">
            <a:spLocks noChangeArrowheads="1"/>
          </p:cNvSpPr>
          <p:nvPr/>
        </p:nvSpPr>
        <p:spPr bwMode="auto">
          <a:xfrm>
            <a:off x="7643052" y="1749421"/>
            <a:ext cx="3919605" cy="21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83" tIns="60991" rIns="121983" bIns="60991">
            <a:spAutoFit/>
          </a:bodyPr>
          <a:lstStyle>
            <a:lvl1pPr defTabSz="1217613" eaLnBrk="0" hangingPunct="0">
              <a:defRPr>
                <a:solidFill>
                  <a:schemeClr val="tx1"/>
                </a:solidFill>
                <a:latin typeface="Arial" pitchFamily="34" charset="0"/>
                <a:ea typeface="宋体" pitchFamily="2" charset="-122"/>
              </a:defRPr>
            </a:lvl1pPr>
            <a:lvl2pPr marL="742950" indent="-285750" defTabSz="1217613" eaLnBrk="0" hangingPunct="0">
              <a:defRPr>
                <a:solidFill>
                  <a:schemeClr val="tx1"/>
                </a:solidFill>
                <a:latin typeface="Arial" pitchFamily="34" charset="0"/>
                <a:ea typeface="宋体" pitchFamily="2" charset="-122"/>
              </a:defRPr>
            </a:lvl2pPr>
            <a:lvl3pPr marL="1143000" indent="-228600" defTabSz="1217613" eaLnBrk="0" hangingPunct="0">
              <a:defRPr>
                <a:solidFill>
                  <a:schemeClr val="tx1"/>
                </a:solidFill>
                <a:latin typeface="Arial" pitchFamily="34" charset="0"/>
                <a:ea typeface="宋体" pitchFamily="2" charset="-122"/>
              </a:defRPr>
            </a:lvl3pPr>
            <a:lvl4pPr marL="1600200" indent="-228600" defTabSz="1217613" eaLnBrk="0" hangingPunct="0">
              <a:defRPr>
                <a:solidFill>
                  <a:schemeClr val="tx1"/>
                </a:solidFill>
                <a:latin typeface="Arial" pitchFamily="34" charset="0"/>
                <a:ea typeface="宋体" pitchFamily="2" charset="-122"/>
              </a:defRPr>
            </a:lvl4pPr>
            <a:lvl5pPr marL="2057400" indent="-228600" defTabSz="1217613" eaLnBrk="0" hangingPunct="0">
              <a:defRPr>
                <a:solidFill>
                  <a:schemeClr val="tx1"/>
                </a:solidFill>
                <a:latin typeface="Arial" pitchFamily="34" charset="0"/>
                <a:ea typeface="宋体" pitchFamily="2" charset="-122"/>
              </a:defRPr>
            </a:lvl5pPr>
            <a:lvl6pPr marL="2514600" indent="-228600" defTabSz="121761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21761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21761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217613"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en-US" altLang="zh-CN" sz="2000" dirty="0">
                <a:solidFill>
                  <a:srgbClr val="3232C8"/>
                </a:solidFill>
                <a:ea typeface="黑体" panose="02010609060101010101" pitchFamily="49" charset="-122"/>
              </a:rPr>
              <a:t>C++</a:t>
            </a:r>
            <a:r>
              <a:rPr lang="zh-CN" altLang="en-US" sz="2000" dirty="0">
                <a:solidFill>
                  <a:srgbClr val="3232C8"/>
                </a:solidFill>
                <a:ea typeface="黑体" panose="02010609060101010101" pitchFamily="49" charset="-122"/>
              </a:rPr>
              <a:t>是由</a:t>
            </a:r>
            <a:r>
              <a:rPr lang="en-US" altLang="zh-CN" sz="2000" dirty="0">
                <a:solidFill>
                  <a:srgbClr val="3232C8"/>
                </a:solidFill>
                <a:ea typeface="黑体" panose="02010609060101010101" pitchFamily="49" charset="-122"/>
              </a:rPr>
              <a:t>AT&amp;T Bell(</a:t>
            </a:r>
            <a:r>
              <a:rPr lang="zh-CN" altLang="en-US" sz="2000" dirty="0">
                <a:solidFill>
                  <a:srgbClr val="3232C8"/>
                </a:solidFill>
                <a:ea typeface="黑体" panose="02010609060101010101" pitchFamily="49" charset="-122"/>
              </a:rPr>
              <a:t>贝尔)实验室的</a:t>
            </a:r>
            <a:r>
              <a:rPr lang="en-US" altLang="zh-CN" sz="2000" dirty="0">
                <a:solidFill>
                  <a:srgbClr val="3232C8"/>
                </a:solidFill>
                <a:ea typeface="黑体" panose="02010609060101010101" pitchFamily="49" charset="-122"/>
              </a:rPr>
              <a:t>Bjarne </a:t>
            </a:r>
            <a:r>
              <a:rPr lang="en-US" altLang="zh-CN" sz="2000" dirty="0" err="1">
                <a:solidFill>
                  <a:srgbClr val="3232C8"/>
                </a:solidFill>
                <a:ea typeface="黑体" panose="02010609060101010101" pitchFamily="49" charset="-122"/>
              </a:rPr>
              <a:t>Stroustrup</a:t>
            </a:r>
            <a:r>
              <a:rPr lang="zh-CN" altLang="en-US" sz="2000" dirty="0">
                <a:solidFill>
                  <a:srgbClr val="3232C8"/>
                </a:solidFill>
                <a:ea typeface="黑体" panose="02010609060101010101" pitchFamily="49" charset="-122"/>
              </a:rPr>
              <a:t>博士及其同事于20世纪80年代初在</a:t>
            </a:r>
            <a:r>
              <a:rPr lang="en-US" altLang="zh-CN" sz="2000" dirty="0">
                <a:solidFill>
                  <a:srgbClr val="3232C8"/>
                </a:solidFill>
                <a:ea typeface="黑体" panose="02010609060101010101" pitchFamily="49" charset="-122"/>
              </a:rPr>
              <a:t>C</a:t>
            </a:r>
            <a:r>
              <a:rPr lang="zh-CN" altLang="en-US" sz="2000" dirty="0">
                <a:solidFill>
                  <a:srgbClr val="3232C8"/>
                </a:solidFill>
                <a:ea typeface="黑体" panose="02010609060101010101" pitchFamily="49" charset="-122"/>
              </a:rPr>
              <a:t>语言的基础上开发成功的。</a:t>
            </a:r>
            <a:r>
              <a:rPr lang="en-US" altLang="zh-CN" sz="2000" dirty="0">
                <a:solidFill>
                  <a:srgbClr val="3232C8"/>
                </a:solidFill>
                <a:ea typeface="黑体" panose="02010609060101010101" pitchFamily="49" charset="-122"/>
              </a:rPr>
              <a:t>C++</a:t>
            </a:r>
            <a:r>
              <a:rPr lang="zh-CN" altLang="en-US" sz="2000" dirty="0">
                <a:solidFill>
                  <a:srgbClr val="3232C8"/>
                </a:solidFill>
                <a:ea typeface="黑体" panose="02010609060101010101" pitchFamily="49" charset="-122"/>
              </a:rPr>
              <a:t>保留了</a:t>
            </a:r>
            <a:r>
              <a:rPr lang="en-US" altLang="zh-CN" sz="2000" dirty="0">
                <a:solidFill>
                  <a:srgbClr val="3232C8"/>
                </a:solidFill>
                <a:ea typeface="黑体" panose="02010609060101010101" pitchFamily="49" charset="-122"/>
              </a:rPr>
              <a:t>C</a:t>
            </a:r>
            <a:r>
              <a:rPr lang="zh-CN" altLang="en-US" sz="2000" dirty="0">
                <a:solidFill>
                  <a:srgbClr val="3232C8"/>
                </a:solidFill>
                <a:ea typeface="黑体" panose="02010609060101010101" pitchFamily="49" charset="-122"/>
              </a:rPr>
              <a:t>语言原有的所有优点，增加了面向对象的机制。</a:t>
            </a:r>
          </a:p>
          <a:p>
            <a:pPr algn="just" eaLnBrk="1" hangingPunct="1">
              <a:lnSpc>
                <a:spcPts val="1738"/>
              </a:lnSpc>
            </a:pPr>
            <a:endParaRPr lang="en-US" altLang="zh-CN" sz="1200" dirty="0">
              <a:latin typeface="Bebas Neue" pitchFamily="34" charset="0"/>
            </a:endParaRPr>
          </a:p>
        </p:txBody>
      </p:sp>
      <p:sp>
        <p:nvSpPr>
          <p:cNvPr id="65" name="文本框 57"/>
          <p:cNvSpPr txBox="1">
            <a:spLocks noChangeArrowheads="1"/>
          </p:cNvSpPr>
          <p:nvPr/>
        </p:nvSpPr>
        <p:spPr bwMode="auto">
          <a:xfrm>
            <a:off x="2456043" y="1828310"/>
            <a:ext cx="4075179" cy="157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3200" dirty="0">
                <a:solidFill>
                  <a:schemeClr val="bg1"/>
                </a:solidFill>
                <a:latin typeface="宋体" panose="02010600030101010101" pitchFamily="2" charset="-122"/>
                <a:cs typeface="Times New Roman" panose="02020603050405020304" pitchFamily="18" charset="0"/>
              </a:rPr>
              <a:t>C++</a:t>
            </a:r>
            <a:r>
              <a:rPr kumimoji="1" lang="zh-CN" altLang="en-US" sz="3200" dirty="0">
                <a:solidFill>
                  <a:schemeClr val="bg1"/>
                </a:solidFill>
                <a:latin typeface="宋体" panose="02010600030101010101" pitchFamily="2" charset="-122"/>
                <a:cs typeface="Times New Roman" panose="02020603050405020304" pitchFamily="18" charset="0"/>
              </a:rPr>
              <a:t>语言与</a:t>
            </a:r>
            <a:r>
              <a:rPr kumimoji="1" lang="en-US" altLang="zh-CN" sz="3200" dirty="0">
                <a:solidFill>
                  <a:schemeClr val="bg1"/>
                </a:solidFill>
                <a:latin typeface="宋体" panose="02010600030101010101" pitchFamily="2" charset="-122"/>
                <a:cs typeface="Times New Roman" panose="02020603050405020304" pitchFamily="18" charset="0"/>
              </a:rPr>
              <a:t>C</a:t>
            </a:r>
            <a:r>
              <a:rPr kumimoji="1" lang="zh-CN" altLang="en-US" sz="3200" dirty="0">
                <a:solidFill>
                  <a:schemeClr val="bg1"/>
                </a:solidFill>
                <a:latin typeface="宋体" panose="02010600030101010101" pitchFamily="2" charset="-122"/>
                <a:cs typeface="Times New Roman" panose="02020603050405020304" pitchFamily="18" charset="0"/>
              </a:rPr>
              <a:t>语言兼容，</a:t>
            </a:r>
            <a:r>
              <a:rPr kumimoji="1" lang="en-US" altLang="zh-CN" sz="3200" dirty="0">
                <a:solidFill>
                  <a:schemeClr val="bg1"/>
                </a:solidFill>
                <a:latin typeface="宋体" panose="02010600030101010101" pitchFamily="2" charset="-122"/>
                <a:cs typeface="Times New Roman" panose="02020603050405020304" pitchFamily="18" charset="0"/>
              </a:rPr>
              <a:t>C</a:t>
            </a:r>
            <a:r>
              <a:rPr kumimoji="1" lang="zh-CN" altLang="en-US" sz="3200" dirty="0">
                <a:solidFill>
                  <a:schemeClr val="bg1"/>
                </a:solidFill>
                <a:latin typeface="宋体" panose="02010600030101010101" pitchFamily="2" charset="-122"/>
                <a:cs typeface="Times New Roman" panose="02020603050405020304" pitchFamily="18" charset="0"/>
              </a:rPr>
              <a:t>语言是</a:t>
            </a:r>
            <a:r>
              <a:rPr kumimoji="1" lang="en-US" altLang="zh-CN" sz="3200" dirty="0">
                <a:solidFill>
                  <a:schemeClr val="bg1"/>
                </a:solidFill>
                <a:latin typeface="宋体" panose="02010600030101010101" pitchFamily="2" charset="-122"/>
                <a:cs typeface="Times New Roman" panose="02020603050405020304" pitchFamily="18" charset="0"/>
              </a:rPr>
              <a:t>C++</a:t>
            </a:r>
            <a:r>
              <a:rPr kumimoji="1" lang="zh-CN" altLang="en-US" sz="3200" dirty="0">
                <a:solidFill>
                  <a:schemeClr val="bg1"/>
                </a:solidFill>
                <a:latin typeface="宋体" panose="02010600030101010101" pitchFamily="2" charset="-122"/>
                <a:cs typeface="Times New Roman" panose="02020603050405020304" pitchFamily="18" charset="0"/>
              </a:rPr>
              <a:t>语言的一个子集。</a:t>
            </a:r>
            <a:endParaRPr lang="zh-CN" altLang="en-US" sz="3200" dirty="0">
              <a:solidFill>
                <a:schemeClr val="bg1"/>
              </a:solidFill>
              <a:latin typeface="微软雅黑" pitchFamily="34" charset="-122"/>
              <a:ea typeface="微软雅黑" pitchFamily="34" charset="-122"/>
              <a:cs typeface="Arial Unicode MS" pitchFamily="34" charset="-122"/>
            </a:endParaRPr>
          </a:p>
        </p:txBody>
      </p:sp>
      <p:sp>
        <p:nvSpPr>
          <p:cNvPr id="69" name="TextBox 46"/>
          <p:cNvSpPr txBox="1">
            <a:spLocks noChangeArrowheads="1"/>
          </p:cNvSpPr>
          <p:nvPr/>
        </p:nvSpPr>
        <p:spPr bwMode="auto">
          <a:xfrm>
            <a:off x="7720324" y="4583986"/>
            <a:ext cx="3919605" cy="166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83" tIns="60991" rIns="121983" bIns="60991">
            <a:spAutoFit/>
          </a:bodyPr>
          <a:lstStyle>
            <a:lvl1pPr defTabSz="1217613" eaLnBrk="0" hangingPunct="0">
              <a:defRPr>
                <a:solidFill>
                  <a:schemeClr val="tx1"/>
                </a:solidFill>
                <a:latin typeface="Arial" pitchFamily="34" charset="0"/>
                <a:ea typeface="宋体" pitchFamily="2" charset="-122"/>
              </a:defRPr>
            </a:lvl1pPr>
            <a:lvl2pPr marL="742950" indent="-285750" defTabSz="1217613" eaLnBrk="0" hangingPunct="0">
              <a:defRPr>
                <a:solidFill>
                  <a:schemeClr val="tx1"/>
                </a:solidFill>
                <a:latin typeface="Arial" pitchFamily="34" charset="0"/>
                <a:ea typeface="宋体" pitchFamily="2" charset="-122"/>
              </a:defRPr>
            </a:lvl2pPr>
            <a:lvl3pPr marL="1143000" indent="-228600" defTabSz="1217613" eaLnBrk="0" hangingPunct="0">
              <a:defRPr>
                <a:solidFill>
                  <a:schemeClr val="tx1"/>
                </a:solidFill>
                <a:latin typeface="Arial" pitchFamily="34" charset="0"/>
                <a:ea typeface="宋体" pitchFamily="2" charset="-122"/>
              </a:defRPr>
            </a:lvl3pPr>
            <a:lvl4pPr marL="1600200" indent="-228600" defTabSz="1217613" eaLnBrk="0" hangingPunct="0">
              <a:defRPr>
                <a:solidFill>
                  <a:schemeClr val="tx1"/>
                </a:solidFill>
                <a:latin typeface="Arial" pitchFamily="34" charset="0"/>
                <a:ea typeface="宋体" pitchFamily="2" charset="-122"/>
              </a:defRPr>
            </a:lvl4pPr>
            <a:lvl5pPr marL="2057400" indent="-228600" defTabSz="1217613" eaLnBrk="0" hangingPunct="0">
              <a:defRPr>
                <a:solidFill>
                  <a:schemeClr val="tx1"/>
                </a:solidFill>
                <a:latin typeface="Arial" pitchFamily="34" charset="0"/>
                <a:ea typeface="宋体" pitchFamily="2" charset="-122"/>
              </a:defRPr>
            </a:lvl5pPr>
            <a:lvl6pPr marL="2514600" indent="-228600" defTabSz="1217613"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1217613"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1217613"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1217613" eaLnBrk="0" fontAlgn="base" hangingPunct="0">
              <a:spcBef>
                <a:spcPct val="0"/>
              </a:spcBef>
              <a:spcAft>
                <a:spcPct val="0"/>
              </a:spcAft>
              <a:defRPr>
                <a:solidFill>
                  <a:schemeClr val="tx1"/>
                </a:solidFill>
                <a:latin typeface="Arial" pitchFamily="34" charset="0"/>
                <a:ea typeface="宋体" pitchFamily="2" charset="-122"/>
              </a:defRPr>
            </a:lvl9pPr>
          </a:lstStyle>
          <a:p>
            <a:pPr marL="0" lvl="1" indent="0" algn="just" eaLnBrk="1" hangingPunct="1"/>
            <a:r>
              <a:rPr lang="en-US" altLang="zh-CN" sz="2000" dirty="0">
                <a:solidFill>
                  <a:srgbClr val="3232C8"/>
                </a:solidFill>
                <a:ea typeface="黑体" panose="02010609060101010101" pitchFamily="49" charset="-122"/>
              </a:rPr>
              <a:t>C++</a:t>
            </a:r>
            <a:r>
              <a:rPr lang="zh-CN" altLang="en-US" sz="2000" dirty="0">
                <a:solidFill>
                  <a:srgbClr val="3232C8"/>
                </a:solidFill>
                <a:ea typeface="黑体" panose="02010609060101010101" pitchFamily="49" charset="-122"/>
              </a:rPr>
              <a:t>程序从根本上说是由包括</a:t>
            </a:r>
            <a:r>
              <a:rPr lang="en-US" altLang="zh-CN" sz="2000" dirty="0">
                <a:solidFill>
                  <a:srgbClr val="3232C8"/>
                </a:solidFill>
                <a:ea typeface="黑体" panose="02010609060101010101" pitchFamily="49" charset="-122"/>
              </a:rPr>
              <a:t>main()</a:t>
            </a:r>
            <a:r>
              <a:rPr lang="zh-CN" altLang="en-US" sz="2000" dirty="0">
                <a:solidFill>
                  <a:srgbClr val="3232C8"/>
                </a:solidFill>
                <a:ea typeface="黑体" panose="02010609060101010101" pitchFamily="49" charset="-122"/>
              </a:rPr>
              <a:t>在内的一组函数组成，只不过放入类中</a:t>
            </a:r>
            <a:r>
              <a:rPr lang="en-US" altLang="zh-CN" sz="2000" dirty="0">
                <a:solidFill>
                  <a:srgbClr val="3232C8"/>
                </a:solidFill>
                <a:ea typeface="黑体" panose="02010609060101010101" pitchFamily="49" charset="-122"/>
              </a:rPr>
              <a:t>;</a:t>
            </a:r>
            <a:endParaRPr lang="zh-CN" altLang="en-US" sz="2000" dirty="0">
              <a:solidFill>
                <a:srgbClr val="3232C8"/>
              </a:solidFill>
              <a:ea typeface="黑体" panose="02010609060101010101" pitchFamily="49" charset="-122"/>
            </a:endParaRPr>
          </a:p>
          <a:p>
            <a:pPr algn="just" eaLnBrk="1" hangingPunct="1"/>
            <a:r>
              <a:rPr lang="zh-CN" altLang="en-US" sz="2000" dirty="0">
                <a:solidFill>
                  <a:srgbClr val="3232C8"/>
                </a:solidFill>
                <a:ea typeface="黑体" panose="02010609060101010101" pitchFamily="49" charset="-122"/>
              </a:rPr>
              <a:t>Ｃ</a:t>
            </a:r>
            <a:r>
              <a:rPr lang="en-US" altLang="zh-CN" sz="2000" dirty="0">
                <a:solidFill>
                  <a:srgbClr val="3232C8"/>
                </a:solidFill>
                <a:ea typeface="黑体" panose="02010609060101010101" pitchFamily="49" charset="-122"/>
              </a:rPr>
              <a:t>++</a:t>
            </a:r>
            <a:r>
              <a:rPr lang="zh-CN" altLang="en-US" sz="2000" dirty="0">
                <a:solidFill>
                  <a:srgbClr val="3232C8"/>
                </a:solidFill>
                <a:ea typeface="黑体" panose="02010609060101010101" pitchFamily="49" charset="-122"/>
              </a:rPr>
              <a:t>文件分为类：＊</a:t>
            </a:r>
            <a:r>
              <a:rPr lang="en-US" altLang="zh-CN" sz="2000" dirty="0">
                <a:solidFill>
                  <a:srgbClr val="3232C8"/>
                </a:solidFill>
                <a:ea typeface="黑体" panose="02010609060101010101" pitchFamily="49" charset="-122"/>
              </a:rPr>
              <a:t>.h</a:t>
            </a:r>
            <a:r>
              <a:rPr lang="zh-CN" altLang="en-US" sz="2000" dirty="0">
                <a:solidFill>
                  <a:srgbClr val="3232C8"/>
                </a:solidFill>
                <a:ea typeface="黑体" panose="02010609060101010101" pitchFamily="49" charset="-122"/>
              </a:rPr>
              <a:t>和＊</a:t>
            </a:r>
            <a:r>
              <a:rPr lang="en-US" altLang="zh-CN" sz="2000" dirty="0">
                <a:solidFill>
                  <a:srgbClr val="3232C8"/>
                </a:solidFill>
                <a:ea typeface="黑体" panose="02010609060101010101" pitchFamily="49" charset="-122"/>
              </a:rPr>
              <a:t>.</a:t>
            </a:r>
            <a:r>
              <a:rPr lang="en-US" altLang="zh-CN" sz="2000" dirty="0" err="1">
                <a:solidFill>
                  <a:srgbClr val="3232C8"/>
                </a:solidFill>
                <a:ea typeface="黑体" panose="02010609060101010101" pitchFamily="49" charset="-122"/>
              </a:rPr>
              <a:t>cpp</a:t>
            </a:r>
            <a:r>
              <a:rPr lang="zh-CN" altLang="en-US" sz="2000" dirty="0" smtClean="0">
                <a:solidFill>
                  <a:srgbClr val="3232C8"/>
                </a:solidFill>
                <a:ea typeface="黑体" panose="02010609060101010101" pitchFamily="49" charset="-122"/>
              </a:rPr>
              <a:t>文件。</a:t>
            </a:r>
            <a:endParaRPr lang="en-US" altLang="zh-CN" sz="1200" dirty="0">
              <a:latin typeface="Bebas Neue"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0-#ppt_w/2"/>
                                          </p:val>
                                        </p:tav>
                                        <p:tav tm="100000">
                                          <p:val>
                                            <p:strVal val="#ppt_x"/>
                                          </p:val>
                                        </p:tav>
                                      </p:tavLst>
                                    </p:anim>
                                    <p:anim calcmode="lin" valueType="num">
                                      <p:cBhvr additive="base">
                                        <p:cTn id="13" dur="500" fill="hold"/>
                                        <p:tgtEl>
                                          <p:spTgt spid="5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0-#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000"/>
                                        <p:tgtEl>
                                          <p:spTgt spid="69"/>
                                        </p:tgtEl>
                                      </p:cBhvr>
                                    </p:animEffect>
                                    <p:anim calcmode="lin" valueType="num">
                                      <p:cBhvr>
                                        <p:cTn id="29" dur="1000" fill="hold"/>
                                        <p:tgtEl>
                                          <p:spTgt spid="69"/>
                                        </p:tgtEl>
                                        <p:attrNameLst>
                                          <p:attrName>ppt_x</p:attrName>
                                        </p:attrNameLst>
                                      </p:cBhvr>
                                      <p:tavLst>
                                        <p:tav tm="0">
                                          <p:val>
                                            <p:strVal val="#ppt_x"/>
                                          </p:val>
                                        </p:tav>
                                        <p:tav tm="100000">
                                          <p:val>
                                            <p:strVal val="#ppt_x"/>
                                          </p:val>
                                        </p:tav>
                                      </p:tavLst>
                                    </p:anim>
                                    <p:anim calcmode="lin" valueType="num">
                                      <p:cBhvr>
                                        <p:cTn id="3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a:grpSpLocks/>
          </p:cNvGrpSpPr>
          <p:nvPr/>
        </p:nvGrpSpPr>
        <p:grpSpPr bwMode="auto">
          <a:xfrm>
            <a:off x="304800" y="333375"/>
            <a:ext cx="466725" cy="468313"/>
            <a:chOff x="1192404" y="608225"/>
            <a:chExt cx="1755828" cy="1759616"/>
          </a:xfrm>
        </p:grpSpPr>
        <p:grpSp>
          <p:nvGrpSpPr>
            <p:cNvPr id="95028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5028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50285"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3" name="组合 2"/>
          <p:cNvGrpSpPr>
            <a:grpSpLocks/>
          </p:cNvGrpSpPr>
          <p:nvPr/>
        </p:nvGrpSpPr>
        <p:grpSpPr bwMode="auto">
          <a:xfrm>
            <a:off x="0" y="1270000"/>
            <a:ext cx="12075839" cy="5472162"/>
            <a:chOff x="982640" y="1286614"/>
            <a:chExt cx="10081118" cy="5023499"/>
          </a:xfrm>
        </p:grpSpPr>
        <p:grpSp>
          <p:nvGrpSpPr>
            <p:cNvPr id="4" name="圆角矩形 3"/>
            <p:cNvGrpSpPr>
              <a:grpSpLocks/>
            </p:cNvGrpSpPr>
            <p:nvPr/>
          </p:nvGrpSpPr>
          <p:grpSpPr bwMode="auto">
            <a:xfrm>
              <a:off x="950852" y="1146312"/>
              <a:ext cx="10394359" cy="5447021"/>
              <a:chOff x="713232" y="859536"/>
              <a:chExt cx="7796784" cy="4084320"/>
            </a:xfrm>
          </p:grpSpPr>
          <p:pic>
            <p:nvPicPr>
              <p:cNvPr id="950296" name="圆角矩形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32" y="859536"/>
                <a:ext cx="7796784" cy="4084320"/>
              </a:xfrm>
              <a:prstGeom prst="rect">
                <a:avLst/>
              </a:prstGeom>
              <a:noFill/>
              <a:extLst>
                <a:ext uri="{909E8E84-426E-40DD-AFC4-6F175D3DCCD1}">
                  <a14:hiddenFill xmlns:a14="http://schemas.microsoft.com/office/drawing/2010/main">
                    <a:solidFill>
                      <a:srgbClr val="FFFFFF"/>
                    </a:solidFill>
                  </a14:hiddenFill>
                </a:ext>
              </a:extLst>
            </p:spPr>
          </p:pic>
          <p:sp>
            <p:nvSpPr>
              <p:cNvPr id="950297" name="Text Box 25"/>
              <p:cNvSpPr txBox="1">
                <a:spLocks noChangeArrowheads="1"/>
              </p:cNvSpPr>
              <p:nvPr/>
            </p:nvSpPr>
            <p:spPr bwMode="auto">
              <a:xfrm rot="16200000">
                <a:off x="2725205" y="-842204"/>
                <a:ext cx="3663710" cy="738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sp>
          <p:nvSpPr>
            <p:cNvPr id="950298" name="圆角矩形 4"/>
            <p:cNvSpPr>
              <a:spLocks noChangeArrowheads="1"/>
            </p:cNvSpPr>
            <p:nvPr/>
          </p:nvSpPr>
          <p:spPr bwMode="auto">
            <a:xfrm rot="-5400000">
              <a:off x="3788070" y="-980490"/>
              <a:ext cx="4628185" cy="9557712"/>
            </a:xfrm>
            <a:prstGeom prst="roundRect">
              <a:avLst>
                <a:gd name="adj" fmla="val 0"/>
              </a:avLst>
            </a:prstGeom>
            <a:solidFill>
              <a:srgbClr val="F2F2F2"/>
            </a:solidFill>
            <a:ln>
              <a:noFill/>
            </a:ln>
            <a:effectLst>
              <a:outerShdw dist="88900" dir="2700000" algn="tl" rotWithShape="0">
                <a:srgbClr val="000000">
                  <a:alpha val="50000"/>
                </a:srgbClr>
              </a:outerShdw>
            </a:effectLst>
            <a:extLst>
              <a:ext uri="{91240B29-F687-4F45-9708-019B960494DF}">
                <a14:hiddenLine xmlns:a14="http://schemas.microsoft.com/office/drawing/2010/main" w="254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950299" name="组合 5"/>
            <p:cNvGrpSpPr>
              <a:grpSpLocks/>
            </p:cNvGrpSpPr>
            <p:nvPr/>
          </p:nvGrpSpPr>
          <p:grpSpPr bwMode="auto">
            <a:xfrm>
              <a:off x="982640" y="1596963"/>
              <a:ext cx="751226" cy="4402810"/>
              <a:chOff x="982640" y="1596963"/>
              <a:chExt cx="751226" cy="4402810"/>
            </a:xfrm>
          </p:grpSpPr>
          <p:grpSp>
            <p:nvGrpSpPr>
              <p:cNvPr id="950300" name="组合 6"/>
              <p:cNvGrpSpPr>
                <a:grpSpLocks/>
              </p:cNvGrpSpPr>
              <p:nvPr/>
            </p:nvGrpSpPr>
            <p:grpSpPr bwMode="auto">
              <a:xfrm rot="-5400000">
                <a:off x="-615716" y="3650191"/>
                <a:ext cx="4402810" cy="296354"/>
                <a:chOff x="2149635" y="1165383"/>
                <a:chExt cx="3485831" cy="234634"/>
              </a:xfrm>
            </p:grpSpPr>
            <p:grpSp>
              <p:nvGrpSpPr>
                <p:cNvPr id="950301" name="组合 37"/>
                <p:cNvGrpSpPr>
                  <a:grpSpLocks/>
                </p:cNvGrpSpPr>
                <p:nvPr/>
              </p:nvGrpSpPr>
              <p:grpSpPr bwMode="auto">
                <a:xfrm>
                  <a:off x="2149635" y="1165385"/>
                  <a:ext cx="234632" cy="234632"/>
                  <a:chOff x="2483014" y="1114427"/>
                  <a:chExt cx="209550" cy="209550"/>
                </a:xfrm>
              </p:grpSpPr>
              <p:sp>
                <p:nvSpPr>
                  <p:cNvPr id="950302" name="椭圆 65"/>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7" name="椭圆 66"/>
                  <p:cNvGrpSpPr>
                    <a:grpSpLocks/>
                  </p:cNvGrpSpPr>
                  <p:nvPr/>
                </p:nvGrpSpPr>
                <p:grpSpPr bwMode="auto">
                  <a:xfrm rot="5400000">
                    <a:off x="2494487" y="1126563"/>
                    <a:ext cx="183890" cy="183955"/>
                    <a:chOff x="1091184" y="4291584"/>
                    <a:chExt cx="195072" cy="195072"/>
                  </a:xfrm>
                </p:grpSpPr>
                <p:pic>
                  <p:nvPicPr>
                    <p:cNvPr id="950304" name="椭圆 6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429158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05" name="Text Box 33"/>
                    <p:cNvSpPr txBox="1">
                      <a:spLocks noChangeArrowheads="1"/>
                    </p:cNvSpPr>
                    <p:nvPr/>
                  </p:nvSpPr>
                  <p:spPr bwMode="auto">
                    <a:xfrm rot="16200000">
                      <a:off x="1125140" y="4323383"/>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06" name="组合 38"/>
                <p:cNvGrpSpPr>
                  <a:grpSpLocks/>
                </p:cNvGrpSpPr>
                <p:nvPr/>
              </p:nvGrpSpPr>
              <p:grpSpPr bwMode="auto">
                <a:xfrm>
                  <a:off x="2510880" y="1165385"/>
                  <a:ext cx="234632" cy="234632"/>
                  <a:chOff x="2483014" y="1114427"/>
                  <a:chExt cx="209550" cy="209550"/>
                </a:xfrm>
              </p:grpSpPr>
              <p:sp>
                <p:nvSpPr>
                  <p:cNvPr id="950307" name="椭圆 63"/>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5" name="椭圆 64"/>
                  <p:cNvGrpSpPr>
                    <a:grpSpLocks/>
                  </p:cNvGrpSpPr>
                  <p:nvPr/>
                </p:nvGrpSpPr>
                <p:grpSpPr bwMode="auto">
                  <a:xfrm rot="5400000">
                    <a:off x="2493780" y="1126563"/>
                    <a:ext cx="183890" cy="183955"/>
                    <a:chOff x="1091184" y="3950208"/>
                    <a:chExt cx="195072" cy="195072"/>
                  </a:xfrm>
                </p:grpSpPr>
                <p:pic>
                  <p:nvPicPr>
                    <p:cNvPr id="950309" name="椭圆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3950208"/>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10" name="Text Box 38"/>
                    <p:cNvSpPr txBox="1">
                      <a:spLocks noChangeArrowheads="1"/>
                    </p:cNvSpPr>
                    <p:nvPr/>
                  </p:nvSpPr>
                  <p:spPr bwMode="auto">
                    <a:xfrm rot="16200000">
                      <a:off x="1125140" y="3981257"/>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11" name="组合 39"/>
                <p:cNvGrpSpPr>
                  <a:grpSpLocks/>
                </p:cNvGrpSpPr>
                <p:nvPr/>
              </p:nvGrpSpPr>
              <p:grpSpPr bwMode="auto">
                <a:xfrm>
                  <a:off x="2872124" y="1165385"/>
                  <a:ext cx="234632" cy="234632"/>
                  <a:chOff x="2483014" y="1114427"/>
                  <a:chExt cx="209550" cy="209550"/>
                </a:xfrm>
              </p:grpSpPr>
              <p:sp>
                <p:nvSpPr>
                  <p:cNvPr id="950312" name="椭圆 61"/>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3" name="椭圆 62"/>
                  <p:cNvGrpSpPr>
                    <a:grpSpLocks/>
                  </p:cNvGrpSpPr>
                  <p:nvPr/>
                </p:nvGrpSpPr>
                <p:grpSpPr bwMode="auto">
                  <a:xfrm rot="5400000">
                    <a:off x="2495948" y="1129437"/>
                    <a:ext cx="183890" cy="178206"/>
                    <a:chOff x="1091184" y="3608832"/>
                    <a:chExt cx="195072" cy="188976"/>
                  </a:xfrm>
                </p:grpSpPr>
                <p:pic>
                  <p:nvPicPr>
                    <p:cNvPr id="950314" name="椭圆 6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184" y="3608832"/>
                      <a:ext cx="195072" cy="188976"/>
                    </a:xfrm>
                    <a:prstGeom prst="rect">
                      <a:avLst/>
                    </a:prstGeom>
                    <a:noFill/>
                    <a:extLst>
                      <a:ext uri="{909E8E84-426E-40DD-AFC4-6F175D3DCCD1}">
                        <a14:hiddenFill xmlns:a14="http://schemas.microsoft.com/office/drawing/2010/main">
                          <a:solidFill>
                            <a:srgbClr val="FFFFFF"/>
                          </a:solidFill>
                        </a14:hiddenFill>
                      </a:ext>
                    </a:extLst>
                  </p:spPr>
                </p:pic>
                <p:sp>
                  <p:nvSpPr>
                    <p:cNvPr id="950315" name="Text Box 43"/>
                    <p:cNvSpPr txBox="1">
                      <a:spLocks noChangeArrowheads="1"/>
                    </p:cNvSpPr>
                    <p:nvPr/>
                  </p:nvSpPr>
                  <p:spPr bwMode="auto">
                    <a:xfrm rot="16200000">
                      <a:off x="1125140" y="3639132"/>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16" name="组合 40"/>
                <p:cNvGrpSpPr>
                  <a:grpSpLocks/>
                </p:cNvGrpSpPr>
                <p:nvPr/>
              </p:nvGrpSpPr>
              <p:grpSpPr bwMode="auto">
                <a:xfrm>
                  <a:off x="3233369" y="1165385"/>
                  <a:ext cx="234632" cy="234632"/>
                  <a:chOff x="2483014" y="1114427"/>
                  <a:chExt cx="209550" cy="209550"/>
                </a:xfrm>
              </p:grpSpPr>
              <p:sp>
                <p:nvSpPr>
                  <p:cNvPr id="950317" name="椭圆 59"/>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1" name="椭圆 60"/>
                  <p:cNvGrpSpPr>
                    <a:grpSpLocks/>
                  </p:cNvGrpSpPr>
                  <p:nvPr/>
                </p:nvGrpSpPr>
                <p:grpSpPr bwMode="auto">
                  <a:xfrm rot="5400000">
                    <a:off x="2498115" y="1126563"/>
                    <a:ext cx="183890" cy="183955"/>
                    <a:chOff x="1091184" y="3261360"/>
                    <a:chExt cx="195072" cy="195072"/>
                  </a:xfrm>
                </p:grpSpPr>
                <p:pic>
                  <p:nvPicPr>
                    <p:cNvPr id="950319" name="椭圆 6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3261360"/>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20" name="Text Box 48"/>
                    <p:cNvSpPr txBox="1">
                      <a:spLocks noChangeArrowheads="1"/>
                    </p:cNvSpPr>
                    <p:nvPr/>
                  </p:nvSpPr>
                  <p:spPr bwMode="auto">
                    <a:xfrm rot="16200000">
                      <a:off x="1125140" y="3297006"/>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21" name="组合 41"/>
                <p:cNvGrpSpPr>
                  <a:grpSpLocks/>
                </p:cNvGrpSpPr>
                <p:nvPr/>
              </p:nvGrpSpPr>
              <p:grpSpPr bwMode="auto">
                <a:xfrm>
                  <a:off x="3594615" y="1165383"/>
                  <a:ext cx="234632" cy="234632"/>
                  <a:chOff x="2483014" y="1114427"/>
                  <a:chExt cx="209550" cy="209550"/>
                </a:xfrm>
              </p:grpSpPr>
              <p:sp>
                <p:nvSpPr>
                  <p:cNvPr id="950322" name="椭圆 57"/>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9" name="椭圆 58"/>
                  <p:cNvGrpSpPr>
                    <a:grpSpLocks/>
                  </p:cNvGrpSpPr>
                  <p:nvPr/>
                </p:nvGrpSpPr>
                <p:grpSpPr bwMode="auto">
                  <a:xfrm rot="5400000">
                    <a:off x="2497406" y="1126564"/>
                    <a:ext cx="183890" cy="183955"/>
                    <a:chOff x="1091184" y="2919984"/>
                    <a:chExt cx="195072" cy="195072"/>
                  </a:xfrm>
                </p:grpSpPr>
                <p:pic>
                  <p:nvPicPr>
                    <p:cNvPr id="950324" name="椭圆 5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91998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25" name="Text Box 53"/>
                    <p:cNvSpPr txBox="1">
                      <a:spLocks noChangeArrowheads="1"/>
                    </p:cNvSpPr>
                    <p:nvPr/>
                  </p:nvSpPr>
                  <p:spPr bwMode="auto">
                    <a:xfrm rot="16200000">
                      <a:off x="1125139" y="2954879"/>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26" name="组合 42"/>
                <p:cNvGrpSpPr>
                  <a:grpSpLocks/>
                </p:cNvGrpSpPr>
                <p:nvPr/>
              </p:nvGrpSpPr>
              <p:grpSpPr bwMode="auto">
                <a:xfrm>
                  <a:off x="3955858" y="1165384"/>
                  <a:ext cx="234632" cy="234632"/>
                  <a:chOff x="2483014" y="1114427"/>
                  <a:chExt cx="209550" cy="209550"/>
                </a:xfrm>
              </p:grpSpPr>
              <p:sp>
                <p:nvSpPr>
                  <p:cNvPr id="950327" name="椭圆 55"/>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7" name="椭圆 56"/>
                  <p:cNvGrpSpPr>
                    <a:grpSpLocks/>
                  </p:cNvGrpSpPr>
                  <p:nvPr/>
                </p:nvGrpSpPr>
                <p:grpSpPr bwMode="auto">
                  <a:xfrm rot="5400000">
                    <a:off x="2496701" y="1126564"/>
                    <a:ext cx="183890" cy="183955"/>
                    <a:chOff x="1091184" y="2578608"/>
                    <a:chExt cx="195072" cy="195072"/>
                  </a:xfrm>
                </p:grpSpPr>
                <p:pic>
                  <p:nvPicPr>
                    <p:cNvPr id="950329" name="椭圆 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578608"/>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30" name="Text Box 58"/>
                    <p:cNvSpPr txBox="1">
                      <a:spLocks noChangeArrowheads="1"/>
                    </p:cNvSpPr>
                    <p:nvPr/>
                  </p:nvSpPr>
                  <p:spPr bwMode="auto">
                    <a:xfrm rot="16200000">
                      <a:off x="1125139" y="2612755"/>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31" name="组合 43"/>
                <p:cNvGrpSpPr>
                  <a:grpSpLocks/>
                </p:cNvGrpSpPr>
                <p:nvPr/>
              </p:nvGrpSpPr>
              <p:grpSpPr bwMode="auto">
                <a:xfrm>
                  <a:off x="4317103" y="1165384"/>
                  <a:ext cx="234632" cy="234632"/>
                  <a:chOff x="2483014" y="1114427"/>
                  <a:chExt cx="209550" cy="209550"/>
                </a:xfrm>
              </p:grpSpPr>
              <p:sp>
                <p:nvSpPr>
                  <p:cNvPr id="950332" name="椭圆 53"/>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5" name="椭圆 54"/>
                  <p:cNvGrpSpPr>
                    <a:grpSpLocks/>
                  </p:cNvGrpSpPr>
                  <p:nvPr/>
                </p:nvGrpSpPr>
                <p:grpSpPr bwMode="auto">
                  <a:xfrm rot="5400000">
                    <a:off x="2495994" y="1126564"/>
                    <a:ext cx="183890" cy="183955"/>
                    <a:chOff x="1091184" y="2237232"/>
                    <a:chExt cx="195072" cy="195072"/>
                  </a:xfrm>
                </p:grpSpPr>
                <p:pic>
                  <p:nvPicPr>
                    <p:cNvPr id="950334" name="椭圆 5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237232"/>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35" name="Text Box 63"/>
                    <p:cNvSpPr txBox="1">
                      <a:spLocks noChangeArrowheads="1"/>
                    </p:cNvSpPr>
                    <p:nvPr/>
                  </p:nvSpPr>
                  <p:spPr bwMode="auto">
                    <a:xfrm rot="16200000">
                      <a:off x="1125139" y="2270629"/>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36" name="组合 44"/>
                <p:cNvGrpSpPr>
                  <a:grpSpLocks/>
                </p:cNvGrpSpPr>
                <p:nvPr/>
              </p:nvGrpSpPr>
              <p:grpSpPr bwMode="auto">
                <a:xfrm>
                  <a:off x="4678347" y="1165384"/>
                  <a:ext cx="234632" cy="234632"/>
                  <a:chOff x="2483014" y="1114427"/>
                  <a:chExt cx="209550" cy="209550"/>
                </a:xfrm>
              </p:grpSpPr>
              <p:sp>
                <p:nvSpPr>
                  <p:cNvPr id="950337" name="椭圆 51"/>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3" name="椭圆 52"/>
                  <p:cNvGrpSpPr>
                    <a:grpSpLocks/>
                  </p:cNvGrpSpPr>
                  <p:nvPr/>
                </p:nvGrpSpPr>
                <p:grpSpPr bwMode="auto">
                  <a:xfrm rot="5400000">
                    <a:off x="2495287" y="1126564"/>
                    <a:ext cx="183890" cy="183955"/>
                    <a:chOff x="1091184" y="1895856"/>
                    <a:chExt cx="195072" cy="195072"/>
                  </a:xfrm>
                </p:grpSpPr>
                <p:pic>
                  <p:nvPicPr>
                    <p:cNvPr id="950339" name="椭圆 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895856"/>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40" name="Text Box 68"/>
                    <p:cNvSpPr txBox="1">
                      <a:spLocks noChangeArrowheads="1"/>
                    </p:cNvSpPr>
                    <p:nvPr/>
                  </p:nvSpPr>
                  <p:spPr bwMode="auto">
                    <a:xfrm rot="16200000">
                      <a:off x="1125139" y="1928504"/>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41" name="组合 45"/>
                <p:cNvGrpSpPr>
                  <a:grpSpLocks/>
                </p:cNvGrpSpPr>
                <p:nvPr/>
              </p:nvGrpSpPr>
              <p:grpSpPr bwMode="auto">
                <a:xfrm>
                  <a:off x="5039590" y="1165384"/>
                  <a:ext cx="234632" cy="234632"/>
                  <a:chOff x="2483014" y="1114427"/>
                  <a:chExt cx="209550" cy="209550"/>
                </a:xfrm>
              </p:grpSpPr>
              <p:sp>
                <p:nvSpPr>
                  <p:cNvPr id="950342" name="椭圆 49"/>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1" name="椭圆 50"/>
                  <p:cNvGrpSpPr>
                    <a:grpSpLocks/>
                  </p:cNvGrpSpPr>
                  <p:nvPr/>
                </p:nvGrpSpPr>
                <p:grpSpPr bwMode="auto">
                  <a:xfrm rot="5400000">
                    <a:off x="2494582" y="1126564"/>
                    <a:ext cx="183890" cy="183955"/>
                    <a:chOff x="1091184" y="1554480"/>
                    <a:chExt cx="195072" cy="195072"/>
                  </a:xfrm>
                </p:grpSpPr>
                <p:pic>
                  <p:nvPicPr>
                    <p:cNvPr id="950344" name="椭圆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554480"/>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45" name="Text Box 73"/>
                    <p:cNvSpPr txBox="1">
                      <a:spLocks noChangeArrowheads="1"/>
                    </p:cNvSpPr>
                    <p:nvPr/>
                  </p:nvSpPr>
                  <p:spPr bwMode="auto">
                    <a:xfrm rot="16200000">
                      <a:off x="1125139" y="1586380"/>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46" name="组合 46"/>
                <p:cNvGrpSpPr>
                  <a:grpSpLocks/>
                </p:cNvGrpSpPr>
                <p:nvPr/>
              </p:nvGrpSpPr>
              <p:grpSpPr bwMode="auto">
                <a:xfrm>
                  <a:off x="5400834" y="1165384"/>
                  <a:ext cx="234632" cy="234632"/>
                  <a:chOff x="2483014" y="1114427"/>
                  <a:chExt cx="209550" cy="209550"/>
                </a:xfrm>
              </p:grpSpPr>
              <p:sp>
                <p:nvSpPr>
                  <p:cNvPr id="950347" name="椭圆 47"/>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49" name="椭圆 48"/>
                  <p:cNvGrpSpPr>
                    <a:grpSpLocks/>
                  </p:cNvGrpSpPr>
                  <p:nvPr/>
                </p:nvGrpSpPr>
                <p:grpSpPr bwMode="auto">
                  <a:xfrm rot="5400000">
                    <a:off x="2493875" y="1126564"/>
                    <a:ext cx="183890" cy="183955"/>
                    <a:chOff x="1091184" y="1213104"/>
                    <a:chExt cx="195072" cy="195072"/>
                  </a:xfrm>
                </p:grpSpPr>
                <p:pic>
                  <p:nvPicPr>
                    <p:cNvPr id="950349" name="椭圆 4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21310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50" name="Text Box 78"/>
                    <p:cNvSpPr txBox="1">
                      <a:spLocks noChangeArrowheads="1"/>
                    </p:cNvSpPr>
                    <p:nvPr/>
                  </p:nvSpPr>
                  <p:spPr bwMode="auto">
                    <a:xfrm rot="16200000">
                      <a:off x="1125139" y="1244254"/>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grpSp>
            <p:nvGrpSpPr>
              <p:cNvPr id="950351" name="组合 7"/>
              <p:cNvGrpSpPr>
                <a:grpSpLocks/>
              </p:cNvGrpSpPr>
              <p:nvPr/>
            </p:nvGrpSpPr>
            <p:grpSpPr bwMode="auto">
              <a:xfrm rot="-5400000">
                <a:off x="1229146" y="5557333"/>
                <a:ext cx="119575" cy="612586"/>
                <a:chOff x="2244455" y="772894"/>
                <a:chExt cx="94658" cy="485003"/>
              </a:xfrm>
            </p:grpSpPr>
            <p:grpSp>
              <p:nvGrpSpPr>
                <p:cNvPr id="36" name="圆角矩形 35"/>
                <p:cNvGrpSpPr>
                  <a:grpSpLocks/>
                </p:cNvGrpSpPr>
                <p:nvPr/>
              </p:nvGrpSpPr>
              <p:grpSpPr bwMode="auto">
                <a:xfrm rot="5400000">
                  <a:off x="1955540" y="956829"/>
                  <a:ext cx="591960" cy="122280"/>
                  <a:chOff x="688848" y="4376928"/>
                  <a:chExt cx="560832" cy="115824"/>
                </a:xfrm>
              </p:grpSpPr>
              <p:pic>
                <p:nvPicPr>
                  <p:cNvPr id="950353" name="圆角矩形 3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437692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54" name="Text Box 82"/>
                  <p:cNvSpPr txBox="1">
                    <a:spLocks noChangeArrowheads="1"/>
                  </p:cNvSpPr>
                  <p:nvPr/>
                </p:nvSpPr>
                <p:spPr bwMode="auto">
                  <a:xfrm rot="16200000">
                    <a:off x="958217" y="4203175"/>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9" name="圆角矩形 36"/>
                <p:cNvGrpSpPr>
                  <a:grpSpLocks/>
                </p:cNvGrpSpPr>
                <p:nvPr/>
              </p:nvGrpSpPr>
              <p:grpSpPr bwMode="auto">
                <a:xfrm rot="5400000">
                  <a:off x="2026334" y="956829"/>
                  <a:ext cx="591960" cy="122280"/>
                  <a:chOff x="688848" y="4309872"/>
                  <a:chExt cx="560832" cy="115824"/>
                </a:xfrm>
              </p:grpSpPr>
              <p:pic>
                <p:nvPicPr>
                  <p:cNvPr id="950356" name="圆角矩形 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430987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57" name="Text Box 85"/>
                  <p:cNvSpPr txBox="1">
                    <a:spLocks noChangeArrowheads="1"/>
                  </p:cNvSpPr>
                  <p:nvPr/>
                </p:nvSpPr>
                <p:spPr bwMode="auto">
                  <a:xfrm rot="16200000">
                    <a:off x="958218" y="4137864"/>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58" name="组合 8"/>
              <p:cNvGrpSpPr>
                <a:grpSpLocks/>
              </p:cNvGrpSpPr>
              <p:nvPr/>
            </p:nvGrpSpPr>
            <p:grpSpPr bwMode="auto">
              <a:xfrm rot="-5400000">
                <a:off x="1229146" y="5099277"/>
                <a:ext cx="119575" cy="612586"/>
                <a:chOff x="2244455" y="772894"/>
                <a:chExt cx="94658" cy="485003"/>
              </a:xfrm>
            </p:grpSpPr>
            <p:grpSp>
              <p:nvGrpSpPr>
                <p:cNvPr id="34" name="圆角矩形 33"/>
                <p:cNvGrpSpPr>
                  <a:grpSpLocks/>
                </p:cNvGrpSpPr>
                <p:nvPr/>
              </p:nvGrpSpPr>
              <p:grpSpPr bwMode="auto">
                <a:xfrm rot="5400000">
                  <a:off x="1959773" y="956829"/>
                  <a:ext cx="591960" cy="122280"/>
                  <a:chOff x="688848" y="4029456"/>
                  <a:chExt cx="560832" cy="115824"/>
                </a:xfrm>
              </p:grpSpPr>
              <p:pic>
                <p:nvPicPr>
                  <p:cNvPr id="950360" name="圆角矩形 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40294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1" name="Text Box 89"/>
                  <p:cNvSpPr txBox="1">
                    <a:spLocks noChangeArrowheads="1"/>
                  </p:cNvSpPr>
                  <p:nvPr/>
                </p:nvSpPr>
                <p:spPr bwMode="auto">
                  <a:xfrm rot="16200000">
                    <a:off x="958217" y="3859712"/>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5" name="圆角矩形 34"/>
                <p:cNvGrpSpPr>
                  <a:grpSpLocks/>
                </p:cNvGrpSpPr>
                <p:nvPr/>
              </p:nvGrpSpPr>
              <p:grpSpPr bwMode="auto">
                <a:xfrm rot="5400000">
                  <a:off x="2024131" y="956829"/>
                  <a:ext cx="591960" cy="122280"/>
                  <a:chOff x="688848" y="3968496"/>
                  <a:chExt cx="560832" cy="115824"/>
                </a:xfrm>
              </p:grpSpPr>
              <p:pic>
                <p:nvPicPr>
                  <p:cNvPr id="950363" name="圆角矩形 3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96849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4" name="Text Box 92"/>
                  <p:cNvSpPr txBox="1">
                    <a:spLocks noChangeArrowheads="1"/>
                  </p:cNvSpPr>
                  <p:nvPr/>
                </p:nvSpPr>
                <p:spPr bwMode="auto">
                  <a:xfrm rot="16200000">
                    <a:off x="958218" y="379440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65" name="组合 9"/>
              <p:cNvGrpSpPr>
                <a:grpSpLocks/>
              </p:cNvGrpSpPr>
              <p:nvPr/>
            </p:nvGrpSpPr>
            <p:grpSpPr bwMode="auto">
              <a:xfrm rot="-5400000">
                <a:off x="1229146" y="4641222"/>
                <a:ext cx="119575" cy="612586"/>
                <a:chOff x="2244455" y="772894"/>
                <a:chExt cx="94658" cy="485003"/>
              </a:xfrm>
            </p:grpSpPr>
            <p:grpSp>
              <p:nvGrpSpPr>
                <p:cNvPr id="32" name="圆角矩形 31"/>
                <p:cNvGrpSpPr>
                  <a:grpSpLocks/>
                </p:cNvGrpSpPr>
                <p:nvPr/>
              </p:nvGrpSpPr>
              <p:grpSpPr bwMode="auto">
                <a:xfrm rot="5400000">
                  <a:off x="1957571" y="956829"/>
                  <a:ext cx="591960" cy="122280"/>
                  <a:chOff x="688848" y="3688080"/>
                  <a:chExt cx="560832" cy="115824"/>
                </a:xfrm>
              </p:grpSpPr>
              <p:pic>
                <p:nvPicPr>
                  <p:cNvPr id="950367" name="圆角矩形 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368808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8" name="Text Box 96"/>
                  <p:cNvSpPr txBox="1">
                    <a:spLocks noChangeArrowheads="1"/>
                  </p:cNvSpPr>
                  <p:nvPr/>
                </p:nvSpPr>
                <p:spPr bwMode="auto">
                  <a:xfrm rot="16200000">
                    <a:off x="958217" y="351625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3" name="圆角矩形 32"/>
                <p:cNvGrpSpPr>
                  <a:grpSpLocks/>
                </p:cNvGrpSpPr>
                <p:nvPr/>
              </p:nvGrpSpPr>
              <p:grpSpPr bwMode="auto">
                <a:xfrm rot="5400000">
                  <a:off x="2028365" y="956829"/>
                  <a:ext cx="591960" cy="122280"/>
                  <a:chOff x="688848" y="3621024"/>
                  <a:chExt cx="560832" cy="115824"/>
                </a:xfrm>
              </p:grpSpPr>
              <p:pic>
                <p:nvPicPr>
                  <p:cNvPr id="950370" name="圆角矩形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62102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1" name="Text Box 99"/>
                  <p:cNvSpPr txBox="1">
                    <a:spLocks noChangeArrowheads="1"/>
                  </p:cNvSpPr>
                  <p:nvPr/>
                </p:nvSpPr>
                <p:spPr bwMode="auto">
                  <a:xfrm rot="16200000">
                    <a:off x="958218" y="3450939"/>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72" name="组合 10"/>
              <p:cNvGrpSpPr>
                <a:grpSpLocks/>
              </p:cNvGrpSpPr>
              <p:nvPr/>
            </p:nvGrpSpPr>
            <p:grpSpPr bwMode="auto">
              <a:xfrm rot="-5400000">
                <a:off x="1229146" y="4183167"/>
                <a:ext cx="119575" cy="612586"/>
                <a:chOff x="2244455" y="772894"/>
                <a:chExt cx="94658" cy="485003"/>
              </a:xfrm>
            </p:grpSpPr>
            <p:grpSp>
              <p:nvGrpSpPr>
                <p:cNvPr id="10" name="圆角矩形 29"/>
                <p:cNvGrpSpPr>
                  <a:grpSpLocks/>
                </p:cNvGrpSpPr>
                <p:nvPr/>
              </p:nvGrpSpPr>
              <p:grpSpPr bwMode="auto">
                <a:xfrm rot="5400000">
                  <a:off x="1955369" y="956829"/>
                  <a:ext cx="591960" cy="122280"/>
                  <a:chOff x="688848" y="3346704"/>
                  <a:chExt cx="560832" cy="115824"/>
                </a:xfrm>
              </p:grpSpPr>
              <p:pic>
                <p:nvPicPr>
                  <p:cNvPr id="950374" name="圆角矩形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334670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5" name="Text Box 103"/>
                  <p:cNvSpPr txBox="1">
                    <a:spLocks noChangeArrowheads="1"/>
                  </p:cNvSpPr>
                  <p:nvPr/>
                </p:nvSpPr>
                <p:spPr bwMode="auto">
                  <a:xfrm rot="16200000">
                    <a:off x="958217" y="3172789"/>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1" name="圆角矩形 30"/>
                <p:cNvGrpSpPr>
                  <a:grpSpLocks/>
                </p:cNvGrpSpPr>
                <p:nvPr/>
              </p:nvGrpSpPr>
              <p:grpSpPr bwMode="auto">
                <a:xfrm rot="5400000">
                  <a:off x="2026163" y="956829"/>
                  <a:ext cx="591960" cy="122280"/>
                  <a:chOff x="688848" y="3279648"/>
                  <a:chExt cx="560832" cy="115824"/>
                </a:xfrm>
              </p:grpSpPr>
              <p:pic>
                <p:nvPicPr>
                  <p:cNvPr id="950377" name="圆角矩形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27964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8" name="Text Box 106"/>
                  <p:cNvSpPr txBox="1">
                    <a:spLocks noChangeArrowheads="1"/>
                  </p:cNvSpPr>
                  <p:nvPr/>
                </p:nvSpPr>
                <p:spPr bwMode="auto">
                  <a:xfrm rot="16200000">
                    <a:off x="958218" y="3107478"/>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79" name="组合 11"/>
              <p:cNvGrpSpPr>
                <a:grpSpLocks/>
              </p:cNvGrpSpPr>
              <p:nvPr/>
            </p:nvGrpSpPr>
            <p:grpSpPr bwMode="auto">
              <a:xfrm rot="-5400000">
                <a:off x="1229146" y="3725113"/>
                <a:ext cx="119575" cy="612586"/>
                <a:chOff x="2244455" y="772894"/>
                <a:chExt cx="94658" cy="485003"/>
              </a:xfrm>
            </p:grpSpPr>
            <p:grpSp>
              <p:nvGrpSpPr>
                <p:cNvPr id="28" name="圆角矩形 27"/>
                <p:cNvGrpSpPr>
                  <a:grpSpLocks/>
                </p:cNvGrpSpPr>
                <p:nvPr/>
              </p:nvGrpSpPr>
              <p:grpSpPr bwMode="auto">
                <a:xfrm rot="5400000">
                  <a:off x="1959604" y="956829"/>
                  <a:ext cx="591960" cy="122280"/>
                  <a:chOff x="688848" y="2999232"/>
                  <a:chExt cx="560832" cy="115824"/>
                </a:xfrm>
              </p:grpSpPr>
              <p:pic>
                <p:nvPicPr>
                  <p:cNvPr id="950381" name="圆角矩形 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99923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2" name="Text Box 110"/>
                  <p:cNvSpPr txBox="1">
                    <a:spLocks noChangeArrowheads="1"/>
                  </p:cNvSpPr>
                  <p:nvPr/>
                </p:nvSpPr>
                <p:spPr bwMode="auto">
                  <a:xfrm rot="16200000">
                    <a:off x="958217" y="2829328"/>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9" name="圆角矩形 28"/>
                <p:cNvGrpSpPr>
                  <a:grpSpLocks/>
                </p:cNvGrpSpPr>
                <p:nvPr/>
              </p:nvGrpSpPr>
              <p:grpSpPr bwMode="auto">
                <a:xfrm rot="5400000">
                  <a:off x="2023962" y="956829"/>
                  <a:ext cx="591960" cy="122280"/>
                  <a:chOff x="688848" y="2938272"/>
                  <a:chExt cx="560832" cy="115824"/>
                </a:xfrm>
              </p:grpSpPr>
              <p:pic>
                <p:nvPicPr>
                  <p:cNvPr id="950384" name="圆角矩形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93827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5" name="Text Box 113"/>
                  <p:cNvSpPr txBox="1">
                    <a:spLocks noChangeArrowheads="1"/>
                  </p:cNvSpPr>
                  <p:nvPr/>
                </p:nvSpPr>
                <p:spPr bwMode="auto">
                  <a:xfrm rot="16200000">
                    <a:off x="958218" y="2764017"/>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86" name="组合 12"/>
              <p:cNvGrpSpPr>
                <a:grpSpLocks/>
              </p:cNvGrpSpPr>
              <p:nvPr/>
            </p:nvGrpSpPr>
            <p:grpSpPr bwMode="auto">
              <a:xfrm rot="-5400000">
                <a:off x="1229146" y="3267055"/>
                <a:ext cx="119575" cy="612586"/>
                <a:chOff x="2244455" y="772894"/>
                <a:chExt cx="94658" cy="485003"/>
              </a:xfrm>
            </p:grpSpPr>
            <p:grpSp>
              <p:nvGrpSpPr>
                <p:cNvPr id="26" name="圆角矩形 25"/>
                <p:cNvGrpSpPr>
                  <a:grpSpLocks/>
                </p:cNvGrpSpPr>
                <p:nvPr/>
              </p:nvGrpSpPr>
              <p:grpSpPr bwMode="auto">
                <a:xfrm rot="5400000">
                  <a:off x="1957400" y="956829"/>
                  <a:ext cx="591960" cy="122280"/>
                  <a:chOff x="688848" y="2657856"/>
                  <a:chExt cx="560832" cy="115824"/>
                </a:xfrm>
              </p:grpSpPr>
              <p:pic>
                <p:nvPicPr>
                  <p:cNvPr id="950388" name="圆角矩形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6578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9" name="Text Box 117"/>
                  <p:cNvSpPr txBox="1">
                    <a:spLocks noChangeArrowheads="1"/>
                  </p:cNvSpPr>
                  <p:nvPr/>
                </p:nvSpPr>
                <p:spPr bwMode="auto">
                  <a:xfrm rot="16200000">
                    <a:off x="958217" y="2485864"/>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7" name="圆角矩形 26"/>
                <p:cNvGrpSpPr>
                  <a:grpSpLocks/>
                </p:cNvGrpSpPr>
                <p:nvPr/>
              </p:nvGrpSpPr>
              <p:grpSpPr bwMode="auto">
                <a:xfrm rot="5400000">
                  <a:off x="2028194" y="956829"/>
                  <a:ext cx="591960" cy="122280"/>
                  <a:chOff x="688848" y="2590800"/>
                  <a:chExt cx="560832" cy="115824"/>
                </a:xfrm>
              </p:grpSpPr>
              <p:pic>
                <p:nvPicPr>
                  <p:cNvPr id="950391" name="圆角矩形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59080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2" name="Text Box 120"/>
                  <p:cNvSpPr txBox="1">
                    <a:spLocks noChangeArrowheads="1"/>
                  </p:cNvSpPr>
                  <p:nvPr/>
                </p:nvSpPr>
                <p:spPr bwMode="auto">
                  <a:xfrm rot="16200000">
                    <a:off x="958218" y="2420553"/>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93" name="组合 13"/>
              <p:cNvGrpSpPr>
                <a:grpSpLocks/>
              </p:cNvGrpSpPr>
              <p:nvPr/>
            </p:nvGrpSpPr>
            <p:grpSpPr bwMode="auto">
              <a:xfrm rot="-5400000">
                <a:off x="1229145" y="2808999"/>
                <a:ext cx="119575" cy="612586"/>
                <a:chOff x="2244455" y="772894"/>
                <a:chExt cx="94658" cy="485003"/>
              </a:xfrm>
            </p:grpSpPr>
            <p:grpSp>
              <p:nvGrpSpPr>
                <p:cNvPr id="24" name="圆角矩形 23"/>
                <p:cNvGrpSpPr>
                  <a:grpSpLocks/>
                </p:cNvGrpSpPr>
                <p:nvPr/>
              </p:nvGrpSpPr>
              <p:grpSpPr bwMode="auto">
                <a:xfrm rot="5400000">
                  <a:off x="1955196" y="956830"/>
                  <a:ext cx="591960" cy="122280"/>
                  <a:chOff x="688848" y="2316480"/>
                  <a:chExt cx="560832" cy="115824"/>
                </a:xfrm>
              </p:grpSpPr>
              <p:pic>
                <p:nvPicPr>
                  <p:cNvPr id="950395" name="圆角矩形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31648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6" name="Text Box 124"/>
                  <p:cNvSpPr txBox="1">
                    <a:spLocks noChangeArrowheads="1"/>
                  </p:cNvSpPr>
                  <p:nvPr/>
                </p:nvSpPr>
                <p:spPr bwMode="auto">
                  <a:xfrm rot="16200000">
                    <a:off x="958216" y="214240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5" name="圆角矩形 24"/>
                <p:cNvGrpSpPr>
                  <a:grpSpLocks/>
                </p:cNvGrpSpPr>
                <p:nvPr/>
              </p:nvGrpSpPr>
              <p:grpSpPr bwMode="auto">
                <a:xfrm rot="5400000">
                  <a:off x="2025990" y="956830"/>
                  <a:ext cx="591960" cy="122280"/>
                  <a:chOff x="688848" y="2249424"/>
                  <a:chExt cx="560832" cy="115824"/>
                </a:xfrm>
              </p:grpSpPr>
              <p:pic>
                <p:nvPicPr>
                  <p:cNvPr id="950398" name="圆角矩形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24942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9" name="Text Box 127"/>
                  <p:cNvSpPr txBox="1">
                    <a:spLocks noChangeArrowheads="1"/>
                  </p:cNvSpPr>
                  <p:nvPr/>
                </p:nvSpPr>
                <p:spPr bwMode="auto">
                  <a:xfrm rot="16200000">
                    <a:off x="958217" y="207709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00" name="组合 14"/>
              <p:cNvGrpSpPr>
                <a:grpSpLocks/>
              </p:cNvGrpSpPr>
              <p:nvPr/>
            </p:nvGrpSpPr>
            <p:grpSpPr bwMode="auto">
              <a:xfrm rot="-5400000">
                <a:off x="1229146" y="2350946"/>
                <a:ext cx="119575" cy="612586"/>
                <a:chOff x="2244455" y="772894"/>
                <a:chExt cx="94658" cy="485003"/>
              </a:xfrm>
            </p:grpSpPr>
            <p:grpSp>
              <p:nvGrpSpPr>
                <p:cNvPr id="22" name="圆角矩形 21"/>
                <p:cNvGrpSpPr>
                  <a:grpSpLocks/>
                </p:cNvGrpSpPr>
                <p:nvPr/>
              </p:nvGrpSpPr>
              <p:grpSpPr bwMode="auto">
                <a:xfrm rot="5400000">
                  <a:off x="1959432" y="956829"/>
                  <a:ext cx="591960" cy="122280"/>
                  <a:chOff x="688848" y="1969008"/>
                  <a:chExt cx="560832" cy="115824"/>
                </a:xfrm>
              </p:grpSpPr>
              <p:pic>
                <p:nvPicPr>
                  <p:cNvPr id="950402" name="圆角矩形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96900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03" name="Text Box 131"/>
                  <p:cNvSpPr txBox="1">
                    <a:spLocks noChangeArrowheads="1"/>
                  </p:cNvSpPr>
                  <p:nvPr/>
                </p:nvSpPr>
                <p:spPr bwMode="auto">
                  <a:xfrm rot="16200000">
                    <a:off x="958217" y="179894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3" name="圆角矩形 22"/>
                <p:cNvGrpSpPr>
                  <a:grpSpLocks/>
                </p:cNvGrpSpPr>
                <p:nvPr/>
              </p:nvGrpSpPr>
              <p:grpSpPr bwMode="auto">
                <a:xfrm rot="5400000">
                  <a:off x="2030226" y="956829"/>
                  <a:ext cx="591960" cy="122280"/>
                  <a:chOff x="688848" y="1901952"/>
                  <a:chExt cx="560832" cy="115824"/>
                </a:xfrm>
              </p:grpSpPr>
              <p:pic>
                <p:nvPicPr>
                  <p:cNvPr id="950405" name="圆角矩形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90195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06" name="Text Box 134"/>
                  <p:cNvSpPr txBox="1">
                    <a:spLocks noChangeArrowheads="1"/>
                  </p:cNvSpPr>
                  <p:nvPr/>
                </p:nvSpPr>
                <p:spPr bwMode="auto">
                  <a:xfrm rot="16200000">
                    <a:off x="958218" y="173363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07" name="组合 15"/>
              <p:cNvGrpSpPr>
                <a:grpSpLocks/>
              </p:cNvGrpSpPr>
              <p:nvPr/>
            </p:nvGrpSpPr>
            <p:grpSpPr bwMode="auto">
              <a:xfrm rot="-5400000">
                <a:off x="1229146" y="1892893"/>
                <a:ext cx="119575" cy="612586"/>
                <a:chOff x="2244455" y="772894"/>
                <a:chExt cx="94658" cy="485003"/>
              </a:xfrm>
            </p:grpSpPr>
            <p:grpSp>
              <p:nvGrpSpPr>
                <p:cNvPr id="20" name="圆角矩形 19"/>
                <p:cNvGrpSpPr>
                  <a:grpSpLocks/>
                </p:cNvGrpSpPr>
                <p:nvPr/>
              </p:nvGrpSpPr>
              <p:grpSpPr bwMode="auto">
                <a:xfrm rot="5400000">
                  <a:off x="1957232" y="956829"/>
                  <a:ext cx="591960" cy="122280"/>
                  <a:chOff x="688848" y="1627632"/>
                  <a:chExt cx="560832" cy="115824"/>
                </a:xfrm>
              </p:grpSpPr>
              <p:pic>
                <p:nvPicPr>
                  <p:cNvPr id="950409" name="圆角矩形 1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62763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0" name="Text Box 138"/>
                  <p:cNvSpPr txBox="1">
                    <a:spLocks noChangeArrowheads="1"/>
                  </p:cNvSpPr>
                  <p:nvPr/>
                </p:nvSpPr>
                <p:spPr bwMode="auto">
                  <a:xfrm rot="16200000">
                    <a:off x="958217" y="145548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11" name="圆角矩形 20"/>
                <p:cNvGrpSpPr>
                  <a:grpSpLocks/>
                </p:cNvGrpSpPr>
                <p:nvPr/>
              </p:nvGrpSpPr>
              <p:grpSpPr bwMode="auto">
                <a:xfrm rot="5400000">
                  <a:off x="2028026" y="956829"/>
                  <a:ext cx="591960" cy="122280"/>
                  <a:chOff x="688848" y="1560576"/>
                  <a:chExt cx="560832" cy="115824"/>
                </a:xfrm>
              </p:grpSpPr>
              <p:pic>
                <p:nvPicPr>
                  <p:cNvPr id="950412" name="圆角矩形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56057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3" name="Text Box 141"/>
                  <p:cNvSpPr txBox="1">
                    <a:spLocks noChangeArrowheads="1"/>
                  </p:cNvSpPr>
                  <p:nvPr/>
                </p:nvSpPr>
                <p:spPr bwMode="auto">
                  <a:xfrm rot="16200000">
                    <a:off x="958218" y="139017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14" name="组合 16"/>
              <p:cNvGrpSpPr>
                <a:grpSpLocks/>
              </p:cNvGrpSpPr>
              <p:nvPr/>
            </p:nvGrpSpPr>
            <p:grpSpPr bwMode="auto">
              <a:xfrm rot="-5400000">
                <a:off x="1229146" y="1434840"/>
                <a:ext cx="119575" cy="612586"/>
                <a:chOff x="2244455" y="772894"/>
                <a:chExt cx="94658" cy="485003"/>
              </a:xfrm>
            </p:grpSpPr>
            <p:grpSp>
              <p:nvGrpSpPr>
                <p:cNvPr id="18" name="圆角矩形 17"/>
                <p:cNvGrpSpPr>
                  <a:grpSpLocks/>
                </p:cNvGrpSpPr>
                <p:nvPr/>
              </p:nvGrpSpPr>
              <p:grpSpPr bwMode="auto">
                <a:xfrm rot="5400000">
                  <a:off x="1955032" y="956829"/>
                  <a:ext cx="591960" cy="122280"/>
                  <a:chOff x="688848" y="1286256"/>
                  <a:chExt cx="560832" cy="115824"/>
                </a:xfrm>
              </p:grpSpPr>
              <p:pic>
                <p:nvPicPr>
                  <p:cNvPr id="950416" name="圆角矩形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2862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7" name="Text Box 145"/>
                  <p:cNvSpPr txBox="1">
                    <a:spLocks noChangeArrowheads="1"/>
                  </p:cNvSpPr>
                  <p:nvPr/>
                </p:nvSpPr>
                <p:spPr bwMode="auto">
                  <a:xfrm rot="16200000">
                    <a:off x="958217" y="111202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19" name="圆角矩形 18"/>
                <p:cNvGrpSpPr>
                  <a:grpSpLocks/>
                </p:cNvGrpSpPr>
                <p:nvPr/>
              </p:nvGrpSpPr>
              <p:grpSpPr bwMode="auto">
                <a:xfrm rot="5400000">
                  <a:off x="2025825" y="956829"/>
                  <a:ext cx="591960" cy="122280"/>
                  <a:chOff x="688848" y="1219200"/>
                  <a:chExt cx="560832" cy="115824"/>
                </a:xfrm>
              </p:grpSpPr>
              <p:pic>
                <p:nvPicPr>
                  <p:cNvPr id="950419" name="圆角矩形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21920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20" name="Text Box 148"/>
                  <p:cNvSpPr txBox="1">
                    <a:spLocks noChangeArrowheads="1"/>
                  </p:cNvSpPr>
                  <p:nvPr/>
                </p:nvSpPr>
                <p:spPr bwMode="auto">
                  <a:xfrm rot="16200000">
                    <a:off x="958218" y="104671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grpSp>
      <p:sp>
        <p:nvSpPr>
          <p:cNvPr id="165" name="矩形 164"/>
          <p:cNvSpPr/>
          <p:nvPr/>
        </p:nvSpPr>
        <p:spPr>
          <a:xfrm>
            <a:off x="937944" y="1485313"/>
            <a:ext cx="10918998" cy="5041541"/>
          </a:xfrm>
          <a:prstGeom prst="rect">
            <a:avLst/>
          </a:prstGeom>
          <a:solidFill>
            <a:srgbClr val="009E9F">
              <a:alpha val="99000"/>
            </a:srgbClr>
          </a:solidFill>
          <a:ln>
            <a:noFill/>
          </a:ln>
          <a:effectLst>
            <a:outerShdw blurRad="50800" dist="38100" dir="5400000" algn="t" rotWithShape="0">
              <a:prstClr val="black">
                <a:alpha val="40000"/>
              </a:prstClr>
            </a:outerShdw>
          </a:effectLst>
          <a:scene3d>
            <a:camera prst="orthographicFron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800">
              <a:ea typeface="微软雅黑"/>
            </a:endParaRPr>
          </a:p>
        </p:txBody>
      </p:sp>
      <p:sp>
        <p:nvSpPr>
          <p:cNvPr id="179" name="文本框 71"/>
          <p:cNvSpPr txBox="1">
            <a:spLocks noChangeArrowheads="1"/>
          </p:cNvSpPr>
          <p:nvPr/>
        </p:nvSpPr>
        <p:spPr bwMode="auto">
          <a:xfrm>
            <a:off x="954054" y="1485312"/>
            <a:ext cx="10923501" cy="535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ctr" hangingPunct="1">
              <a:lnSpc>
                <a:spcPct val="110000"/>
              </a:lnSpc>
            </a:pPr>
            <a:r>
              <a:rPr kumimoji="1" lang="en-US" altLang="en-US" sz="2800" dirty="0">
                <a:solidFill>
                  <a:schemeClr val="bg1"/>
                </a:solidFill>
                <a:latin typeface="宋体" panose="02010600030101010101" pitchFamily="2" charset="-122"/>
                <a:cs typeface="Times New Roman" panose="02020603050405020304" pitchFamily="18" charset="0"/>
              </a:rPr>
              <a:t>①</a:t>
            </a:r>
            <a:r>
              <a:rPr kumimoji="1" lang="en-US" altLang="zh-CN" sz="2800" dirty="0">
                <a:solidFill>
                  <a:schemeClr val="bg1"/>
                </a:solidFill>
                <a:latin typeface="宋体" panose="02010600030101010101" pitchFamily="2" charset="-122"/>
                <a:cs typeface="Times New Roman" panose="02020603050405020304" pitchFamily="18" charset="0"/>
              </a:rPr>
              <a:t> C++</a:t>
            </a:r>
            <a:r>
              <a:rPr kumimoji="1" lang="zh-CN" altLang="en-US" sz="2800" dirty="0">
                <a:solidFill>
                  <a:schemeClr val="bg1"/>
                </a:solidFill>
                <a:latin typeface="宋体" panose="02010600030101010101" pitchFamily="2" charset="-122"/>
                <a:cs typeface="Times New Roman" panose="02020603050405020304" pitchFamily="18" charset="0"/>
              </a:rPr>
              <a:t>语言中规定函数定义时必须指出类型</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10000"/>
              </a:lnSpc>
            </a:pPr>
            <a:r>
              <a:rPr kumimoji="1" lang="en-US" altLang="en-US" sz="2800" dirty="0">
                <a:solidFill>
                  <a:schemeClr val="bg1"/>
                </a:solidFill>
                <a:latin typeface="宋体" panose="02010600030101010101" pitchFamily="2" charset="-122"/>
                <a:cs typeface="Times New Roman" panose="02020603050405020304" pitchFamily="18" charset="0"/>
              </a:rPr>
              <a:t>②</a:t>
            </a:r>
            <a:r>
              <a:rPr kumimoji="1" lang="zh-CN" altLang="en-US" sz="2800" dirty="0">
                <a:solidFill>
                  <a:schemeClr val="bg1"/>
                </a:solidFill>
                <a:latin typeface="宋体" panose="02010600030101010101" pitchFamily="2" charset="-122"/>
                <a:cs typeface="Times New Roman" panose="02020603050405020304" pitchFamily="18" charset="0"/>
              </a:rPr>
              <a:t>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语言规定函数说明必须使用原型说明，不得用简单说明</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10000"/>
              </a:lnSpc>
            </a:pPr>
            <a:r>
              <a:rPr kumimoji="1" lang="zh-CN" altLang="en-US" sz="2800" dirty="0">
                <a:solidFill>
                  <a:schemeClr val="bg1"/>
                </a:solidFill>
                <a:latin typeface="宋体" panose="02010600030101010101" pitchFamily="2" charset="-122"/>
                <a:cs typeface="Times New Roman" panose="02020603050405020304" pitchFamily="18" charset="0"/>
              </a:rPr>
              <a:t>③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语言规定凡是从高类型向低类型转换时都需加强制转换</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10000"/>
              </a:lnSpc>
            </a:pPr>
            <a:r>
              <a:rPr kumimoji="1" lang="zh-CN" altLang="en-US" sz="2800" dirty="0">
                <a:solidFill>
                  <a:schemeClr val="bg1"/>
                </a:solidFill>
                <a:latin typeface="宋体" panose="02010600030101010101" pitchFamily="2" charset="-122"/>
                <a:cs typeface="Times New Roman" panose="02020603050405020304" pitchFamily="18" charset="0"/>
              </a:rPr>
              <a:t>④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语言中符号常量建议使用</a:t>
            </a:r>
            <a:r>
              <a:rPr kumimoji="1" lang="en-US" altLang="zh-CN" sz="2800" dirty="0" err="1">
                <a:solidFill>
                  <a:schemeClr val="bg1"/>
                </a:solidFill>
                <a:latin typeface="宋体" panose="02010600030101010101" pitchFamily="2" charset="-122"/>
                <a:cs typeface="Times New Roman" panose="02020603050405020304" pitchFamily="18" charset="0"/>
              </a:rPr>
              <a:t>const</a:t>
            </a:r>
            <a:r>
              <a:rPr kumimoji="1" lang="zh-CN" altLang="en-US" sz="2800" dirty="0">
                <a:solidFill>
                  <a:schemeClr val="bg1"/>
                </a:solidFill>
                <a:latin typeface="宋体" panose="02010600030101010101" pitchFamily="2" charset="-122"/>
                <a:cs typeface="Times New Roman" panose="02020603050405020304" pitchFamily="18" charset="0"/>
              </a:rPr>
              <a:t>关键字来定义</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10000"/>
              </a:lnSpc>
            </a:pPr>
            <a:r>
              <a:rPr kumimoji="1" lang="zh-CN" altLang="en-US" sz="2800" dirty="0">
                <a:solidFill>
                  <a:schemeClr val="bg1"/>
                </a:solidFill>
                <a:latin typeface="宋体" panose="02010600030101010101" pitchFamily="2" charset="-122"/>
                <a:cs typeface="Times New Roman" panose="02020603050405020304" pitchFamily="18" charset="0"/>
              </a:rPr>
              <a:t>⑤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语言中引进了内联函数</a:t>
            </a:r>
            <a:r>
              <a:rPr kumimoji="1" lang="en-US" altLang="zh-CN" sz="2800" dirty="0" smtClean="0">
                <a:solidFill>
                  <a:schemeClr val="bg1"/>
                </a:solidFill>
                <a:latin typeface="宋体" panose="02010600030101010101" pitchFamily="2" charset="-122"/>
                <a:cs typeface="Times New Roman" panose="02020603050405020304" pitchFamily="18" charset="0"/>
              </a:rPr>
              <a:t>;</a:t>
            </a:r>
          </a:p>
          <a:p>
            <a:pPr eaLnBrk="1" fontAlgn="ctr" hangingPunct="1">
              <a:lnSpc>
                <a:spcPct val="120000"/>
              </a:lnSpc>
            </a:pPr>
            <a:r>
              <a:rPr kumimoji="1" lang="en-US" altLang="zh-CN" sz="2800" dirty="0">
                <a:solidFill>
                  <a:schemeClr val="bg1"/>
                </a:solidFill>
                <a:latin typeface="宋体" panose="02010600030101010101" pitchFamily="2" charset="-122"/>
                <a:cs typeface="Times New Roman" panose="02020603050405020304" pitchFamily="18" charset="0"/>
              </a:rPr>
              <a:t>⑥ C++</a:t>
            </a:r>
            <a:r>
              <a:rPr kumimoji="1" lang="zh-CN" altLang="en-US" sz="2800" dirty="0">
                <a:solidFill>
                  <a:schemeClr val="bg1"/>
                </a:solidFill>
                <a:latin typeface="宋体" panose="02010600030101010101" pitchFamily="2" charset="-122"/>
                <a:cs typeface="Times New Roman" panose="02020603050405020304" pitchFamily="18" charset="0"/>
              </a:rPr>
              <a:t>语言允许设置函数参数的默认值</a:t>
            </a:r>
            <a:r>
              <a:rPr kumimoji="1" lang="en-US" altLang="zh-CN" sz="2800" dirty="0" smtClean="0">
                <a:solidFill>
                  <a:schemeClr val="bg1"/>
                </a:solidFill>
                <a:latin typeface="宋体" panose="02010600030101010101" pitchFamily="2" charset="-122"/>
                <a:cs typeface="Times New Roman" panose="02020603050405020304" pitchFamily="18" charset="0"/>
              </a:rPr>
              <a:t>;</a:t>
            </a:r>
            <a:endParaRPr kumimoji="1" lang="zh-CN" altLang="en-US" sz="2800" dirty="0" smtClean="0">
              <a:solidFill>
                <a:schemeClr val="bg1"/>
              </a:solidFill>
              <a:latin typeface="宋体" panose="02010600030101010101" pitchFamily="2" charset="-122"/>
              <a:cs typeface="Times New Roman" panose="02020603050405020304" pitchFamily="18" charset="0"/>
            </a:endParaRPr>
          </a:p>
          <a:p>
            <a:pPr eaLnBrk="1" fontAlgn="ctr" hangingPunct="1">
              <a:lnSpc>
                <a:spcPct val="120000"/>
              </a:lnSpc>
            </a:pPr>
            <a:r>
              <a:rPr kumimoji="1" lang="zh-CN" altLang="en-US" sz="2800" dirty="0" smtClean="0">
                <a:solidFill>
                  <a:schemeClr val="bg1"/>
                </a:solidFill>
                <a:latin typeface="宋体" panose="02010600030101010101" pitchFamily="2" charset="-122"/>
                <a:cs typeface="Times New Roman" panose="02020603050405020304" pitchFamily="18" charset="0"/>
              </a:rPr>
              <a:t>⑦ </a:t>
            </a:r>
            <a:r>
              <a:rPr kumimoji="1" lang="en-US" altLang="zh-CN" sz="2800" dirty="0" smtClean="0">
                <a:solidFill>
                  <a:schemeClr val="bg1"/>
                </a:solidFill>
                <a:latin typeface="宋体" panose="02010600030101010101" pitchFamily="2" charset="-122"/>
                <a:cs typeface="Times New Roman" panose="02020603050405020304" pitchFamily="18" charset="0"/>
              </a:rPr>
              <a:t>C++</a:t>
            </a:r>
            <a:r>
              <a:rPr kumimoji="1" lang="zh-CN" altLang="en-US" sz="2800" dirty="0" smtClean="0">
                <a:solidFill>
                  <a:schemeClr val="bg1"/>
                </a:solidFill>
                <a:latin typeface="宋体" panose="02010600030101010101" pitchFamily="2" charset="-122"/>
                <a:cs typeface="Times New Roman" panose="02020603050405020304" pitchFamily="18" charset="0"/>
              </a:rPr>
              <a:t>语言引进了函数重载和运算符重载</a:t>
            </a:r>
            <a:r>
              <a:rPr kumimoji="1" lang="en-US" altLang="zh-CN" sz="2800" dirty="0" smtClean="0">
                <a:solidFill>
                  <a:schemeClr val="bg1"/>
                </a:solidFill>
                <a:latin typeface="宋体" panose="02010600030101010101" pitchFamily="2" charset="-122"/>
                <a:cs typeface="Times New Roman" panose="02020603050405020304" pitchFamily="18" charset="0"/>
              </a:rPr>
              <a:t>;</a:t>
            </a:r>
            <a:endParaRPr kumimoji="1" lang="zh-CN" altLang="en-US" sz="2800" dirty="0" smtClean="0">
              <a:solidFill>
                <a:schemeClr val="bg1"/>
              </a:solidFill>
              <a:latin typeface="宋体" panose="02010600030101010101" pitchFamily="2" charset="-122"/>
              <a:cs typeface="Times New Roman" panose="02020603050405020304" pitchFamily="18" charset="0"/>
            </a:endParaRPr>
          </a:p>
          <a:p>
            <a:pPr eaLnBrk="1" fontAlgn="ctr" hangingPunct="1">
              <a:lnSpc>
                <a:spcPct val="120000"/>
              </a:lnSpc>
            </a:pPr>
            <a:r>
              <a:rPr kumimoji="1" lang="zh-CN" altLang="en-US" sz="2800" dirty="0" smtClean="0">
                <a:solidFill>
                  <a:schemeClr val="bg1"/>
                </a:solidFill>
                <a:latin typeface="宋体" panose="02010600030101010101" pitchFamily="2" charset="-122"/>
                <a:cs typeface="Times New Roman" panose="02020603050405020304" pitchFamily="18" charset="0"/>
              </a:rPr>
              <a:t>⑧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语言引进了引用概念，使用引用作函数的参数和返回值</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20000"/>
              </a:lnSpc>
            </a:pPr>
            <a:r>
              <a:rPr kumimoji="1" lang="zh-CN" altLang="en-US" sz="2800" dirty="0">
                <a:solidFill>
                  <a:schemeClr val="bg1"/>
                </a:solidFill>
                <a:latin typeface="宋体" panose="02010600030101010101" pitchFamily="2" charset="-122"/>
                <a:cs typeface="Times New Roman" panose="02020603050405020304" pitchFamily="18" charset="0"/>
              </a:rPr>
              <a:t>⑨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语言提供了与</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语言不同的</a:t>
            </a:r>
            <a:r>
              <a:rPr kumimoji="1" lang="en-US" altLang="zh-CN" sz="2800" dirty="0">
                <a:solidFill>
                  <a:schemeClr val="bg1"/>
                </a:solidFill>
                <a:latin typeface="宋体" panose="02010600030101010101" pitchFamily="2" charset="-122"/>
                <a:cs typeface="Times New Roman" panose="02020603050405020304" pitchFamily="18" charset="0"/>
              </a:rPr>
              <a:t>I/O</a:t>
            </a:r>
            <a:r>
              <a:rPr kumimoji="1" lang="zh-CN" altLang="en-US" sz="2800" dirty="0">
                <a:solidFill>
                  <a:schemeClr val="bg1"/>
                </a:solidFill>
                <a:latin typeface="宋体" panose="02010600030101010101" pitchFamily="2" charset="-122"/>
                <a:cs typeface="Times New Roman" panose="02020603050405020304" pitchFamily="18" charset="0"/>
              </a:rPr>
              <a:t>流类库，方便了输入</a:t>
            </a:r>
            <a:r>
              <a:rPr kumimoji="1" lang="en-US" altLang="zh-CN" sz="2800" dirty="0">
                <a:solidFill>
                  <a:schemeClr val="bg1"/>
                </a:solidFill>
                <a:latin typeface="宋体" panose="02010600030101010101" pitchFamily="2" charset="-122"/>
                <a:cs typeface="Times New Roman" panose="02020603050405020304" pitchFamily="18" charset="0"/>
              </a:rPr>
              <a:t>/</a:t>
            </a:r>
            <a:r>
              <a:rPr kumimoji="1" lang="zh-CN" altLang="en-US" sz="2800" dirty="0">
                <a:solidFill>
                  <a:schemeClr val="bg1"/>
                </a:solidFill>
                <a:latin typeface="宋体" panose="02010600030101010101" pitchFamily="2" charset="-122"/>
                <a:cs typeface="Times New Roman" panose="02020603050405020304" pitchFamily="18" charset="0"/>
              </a:rPr>
              <a:t>输出操作</a:t>
            </a:r>
            <a:r>
              <a:rPr kumimoji="1" lang="en-US" altLang="zh-CN" sz="2800" dirty="0">
                <a:solidFill>
                  <a:schemeClr val="bg1"/>
                </a:solidFill>
                <a:latin typeface="宋体" panose="02010600030101010101" pitchFamily="2" charset="-122"/>
                <a:cs typeface="Times New Roman" panose="02020603050405020304" pitchFamily="18" charset="0"/>
              </a:rPr>
              <a:t>;</a:t>
            </a:r>
            <a:endParaRPr kumimoji="1" lang="zh-CN" altLang="en-US" sz="2800" dirty="0">
              <a:solidFill>
                <a:schemeClr val="bg1"/>
              </a:solidFill>
              <a:latin typeface="宋体" panose="02010600030101010101" pitchFamily="2" charset="-122"/>
              <a:cs typeface="Times New Roman" panose="02020603050405020304" pitchFamily="18" charset="0"/>
            </a:endParaRPr>
          </a:p>
          <a:p>
            <a:pPr eaLnBrk="1" fontAlgn="ctr" hangingPunct="1">
              <a:lnSpc>
                <a:spcPct val="120000"/>
              </a:lnSpc>
            </a:pPr>
            <a:r>
              <a:rPr kumimoji="1" lang="zh-CN" altLang="en-US" sz="2800" dirty="0">
                <a:solidFill>
                  <a:schemeClr val="bg1"/>
                </a:solidFill>
                <a:latin typeface="宋体" panose="02010600030101010101" pitchFamily="2" charset="-122"/>
                <a:cs typeface="Times New Roman" panose="02020603050405020304" pitchFamily="18" charset="0"/>
              </a:rPr>
              <a:t>⑩ </a:t>
            </a:r>
            <a:r>
              <a:rPr kumimoji="1" lang="en-US" altLang="zh-CN" sz="2800" dirty="0">
                <a:solidFill>
                  <a:schemeClr val="bg1"/>
                </a:solidFill>
                <a:latin typeface="宋体" panose="02010600030101010101" pitchFamily="2" charset="-122"/>
                <a:cs typeface="Times New Roman" panose="02020603050405020304" pitchFamily="18" charset="0"/>
              </a:rPr>
              <a:t>C++</a:t>
            </a:r>
            <a:r>
              <a:rPr kumimoji="1" lang="zh-CN" altLang="en-US" sz="2800" dirty="0">
                <a:solidFill>
                  <a:schemeClr val="bg1"/>
                </a:solidFill>
                <a:latin typeface="宋体" panose="02010600030101010101" pitchFamily="2" charset="-122"/>
                <a:cs typeface="Times New Roman" panose="02020603050405020304" pitchFamily="18" charset="0"/>
              </a:rPr>
              <a:t>语言为方便操作还采取了其他措施</a:t>
            </a:r>
            <a:r>
              <a:rPr kumimoji="1" lang="en-US" altLang="zh-CN" sz="2800" dirty="0">
                <a:solidFill>
                  <a:schemeClr val="bg1"/>
                </a:solidFill>
                <a:latin typeface="宋体" panose="02010600030101010101" pitchFamily="2" charset="-122"/>
                <a:cs typeface="Times New Roman" panose="02020603050405020304" pitchFamily="18" charset="0"/>
              </a:rPr>
              <a:t>;</a:t>
            </a:r>
            <a:r>
              <a:rPr kumimoji="1" lang="zh-CN" altLang="en-US" sz="2800" dirty="0">
                <a:solidFill>
                  <a:schemeClr val="bg1"/>
                </a:solidFill>
                <a:latin typeface="宋体" panose="02010600030101010101" pitchFamily="2" charset="-122"/>
                <a:cs typeface="Times New Roman" panose="02020603050405020304" pitchFamily="18" charset="0"/>
              </a:rPr>
              <a:t> </a:t>
            </a:r>
          </a:p>
          <a:p>
            <a:pPr eaLnBrk="1" fontAlgn="ctr" hangingPunct="1">
              <a:lnSpc>
                <a:spcPct val="110000"/>
              </a:lnSpc>
            </a:pPr>
            <a:endParaRPr kumimoji="1" lang="zh-CN" altLang="en-US" sz="1800" dirty="0">
              <a:solidFill>
                <a:srgbClr val="000000"/>
              </a:solidFill>
              <a:latin typeface="宋体" panose="02010600030101010101" pitchFamily="2" charset="-122"/>
              <a:cs typeface="Times New Roman" panose="02020603050405020304" pitchFamily="18" charset="0"/>
            </a:endParaRPr>
          </a:p>
        </p:txBody>
      </p:sp>
      <p:sp>
        <p:nvSpPr>
          <p:cNvPr id="182" name="圆角矩形 181"/>
          <p:cNvSpPr/>
          <p:nvPr/>
        </p:nvSpPr>
        <p:spPr bwMode="auto">
          <a:xfrm>
            <a:off x="650638" y="259941"/>
            <a:ext cx="7608777" cy="673805"/>
          </a:xfrm>
          <a:prstGeom prst="roundRect">
            <a:avLst/>
          </a:prstGeom>
          <a:gradFill>
            <a:gsLst>
              <a:gs pos="0">
                <a:schemeClr val="bg1">
                  <a:lumMod val="94000"/>
                </a:schemeClr>
              </a:gs>
              <a:gs pos="77000">
                <a:schemeClr val="bg1">
                  <a:lumMod val="100000"/>
                </a:schemeClr>
              </a:gs>
            </a:gsLst>
            <a:lin ang="2700000" scaled="0"/>
          </a:gradFill>
          <a:ln w="28575">
            <a:gradFill>
              <a:gsLst>
                <a:gs pos="100000">
                  <a:schemeClr val="bg1">
                    <a:lumMod val="90000"/>
                  </a:schemeClr>
                </a:gs>
                <a:gs pos="0">
                  <a:schemeClr val="bg1">
                    <a:lumMod val="100000"/>
                  </a:schemeClr>
                </a:gs>
              </a:gsLst>
              <a:lin ang="2700000" scaled="0"/>
            </a:gra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83" name="文本框 182"/>
          <p:cNvSpPr txBox="1"/>
          <p:nvPr/>
        </p:nvSpPr>
        <p:spPr bwMode="auto">
          <a:xfrm>
            <a:off x="1130623" y="324739"/>
            <a:ext cx="6552728" cy="584775"/>
          </a:xfrm>
          <a:prstGeom prst="rect">
            <a:avLst/>
          </a:prstGeom>
          <a:noFill/>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dirty="0" smtClean="0">
                <a:solidFill>
                  <a:srgbClr val="7F7F7F"/>
                </a:solidFill>
                <a:latin typeface="微软雅黑" pitchFamily="34" charset="-122"/>
                <a:ea typeface="微软雅黑" pitchFamily="34" charset="-122"/>
              </a:rPr>
              <a:t>2. </a:t>
            </a:r>
            <a:r>
              <a:rPr lang="en-US" altLang="zh-CN" sz="3200" dirty="0">
                <a:solidFill>
                  <a:srgbClr val="7F7F7F"/>
                </a:solidFill>
                <a:latin typeface="微软雅黑" pitchFamily="34" charset="-122"/>
                <a:ea typeface="微软雅黑" pitchFamily="34" charset="-122"/>
              </a:rPr>
              <a:t>C++</a:t>
            </a:r>
            <a:r>
              <a:rPr lang="zh-CN" altLang="en-US" sz="3200" dirty="0">
                <a:solidFill>
                  <a:srgbClr val="7F7F7F"/>
                </a:solidFill>
                <a:latin typeface="微软雅黑" pitchFamily="34" charset="-122"/>
                <a:ea typeface="微软雅黑" pitchFamily="34" charset="-122"/>
              </a:rPr>
              <a:t>语言对</a:t>
            </a:r>
            <a:r>
              <a:rPr lang="en-US" altLang="zh-CN" sz="3200" dirty="0">
                <a:solidFill>
                  <a:srgbClr val="7F7F7F"/>
                </a:solidFill>
                <a:latin typeface="微软雅黑" pitchFamily="34" charset="-122"/>
                <a:ea typeface="微软雅黑" pitchFamily="34" charset="-122"/>
              </a:rPr>
              <a:t>C</a:t>
            </a:r>
            <a:r>
              <a:rPr lang="zh-CN" altLang="en-US" sz="3200" dirty="0">
                <a:solidFill>
                  <a:srgbClr val="7F7F7F"/>
                </a:solidFill>
                <a:latin typeface="微软雅黑" pitchFamily="34" charset="-122"/>
                <a:ea typeface="微软雅黑" pitchFamily="34" charset="-122"/>
              </a:rPr>
              <a:t>语言进行了</a:t>
            </a:r>
            <a:r>
              <a:rPr lang="zh-CN" altLang="en-US" sz="3200" dirty="0" smtClean="0">
                <a:solidFill>
                  <a:srgbClr val="7F7F7F"/>
                </a:solidFill>
                <a:latin typeface="微软雅黑" pitchFamily="34" charset="-122"/>
                <a:ea typeface="微软雅黑" pitchFamily="34" charset="-122"/>
              </a:rPr>
              <a:t>改进</a:t>
            </a:r>
            <a:endParaRPr lang="zh-CN" altLang="en-US" sz="3200" dirty="0">
              <a:solidFill>
                <a:srgbClr val="7F7F7F"/>
              </a:solidFill>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65"/>
                                        </p:tgtEl>
                                        <p:attrNameLst>
                                          <p:attrName>style.visibility</p:attrName>
                                        </p:attrNameLst>
                                      </p:cBhvr>
                                      <p:to>
                                        <p:strVal val="visible"/>
                                      </p:to>
                                    </p:set>
                                    <p:animEffect transition="in" filter="wipe(down)">
                                      <p:cBhvr>
                                        <p:cTn id="1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a:grpSpLocks/>
          </p:cNvGrpSpPr>
          <p:nvPr/>
        </p:nvGrpSpPr>
        <p:grpSpPr bwMode="auto">
          <a:xfrm>
            <a:off x="304800" y="333375"/>
            <a:ext cx="466725" cy="468313"/>
            <a:chOff x="1192404" y="608225"/>
            <a:chExt cx="1755828" cy="1759616"/>
          </a:xfrm>
        </p:grpSpPr>
        <p:grpSp>
          <p:nvGrpSpPr>
            <p:cNvPr id="95028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5028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50285"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3" name="组合 2"/>
          <p:cNvGrpSpPr>
            <a:grpSpLocks/>
          </p:cNvGrpSpPr>
          <p:nvPr/>
        </p:nvGrpSpPr>
        <p:grpSpPr bwMode="auto">
          <a:xfrm>
            <a:off x="0" y="1270000"/>
            <a:ext cx="12075839" cy="5472162"/>
            <a:chOff x="982640" y="1286614"/>
            <a:chExt cx="10081118" cy="5023499"/>
          </a:xfrm>
        </p:grpSpPr>
        <p:grpSp>
          <p:nvGrpSpPr>
            <p:cNvPr id="4" name="圆角矩形 3"/>
            <p:cNvGrpSpPr>
              <a:grpSpLocks/>
            </p:cNvGrpSpPr>
            <p:nvPr/>
          </p:nvGrpSpPr>
          <p:grpSpPr bwMode="auto">
            <a:xfrm>
              <a:off x="950852" y="1146312"/>
              <a:ext cx="10394359" cy="5447021"/>
              <a:chOff x="713232" y="859536"/>
              <a:chExt cx="7796784" cy="4084320"/>
            </a:xfrm>
          </p:grpSpPr>
          <p:pic>
            <p:nvPicPr>
              <p:cNvPr id="950296" name="圆角矩形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32" y="859536"/>
                <a:ext cx="7796784" cy="4084320"/>
              </a:xfrm>
              <a:prstGeom prst="rect">
                <a:avLst/>
              </a:prstGeom>
              <a:noFill/>
              <a:extLst>
                <a:ext uri="{909E8E84-426E-40DD-AFC4-6F175D3DCCD1}">
                  <a14:hiddenFill xmlns:a14="http://schemas.microsoft.com/office/drawing/2010/main">
                    <a:solidFill>
                      <a:srgbClr val="FFFFFF"/>
                    </a:solidFill>
                  </a14:hiddenFill>
                </a:ext>
              </a:extLst>
            </p:spPr>
          </p:pic>
          <p:sp>
            <p:nvSpPr>
              <p:cNvPr id="950297" name="Text Box 25"/>
              <p:cNvSpPr txBox="1">
                <a:spLocks noChangeArrowheads="1"/>
              </p:cNvSpPr>
              <p:nvPr/>
            </p:nvSpPr>
            <p:spPr bwMode="auto">
              <a:xfrm rot="16200000">
                <a:off x="2725205" y="-842204"/>
                <a:ext cx="3663710" cy="738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sp>
          <p:nvSpPr>
            <p:cNvPr id="950298" name="圆角矩形 4"/>
            <p:cNvSpPr>
              <a:spLocks noChangeArrowheads="1"/>
            </p:cNvSpPr>
            <p:nvPr/>
          </p:nvSpPr>
          <p:spPr bwMode="auto">
            <a:xfrm rot="-5400000">
              <a:off x="3788070" y="-980490"/>
              <a:ext cx="4628185" cy="9557712"/>
            </a:xfrm>
            <a:prstGeom prst="roundRect">
              <a:avLst>
                <a:gd name="adj" fmla="val 0"/>
              </a:avLst>
            </a:prstGeom>
            <a:solidFill>
              <a:srgbClr val="F2F2F2"/>
            </a:solidFill>
            <a:ln>
              <a:noFill/>
            </a:ln>
            <a:effectLst>
              <a:outerShdw dist="88900" dir="2700000" algn="tl" rotWithShape="0">
                <a:srgbClr val="000000">
                  <a:alpha val="50000"/>
                </a:srgbClr>
              </a:outerShdw>
            </a:effectLst>
            <a:extLst>
              <a:ext uri="{91240B29-F687-4F45-9708-019B960494DF}">
                <a14:hiddenLine xmlns:a14="http://schemas.microsoft.com/office/drawing/2010/main" w="254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950299" name="组合 5"/>
            <p:cNvGrpSpPr>
              <a:grpSpLocks/>
            </p:cNvGrpSpPr>
            <p:nvPr/>
          </p:nvGrpSpPr>
          <p:grpSpPr bwMode="auto">
            <a:xfrm>
              <a:off x="982640" y="1596963"/>
              <a:ext cx="751226" cy="4402810"/>
              <a:chOff x="982640" y="1596963"/>
              <a:chExt cx="751226" cy="4402810"/>
            </a:xfrm>
          </p:grpSpPr>
          <p:grpSp>
            <p:nvGrpSpPr>
              <p:cNvPr id="950300" name="组合 6"/>
              <p:cNvGrpSpPr>
                <a:grpSpLocks/>
              </p:cNvGrpSpPr>
              <p:nvPr/>
            </p:nvGrpSpPr>
            <p:grpSpPr bwMode="auto">
              <a:xfrm rot="-5400000">
                <a:off x="-615716" y="3650191"/>
                <a:ext cx="4402810" cy="296354"/>
                <a:chOff x="2149635" y="1165383"/>
                <a:chExt cx="3485831" cy="234634"/>
              </a:xfrm>
            </p:grpSpPr>
            <p:grpSp>
              <p:nvGrpSpPr>
                <p:cNvPr id="950301" name="组合 37"/>
                <p:cNvGrpSpPr>
                  <a:grpSpLocks/>
                </p:cNvGrpSpPr>
                <p:nvPr/>
              </p:nvGrpSpPr>
              <p:grpSpPr bwMode="auto">
                <a:xfrm>
                  <a:off x="2149635" y="1165385"/>
                  <a:ext cx="234632" cy="234632"/>
                  <a:chOff x="2483014" y="1114427"/>
                  <a:chExt cx="209550" cy="209550"/>
                </a:xfrm>
              </p:grpSpPr>
              <p:sp>
                <p:nvSpPr>
                  <p:cNvPr id="950302" name="椭圆 65"/>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7" name="椭圆 66"/>
                  <p:cNvGrpSpPr>
                    <a:grpSpLocks/>
                  </p:cNvGrpSpPr>
                  <p:nvPr/>
                </p:nvGrpSpPr>
                <p:grpSpPr bwMode="auto">
                  <a:xfrm rot="5400000">
                    <a:off x="2494487" y="1126563"/>
                    <a:ext cx="183890" cy="183955"/>
                    <a:chOff x="1091184" y="4291584"/>
                    <a:chExt cx="195072" cy="195072"/>
                  </a:xfrm>
                </p:grpSpPr>
                <p:pic>
                  <p:nvPicPr>
                    <p:cNvPr id="950304" name="椭圆 6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429158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05" name="Text Box 33"/>
                    <p:cNvSpPr txBox="1">
                      <a:spLocks noChangeArrowheads="1"/>
                    </p:cNvSpPr>
                    <p:nvPr/>
                  </p:nvSpPr>
                  <p:spPr bwMode="auto">
                    <a:xfrm rot="16200000">
                      <a:off x="1125140" y="4323383"/>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06" name="组合 38"/>
                <p:cNvGrpSpPr>
                  <a:grpSpLocks/>
                </p:cNvGrpSpPr>
                <p:nvPr/>
              </p:nvGrpSpPr>
              <p:grpSpPr bwMode="auto">
                <a:xfrm>
                  <a:off x="2510880" y="1165385"/>
                  <a:ext cx="234632" cy="234632"/>
                  <a:chOff x="2483014" y="1114427"/>
                  <a:chExt cx="209550" cy="209550"/>
                </a:xfrm>
              </p:grpSpPr>
              <p:sp>
                <p:nvSpPr>
                  <p:cNvPr id="950307" name="椭圆 63"/>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5" name="椭圆 64"/>
                  <p:cNvGrpSpPr>
                    <a:grpSpLocks/>
                  </p:cNvGrpSpPr>
                  <p:nvPr/>
                </p:nvGrpSpPr>
                <p:grpSpPr bwMode="auto">
                  <a:xfrm rot="5400000">
                    <a:off x="2493780" y="1126563"/>
                    <a:ext cx="183890" cy="183955"/>
                    <a:chOff x="1091184" y="3950208"/>
                    <a:chExt cx="195072" cy="195072"/>
                  </a:xfrm>
                </p:grpSpPr>
                <p:pic>
                  <p:nvPicPr>
                    <p:cNvPr id="950309" name="椭圆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3950208"/>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10" name="Text Box 38"/>
                    <p:cNvSpPr txBox="1">
                      <a:spLocks noChangeArrowheads="1"/>
                    </p:cNvSpPr>
                    <p:nvPr/>
                  </p:nvSpPr>
                  <p:spPr bwMode="auto">
                    <a:xfrm rot="16200000">
                      <a:off x="1125140" y="3981257"/>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11" name="组合 39"/>
                <p:cNvGrpSpPr>
                  <a:grpSpLocks/>
                </p:cNvGrpSpPr>
                <p:nvPr/>
              </p:nvGrpSpPr>
              <p:grpSpPr bwMode="auto">
                <a:xfrm>
                  <a:off x="2872124" y="1165385"/>
                  <a:ext cx="234632" cy="234632"/>
                  <a:chOff x="2483014" y="1114427"/>
                  <a:chExt cx="209550" cy="209550"/>
                </a:xfrm>
              </p:grpSpPr>
              <p:sp>
                <p:nvSpPr>
                  <p:cNvPr id="950312" name="椭圆 61"/>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3" name="椭圆 62"/>
                  <p:cNvGrpSpPr>
                    <a:grpSpLocks/>
                  </p:cNvGrpSpPr>
                  <p:nvPr/>
                </p:nvGrpSpPr>
                <p:grpSpPr bwMode="auto">
                  <a:xfrm rot="5400000">
                    <a:off x="2495948" y="1129437"/>
                    <a:ext cx="183890" cy="178206"/>
                    <a:chOff x="1091184" y="3608832"/>
                    <a:chExt cx="195072" cy="188976"/>
                  </a:xfrm>
                </p:grpSpPr>
                <p:pic>
                  <p:nvPicPr>
                    <p:cNvPr id="950314" name="椭圆 6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184" y="3608832"/>
                      <a:ext cx="195072" cy="188976"/>
                    </a:xfrm>
                    <a:prstGeom prst="rect">
                      <a:avLst/>
                    </a:prstGeom>
                    <a:noFill/>
                    <a:extLst>
                      <a:ext uri="{909E8E84-426E-40DD-AFC4-6F175D3DCCD1}">
                        <a14:hiddenFill xmlns:a14="http://schemas.microsoft.com/office/drawing/2010/main">
                          <a:solidFill>
                            <a:srgbClr val="FFFFFF"/>
                          </a:solidFill>
                        </a14:hiddenFill>
                      </a:ext>
                    </a:extLst>
                  </p:spPr>
                </p:pic>
                <p:sp>
                  <p:nvSpPr>
                    <p:cNvPr id="950315" name="Text Box 43"/>
                    <p:cNvSpPr txBox="1">
                      <a:spLocks noChangeArrowheads="1"/>
                    </p:cNvSpPr>
                    <p:nvPr/>
                  </p:nvSpPr>
                  <p:spPr bwMode="auto">
                    <a:xfrm rot="16200000">
                      <a:off x="1125140" y="3639132"/>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16" name="组合 40"/>
                <p:cNvGrpSpPr>
                  <a:grpSpLocks/>
                </p:cNvGrpSpPr>
                <p:nvPr/>
              </p:nvGrpSpPr>
              <p:grpSpPr bwMode="auto">
                <a:xfrm>
                  <a:off x="3233369" y="1165385"/>
                  <a:ext cx="234632" cy="234632"/>
                  <a:chOff x="2483014" y="1114427"/>
                  <a:chExt cx="209550" cy="209550"/>
                </a:xfrm>
              </p:grpSpPr>
              <p:sp>
                <p:nvSpPr>
                  <p:cNvPr id="950317" name="椭圆 59"/>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61" name="椭圆 60"/>
                  <p:cNvGrpSpPr>
                    <a:grpSpLocks/>
                  </p:cNvGrpSpPr>
                  <p:nvPr/>
                </p:nvGrpSpPr>
                <p:grpSpPr bwMode="auto">
                  <a:xfrm rot="5400000">
                    <a:off x="2498115" y="1126563"/>
                    <a:ext cx="183890" cy="183955"/>
                    <a:chOff x="1091184" y="3261360"/>
                    <a:chExt cx="195072" cy="195072"/>
                  </a:xfrm>
                </p:grpSpPr>
                <p:pic>
                  <p:nvPicPr>
                    <p:cNvPr id="950319" name="椭圆 6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3261360"/>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20" name="Text Box 48"/>
                    <p:cNvSpPr txBox="1">
                      <a:spLocks noChangeArrowheads="1"/>
                    </p:cNvSpPr>
                    <p:nvPr/>
                  </p:nvSpPr>
                  <p:spPr bwMode="auto">
                    <a:xfrm rot="16200000">
                      <a:off x="1125140" y="3297006"/>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21" name="组合 41"/>
                <p:cNvGrpSpPr>
                  <a:grpSpLocks/>
                </p:cNvGrpSpPr>
                <p:nvPr/>
              </p:nvGrpSpPr>
              <p:grpSpPr bwMode="auto">
                <a:xfrm>
                  <a:off x="3594615" y="1165383"/>
                  <a:ext cx="234632" cy="234632"/>
                  <a:chOff x="2483014" y="1114427"/>
                  <a:chExt cx="209550" cy="209550"/>
                </a:xfrm>
              </p:grpSpPr>
              <p:sp>
                <p:nvSpPr>
                  <p:cNvPr id="950322" name="椭圆 57"/>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9" name="椭圆 58"/>
                  <p:cNvGrpSpPr>
                    <a:grpSpLocks/>
                  </p:cNvGrpSpPr>
                  <p:nvPr/>
                </p:nvGrpSpPr>
                <p:grpSpPr bwMode="auto">
                  <a:xfrm rot="5400000">
                    <a:off x="2497406" y="1126564"/>
                    <a:ext cx="183890" cy="183955"/>
                    <a:chOff x="1091184" y="2919984"/>
                    <a:chExt cx="195072" cy="195072"/>
                  </a:xfrm>
                </p:grpSpPr>
                <p:pic>
                  <p:nvPicPr>
                    <p:cNvPr id="950324" name="椭圆 5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91998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25" name="Text Box 53"/>
                    <p:cNvSpPr txBox="1">
                      <a:spLocks noChangeArrowheads="1"/>
                    </p:cNvSpPr>
                    <p:nvPr/>
                  </p:nvSpPr>
                  <p:spPr bwMode="auto">
                    <a:xfrm rot="16200000">
                      <a:off x="1125139" y="2954879"/>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26" name="组合 42"/>
                <p:cNvGrpSpPr>
                  <a:grpSpLocks/>
                </p:cNvGrpSpPr>
                <p:nvPr/>
              </p:nvGrpSpPr>
              <p:grpSpPr bwMode="auto">
                <a:xfrm>
                  <a:off x="3955858" y="1165384"/>
                  <a:ext cx="234632" cy="234632"/>
                  <a:chOff x="2483014" y="1114427"/>
                  <a:chExt cx="209550" cy="209550"/>
                </a:xfrm>
              </p:grpSpPr>
              <p:sp>
                <p:nvSpPr>
                  <p:cNvPr id="950327" name="椭圆 55"/>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7" name="椭圆 56"/>
                  <p:cNvGrpSpPr>
                    <a:grpSpLocks/>
                  </p:cNvGrpSpPr>
                  <p:nvPr/>
                </p:nvGrpSpPr>
                <p:grpSpPr bwMode="auto">
                  <a:xfrm rot="5400000">
                    <a:off x="2496701" y="1126564"/>
                    <a:ext cx="183890" cy="183955"/>
                    <a:chOff x="1091184" y="2578608"/>
                    <a:chExt cx="195072" cy="195072"/>
                  </a:xfrm>
                </p:grpSpPr>
                <p:pic>
                  <p:nvPicPr>
                    <p:cNvPr id="950329" name="椭圆 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578608"/>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30" name="Text Box 58"/>
                    <p:cNvSpPr txBox="1">
                      <a:spLocks noChangeArrowheads="1"/>
                    </p:cNvSpPr>
                    <p:nvPr/>
                  </p:nvSpPr>
                  <p:spPr bwMode="auto">
                    <a:xfrm rot="16200000">
                      <a:off x="1125139" y="2612755"/>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31" name="组合 43"/>
                <p:cNvGrpSpPr>
                  <a:grpSpLocks/>
                </p:cNvGrpSpPr>
                <p:nvPr/>
              </p:nvGrpSpPr>
              <p:grpSpPr bwMode="auto">
                <a:xfrm>
                  <a:off x="4317103" y="1165384"/>
                  <a:ext cx="234632" cy="234632"/>
                  <a:chOff x="2483014" y="1114427"/>
                  <a:chExt cx="209550" cy="209550"/>
                </a:xfrm>
              </p:grpSpPr>
              <p:sp>
                <p:nvSpPr>
                  <p:cNvPr id="950332" name="椭圆 53"/>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5" name="椭圆 54"/>
                  <p:cNvGrpSpPr>
                    <a:grpSpLocks/>
                  </p:cNvGrpSpPr>
                  <p:nvPr/>
                </p:nvGrpSpPr>
                <p:grpSpPr bwMode="auto">
                  <a:xfrm rot="5400000">
                    <a:off x="2495994" y="1126564"/>
                    <a:ext cx="183890" cy="183955"/>
                    <a:chOff x="1091184" y="2237232"/>
                    <a:chExt cx="195072" cy="195072"/>
                  </a:xfrm>
                </p:grpSpPr>
                <p:pic>
                  <p:nvPicPr>
                    <p:cNvPr id="950334" name="椭圆 5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2237232"/>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35" name="Text Box 63"/>
                    <p:cNvSpPr txBox="1">
                      <a:spLocks noChangeArrowheads="1"/>
                    </p:cNvSpPr>
                    <p:nvPr/>
                  </p:nvSpPr>
                  <p:spPr bwMode="auto">
                    <a:xfrm rot="16200000">
                      <a:off x="1125139" y="2270629"/>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36" name="组合 44"/>
                <p:cNvGrpSpPr>
                  <a:grpSpLocks/>
                </p:cNvGrpSpPr>
                <p:nvPr/>
              </p:nvGrpSpPr>
              <p:grpSpPr bwMode="auto">
                <a:xfrm>
                  <a:off x="4678347" y="1165384"/>
                  <a:ext cx="234632" cy="234632"/>
                  <a:chOff x="2483014" y="1114427"/>
                  <a:chExt cx="209550" cy="209550"/>
                </a:xfrm>
              </p:grpSpPr>
              <p:sp>
                <p:nvSpPr>
                  <p:cNvPr id="950337" name="椭圆 51"/>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3" name="椭圆 52"/>
                  <p:cNvGrpSpPr>
                    <a:grpSpLocks/>
                  </p:cNvGrpSpPr>
                  <p:nvPr/>
                </p:nvGrpSpPr>
                <p:grpSpPr bwMode="auto">
                  <a:xfrm rot="5400000">
                    <a:off x="2495287" y="1126564"/>
                    <a:ext cx="183890" cy="183955"/>
                    <a:chOff x="1091184" y="1895856"/>
                    <a:chExt cx="195072" cy="195072"/>
                  </a:xfrm>
                </p:grpSpPr>
                <p:pic>
                  <p:nvPicPr>
                    <p:cNvPr id="950339" name="椭圆 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895856"/>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40" name="Text Box 68"/>
                    <p:cNvSpPr txBox="1">
                      <a:spLocks noChangeArrowheads="1"/>
                    </p:cNvSpPr>
                    <p:nvPr/>
                  </p:nvSpPr>
                  <p:spPr bwMode="auto">
                    <a:xfrm rot="16200000">
                      <a:off x="1125139" y="1928504"/>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41" name="组合 45"/>
                <p:cNvGrpSpPr>
                  <a:grpSpLocks/>
                </p:cNvGrpSpPr>
                <p:nvPr/>
              </p:nvGrpSpPr>
              <p:grpSpPr bwMode="auto">
                <a:xfrm>
                  <a:off x="5039590" y="1165384"/>
                  <a:ext cx="234632" cy="234632"/>
                  <a:chOff x="2483014" y="1114427"/>
                  <a:chExt cx="209550" cy="209550"/>
                </a:xfrm>
              </p:grpSpPr>
              <p:sp>
                <p:nvSpPr>
                  <p:cNvPr id="950342" name="椭圆 49"/>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51" name="椭圆 50"/>
                  <p:cNvGrpSpPr>
                    <a:grpSpLocks/>
                  </p:cNvGrpSpPr>
                  <p:nvPr/>
                </p:nvGrpSpPr>
                <p:grpSpPr bwMode="auto">
                  <a:xfrm rot="5400000">
                    <a:off x="2494582" y="1126564"/>
                    <a:ext cx="183890" cy="183955"/>
                    <a:chOff x="1091184" y="1554480"/>
                    <a:chExt cx="195072" cy="195072"/>
                  </a:xfrm>
                </p:grpSpPr>
                <p:pic>
                  <p:nvPicPr>
                    <p:cNvPr id="950344" name="椭圆 5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554480"/>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45" name="Text Box 73"/>
                    <p:cNvSpPr txBox="1">
                      <a:spLocks noChangeArrowheads="1"/>
                    </p:cNvSpPr>
                    <p:nvPr/>
                  </p:nvSpPr>
                  <p:spPr bwMode="auto">
                    <a:xfrm rot="16200000">
                      <a:off x="1125139" y="1586380"/>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46" name="组合 46"/>
                <p:cNvGrpSpPr>
                  <a:grpSpLocks/>
                </p:cNvGrpSpPr>
                <p:nvPr/>
              </p:nvGrpSpPr>
              <p:grpSpPr bwMode="auto">
                <a:xfrm>
                  <a:off x="5400834" y="1165384"/>
                  <a:ext cx="234632" cy="234632"/>
                  <a:chOff x="2483014" y="1114427"/>
                  <a:chExt cx="209550" cy="209550"/>
                </a:xfrm>
              </p:grpSpPr>
              <p:sp>
                <p:nvSpPr>
                  <p:cNvPr id="950347" name="椭圆 47"/>
                  <p:cNvSpPr>
                    <a:spLocks noChangeArrowheads="1"/>
                  </p:cNvSpPr>
                  <p:nvPr/>
                </p:nvSpPr>
                <p:spPr bwMode="auto">
                  <a:xfrm>
                    <a:off x="2483014" y="1114427"/>
                    <a:ext cx="209550" cy="209550"/>
                  </a:xfrm>
                  <a:prstGeom prst="ellipse">
                    <a:avLst/>
                  </a:prstGeom>
                  <a:gradFill rotWithShape="0">
                    <a:gsLst>
                      <a:gs pos="0">
                        <a:srgbClr val="FFFFFF"/>
                      </a:gs>
                      <a:gs pos="17000">
                        <a:srgbClr val="A6A6A6"/>
                      </a:gs>
                      <a:gs pos="35001">
                        <a:srgbClr val="F2F2F2"/>
                      </a:gs>
                      <a:gs pos="55000">
                        <a:srgbClr val="A6A6A6"/>
                      </a:gs>
                      <a:gs pos="75000">
                        <a:srgbClr val="F2F2F2"/>
                      </a:gs>
                      <a:gs pos="100000">
                        <a:srgbClr val="A6A6A6"/>
                      </a:gs>
                    </a:gsLst>
                    <a:lin ang="2700000" scaled="1"/>
                  </a:gradFill>
                  <a:ln>
                    <a:noFill/>
                  </a:ln>
                  <a:effectLst>
                    <a:outerShdw dist="12700" dir="2700000" algn="tl" rotWithShape="0">
                      <a:srgbClr val="000000">
                        <a:alpha val="39999"/>
                      </a:srgbClr>
                    </a:outerShdw>
                  </a:effectLst>
                  <a:extLst>
                    <a:ext uri="{91240B29-F687-4F45-9708-019B960494DF}">
                      <a14:hiddenLine xmlns:a14="http://schemas.microsoft.com/office/drawing/2010/main" w="12700" algn="ctr">
                        <a:solidFill>
                          <a:srgbClr val="000000"/>
                        </a:solidFill>
                        <a:miter lim="800000"/>
                        <a:headEnd/>
                        <a:tailEnd/>
                      </a14:hiddenLine>
                    </a:ext>
                  </a:extLst>
                </p:spPr>
                <p:txBody>
                  <a:bodyPr vert="eaVert" lIns="122822" tIns="61411" rIns="122822" bIns="61411" anchor="ctr"/>
                  <a:lstStyle/>
                  <a:p>
                    <a:pPr algn="ctr" defTabSz="920750"/>
                    <a:endParaRPr lang="zh-CN" altLang="en-US" sz="1300">
                      <a:solidFill>
                        <a:srgbClr val="FFFFFF"/>
                      </a:solidFill>
                      <a:latin typeface="Calibri" pitchFamily="34" charset="0"/>
                    </a:endParaRPr>
                  </a:p>
                </p:txBody>
              </p:sp>
              <p:grpSp>
                <p:nvGrpSpPr>
                  <p:cNvPr id="49" name="椭圆 48"/>
                  <p:cNvGrpSpPr>
                    <a:grpSpLocks/>
                  </p:cNvGrpSpPr>
                  <p:nvPr/>
                </p:nvGrpSpPr>
                <p:grpSpPr bwMode="auto">
                  <a:xfrm rot="5400000">
                    <a:off x="2493875" y="1126564"/>
                    <a:ext cx="183890" cy="183955"/>
                    <a:chOff x="1091184" y="1213104"/>
                    <a:chExt cx="195072" cy="195072"/>
                  </a:xfrm>
                </p:grpSpPr>
                <p:pic>
                  <p:nvPicPr>
                    <p:cNvPr id="950349" name="椭圆 4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184" y="1213104"/>
                      <a:ext cx="195072" cy="195072"/>
                    </a:xfrm>
                    <a:prstGeom prst="rect">
                      <a:avLst/>
                    </a:prstGeom>
                    <a:noFill/>
                    <a:extLst>
                      <a:ext uri="{909E8E84-426E-40DD-AFC4-6F175D3DCCD1}">
                        <a14:hiddenFill xmlns:a14="http://schemas.microsoft.com/office/drawing/2010/main">
                          <a:solidFill>
                            <a:srgbClr val="FFFFFF"/>
                          </a:solidFill>
                        </a14:hiddenFill>
                      </a:ext>
                    </a:extLst>
                  </p:spPr>
                </p:pic>
                <p:sp>
                  <p:nvSpPr>
                    <p:cNvPr id="950350" name="Text Box 78"/>
                    <p:cNvSpPr txBox="1">
                      <a:spLocks noChangeArrowheads="1"/>
                    </p:cNvSpPr>
                    <p:nvPr/>
                  </p:nvSpPr>
                  <p:spPr bwMode="auto">
                    <a:xfrm rot="16200000">
                      <a:off x="1125139" y="1244254"/>
                      <a:ext cx="128559" cy="128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grpSp>
            <p:nvGrpSpPr>
              <p:cNvPr id="950351" name="组合 7"/>
              <p:cNvGrpSpPr>
                <a:grpSpLocks/>
              </p:cNvGrpSpPr>
              <p:nvPr/>
            </p:nvGrpSpPr>
            <p:grpSpPr bwMode="auto">
              <a:xfrm rot="-5400000">
                <a:off x="1229146" y="5557333"/>
                <a:ext cx="119575" cy="612586"/>
                <a:chOff x="2244455" y="772894"/>
                <a:chExt cx="94658" cy="485003"/>
              </a:xfrm>
            </p:grpSpPr>
            <p:grpSp>
              <p:nvGrpSpPr>
                <p:cNvPr id="36" name="圆角矩形 35"/>
                <p:cNvGrpSpPr>
                  <a:grpSpLocks/>
                </p:cNvGrpSpPr>
                <p:nvPr/>
              </p:nvGrpSpPr>
              <p:grpSpPr bwMode="auto">
                <a:xfrm rot="5400000">
                  <a:off x="1955540" y="956829"/>
                  <a:ext cx="591960" cy="122280"/>
                  <a:chOff x="688848" y="4376928"/>
                  <a:chExt cx="560832" cy="115824"/>
                </a:xfrm>
              </p:grpSpPr>
              <p:pic>
                <p:nvPicPr>
                  <p:cNvPr id="950353" name="圆角矩形 3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437692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54" name="Text Box 82"/>
                  <p:cNvSpPr txBox="1">
                    <a:spLocks noChangeArrowheads="1"/>
                  </p:cNvSpPr>
                  <p:nvPr/>
                </p:nvSpPr>
                <p:spPr bwMode="auto">
                  <a:xfrm rot="16200000">
                    <a:off x="958217" y="4203175"/>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9" name="圆角矩形 36"/>
                <p:cNvGrpSpPr>
                  <a:grpSpLocks/>
                </p:cNvGrpSpPr>
                <p:nvPr/>
              </p:nvGrpSpPr>
              <p:grpSpPr bwMode="auto">
                <a:xfrm rot="5400000">
                  <a:off x="2026334" y="956829"/>
                  <a:ext cx="591960" cy="122280"/>
                  <a:chOff x="688848" y="4309872"/>
                  <a:chExt cx="560832" cy="115824"/>
                </a:xfrm>
              </p:grpSpPr>
              <p:pic>
                <p:nvPicPr>
                  <p:cNvPr id="950356" name="圆角矩形 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430987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57" name="Text Box 85"/>
                  <p:cNvSpPr txBox="1">
                    <a:spLocks noChangeArrowheads="1"/>
                  </p:cNvSpPr>
                  <p:nvPr/>
                </p:nvSpPr>
                <p:spPr bwMode="auto">
                  <a:xfrm rot="16200000">
                    <a:off x="958218" y="4137864"/>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58" name="组合 8"/>
              <p:cNvGrpSpPr>
                <a:grpSpLocks/>
              </p:cNvGrpSpPr>
              <p:nvPr/>
            </p:nvGrpSpPr>
            <p:grpSpPr bwMode="auto">
              <a:xfrm rot="-5400000">
                <a:off x="1229146" y="5099277"/>
                <a:ext cx="119575" cy="612586"/>
                <a:chOff x="2244455" y="772894"/>
                <a:chExt cx="94658" cy="485003"/>
              </a:xfrm>
            </p:grpSpPr>
            <p:grpSp>
              <p:nvGrpSpPr>
                <p:cNvPr id="34" name="圆角矩形 33"/>
                <p:cNvGrpSpPr>
                  <a:grpSpLocks/>
                </p:cNvGrpSpPr>
                <p:nvPr/>
              </p:nvGrpSpPr>
              <p:grpSpPr bwMode="auto">
                <a:xfrm rot="5400000">
                  <a:off x="1959773" y="956829"/>
                  <a:ext cx="591960" cy="122280"/>
                  <a:chOff x="688848" y="4029456"/>
                  <a:chExt cx="560832" cy="115824"/>
                </a:xfrm>
              </p:grpSpPr>
              <p:pic>
                <p:nvPicPr>
                  <p:cNvPr id="950360" name="圆角矩形 3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40294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1" name="Text Box 89"/>
                  <p:cNvSpPr txBox="1">
                    <a:spLocks noChangeArrowheads="1"/>
                  </p:cNvSpPr>
                  <p:nvPr/>
                </p:nvSpPr>
                <p:spPr bwMode="auto">
                  <a:xfrm rot="16200000">
                    <a:off x="958217" y="3859712"/>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5" name="圆角矩形 34"/>
                <p:cNvGrpSpPr>
                  <a:grpSpLocks/>
                </p:cNvGrpSpPr>
                <p:nvPr/>
              </p:nvGrpSpPr>
              <p:grpSpPr bwMode="auto">
                <a:xfrm rot="5400000">
                  <a:off x="2024131" y="956829"/>
                  <a:ext cx="591960" cy="122280"/>
                  <a:chOff x="688848" y="3968496"/>
                  <a:chExt cx="560832" cy="115824"/>
                </a:xfrm>
              </p:grpSpPr>
              <p:pic>
                <p:nvPicPr>
                  <p:cNvPr id="950363" name="圆角矩形 3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96849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4" name="Text Box 92"/>
                  <p:cNvSpPr txBox="1">
                    <a:spLocks noChangeArrowheads="1"/>
                  </p:cNvSpPr>
                  <p:nvPr/>
                </p:nvSpPr>
                <p:spPr bwMode="auto">
                  <a:xfrm rot="16200000">
                    <a:off x="958218" y="379440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65" name="组合 9"/>
              <p:cNvGrpSpPr>
                <a:grpSpLocks/>
              </p:cNvGrpSpPr>
              <p:nvPr/>
            </p:nvGrpSpPr>
            <p:grpSpPr bwMode="auto">
              <a:xfrm rot="-5400000">
                <a:off x="1229146" y="4641222"/>
                <a:ext cx="119575" cy="612586"/>
                <a:chOff x="2244455" y="772894"/>
                <a:chExt cx="94658" cy="485003"/>
              </a:xfrm>
            </p:grpSpPr>
            <p:grpSp>
              <p:nvGrpSpPr>
                <p:cNvPr id="32" name="圆角矩形 31"/>
                <p:cNvGrpSpPr>
                  <a:grpSpLocks/>
                </p:cNvGrpSpPr>
                <p:nvPr/>
              </p:nvGrpSpPr>
              <p:grpSpPr bwMode="auto">
                <a:xfrm rot="5400000">
                  <a:off x="1957571" y="956829"/>
                  <a:ext cx="591960" cy="122280"/>
                  <a:chOff x="688848" y="3688080"/>
                  <a:chExt cx="560832" cy="115824"/>
                </a:xfrm>
              </p:grpSpPr>
              <p:pic>
                <p:nvPicPr>
                  <p:cNvPr id="950367" name="圆角矩形 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368808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68" name="Text Box 96"/>
                  <p:cNvSpPr txBox="1">
                    <a:spLocks noChangeArrowheads="1"/>
                  </p:cNvSpPr>
                  <p:nvPr/>
                </p:nvSpPr>
                <p:spPr bwMode="auto">
                  <a:xfrm rot="16200000">
                    <a:off x="958217" y="351625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3" name="圆角矩形 32"/>
                <p:cNvGrpSpPr>
                  <a:grpSpLocks/>
                </p:cNvGrpSpPr>
                <p:nvPr/>
              </p:nvGrpSpPr>
              <p:grpSpPr bwMode="auto">
                <a:xfrm rot="5400000">
                  <a:off x="2028365" y="956829"/>
                  <a:ext cx="591960" cy="122280"/>
                  <a:chOff x="688848" y="3621024"/>
                  <a:chExt cx="560832" cy="115824"/>
                </a:xfrm>
              </p:grpSpPr>
              <p:pic>
                <p:nvPicPr>
                  <p:cNvPr id="950370" name="圆角矩形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62102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1" name="Text Box 99"/>
                  <p:cNvSpPr txBox="1">
                    <a:spLocks noChangeArrowheads="1"/>
                  </p:cNvSpPr>
                  <p:nvPr/>
                </p:nvSpPr>
                <p:spPr bwMode="auto">
                  <a:xfrm rot="16200000">
                    <a:off x="958218" y="3450939"/>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72" name="组合 10"/>
              <p:cNvGrpSpPr>
                <a:grpSpLocks/>
              </p:cNvGrpSpPr>
              <p:nvPr/>
            </p:nvGrpSpPr>
            <p:grpSpPr bwMode="auto">
              <a:xfrm rot="-5400000">
                <a:off x="1229146" y="4183167"/>
                <a:ext cx="119575" cy="612586"/>
                <a:chOff x="2244455" y="772894"/>
                <a:chExt cx="94658" cy="485003"/>
              </a:xfrm>
            </p:grpSpPr>
            <p:grpSp>
              <p:nvGrpSpPr>
                <p:cNvPr id="10" name="圆角矩形 29"/>
                <p:cNvGrpSpPr>
                  <a:grpSpLocks/>
                </p:cNvGrpSpPr>
                <p:nvPr/>
              </p:nvGrpSpPr>
              <p:grpSpPr bwMode="auto">
                <a:xfrm rot="5400000">
                  <a:off x="1955369" y="956829"/>
                  <a:ext cx="591960" cy="122280"/>
                  <a:chOff x="688848" y="3346704"/>
                  <a:chExt cx="560832" cy="115824"/>
                </a:xfrm>
              </p:grpSpPr>
              <p:pic>
                <p:nvPicPr>
                  <p:cNvPr id="950374" name="圆角矩形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334670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5" name="Text Box 103"/>
                  <p:cNvSpPr txBox="1">
                    <a:spLocks noChangeArrowheads="1"/>
                  </p:cNvSpPr>
                  <p:nvPr/>
                </p:nvSpPr>
                <p:spPr bwMode="auto">
                  <a:xfrm rot="16200000">
                    <a:off x="958217" y="3172789"/>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31" name="圆角矩形 30"/>
                <p:cNvGrpSpPr>
                  <a:grpSpLocks/>
                </p:cNvGrpSpPr>
                <p:nvPr/>
              </p:nvGrpSpPr>
              <p:grpSpPr bwMode="auto">
                <a:xfrm rot="5400000">
                  <a:off x="2026163" y="956829"/>
                  <a:ext cx="591960" cy="122280"/>
                  <a:chOff x="688848" y="3279648"/>
                  <a:chExt cx="560832" cy="115824"/>
                </a:xfrm>
              </p:grpSpPr>
              <p:pic>
                <p:nvPicPr>
                  <p:cNvPr id="950377" name="圆角矩形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327964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78" name="Text Box 106"/>
                  <p:cNvSpPr txBox="1">
                    <a:spLocks noChangeArrowheads="1"/>
                  </p:cNvSpPr>
                  <p:nvPr/>
                </p:nvSpPr>
                <p:spPr bwMode="auto">
                  <a:xfrm rot="16200000">
                    <a:off x="958218" y="3107478"/>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79" name="组合 11"/>
              <p:cNvGrpSpPr>
                <a:grpSpLocks/>
              </p:cNvGrpSpPr>
              <p:nvPr/>
            </p:nvGrpSpPr>
            <p:grpSpPr bwMode="auto">
              <a:xfrm rot="-5400000">
                <a:off x="1229146" y="3725113"/>
                <a:ext cx="119575" cy="612586"/>
                <a:chOff x="2244455" y="772894"/>
                <a:chExt cx="94658" cy="485003"/>
              </a:xfrm>
            </p:grpSpPr>
            <p:grpSp>
              <p:nvGrpSpPr>
                <p:cNvPr id="28" name="圆角矩形 27"/>
                <p:cNvGrpSpPr>
                  <a:grpSpLocks/>
                </p:cNvGrpSpPr>
                <p:nvPr/>
              </p:nvGrpSpPr>
              <p:grpSpPr bwMode="auto">
                <a:xfrm rot="5400000">
                  <a:off x="1959604" y="956829"/>
                  <a:ext cx="591960" cy="122280"/>
                  <a:chOff x="688848" y="2999232"/>
                  <a:chExt cx="560832" cy="115824"/>
                </a:xfrm>
              </p:grpSpPr>
              <p:pic>
                <p:nvPicPr>
                  <p:cNvPr id="950381" name="圆角矩形 2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99923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2" name="Text Box 110"/>
                  <p:cNvSpPr txBox="1">
                    <a:spLocks noChangeArrowheads="1"/>
                  </p:cNvSpPr>
                  <p:nvPr/>
                </p:nvSpPr>
                <p:spPr bwMode="auto">
                  <a:xfrm rot="16200000">
                    <a:off x="958217" y="2829328"/>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9" name="圆角矩形 28"/>
                <p:cNvGrpSpPr>
                  <a:grpSpLocks/>
                </p:cNvGrpSpPr>
                <p:nvPr/>
              </p:nvGrpSpPr>
              <p:grpSpPr bwMode="auto">
                <a:xfrm rot="5400000">
                  <a:off x="2023962" y="956829"/>
                  <a:ext cx="591960" cy="122280"/>
                  <a:chOff x="688848" y="2938272"/>
                  <a:chExt cx="560832" cy="115824"/>
                </a:xfrm>
              </p:grpSpPr>
              <p:pic>
                <p:nvPicPr>
                  <p:cNvPr id="950384" name="圆角矩形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93827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5" name="Text Box 113"/>
                  <p:cNvSpPr txBox="1">
                    <a:spLocks noChangeArrowheads="1"/>
                  </p:cNvSpPr>
                  <p:nvPr/>
                </p:nvSpPr>
                <p:spPr bwMode="auto">
                  <a:xfrm rot="16200000">
                    <a:off x="958218" y="2764017"/>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86" name="组合 12"/>
              <p:cNvGrpSpPr>
                <a:grpSpLocks/>
              </p:cNvGrpSpPr>
              <p:nvPr/>
            </p:nvGrpSpPr>
            <p:grpSpPr bwMode="auto">
              <a:xfrm rot="-5400000">
                <a:off x="1229146" y="3267055"/>
                <a:ext cx="119575" cy="612586"/>
                <a:chOff x="2244455" y="772894"/>
                <a:chExt cx="94658" cy="485003"/>
              </a:xfrm>
            </p:grpSpPr>
            <p:grpSp>
              <p:nvGrpSpPr>
                <p:cNvPr id="26" name="圆角矩形 25"/>
                <p:cNvGrpSpPr>
                  <a:grpSpLocks/>
                </p:cNvGrpSpPr>
                <p:nvPr/>
              </p:nvGrpSpPr>
              <p:grpSpPr bwMode="auto">
                <a:xfrm rot="5400000">
                  <a:off x="1957400" y="956829"/>
                  <a:ext cx="591960" cy="122280"/>
                  <a:chOff x="688848" y="2657856"/>
                  <a:chExt cx="560832" cy="115824"/>
                </a:xfrm>
              </p:grpSpPr>
              <p:pic>
                <p:nvPicPr>
                  <p:cNvPr id="950388" name="圆角矩形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6578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89" name="Text Box 117"/>
                  <p:cNvSpPr txBox="1">
                    <a:spLocks noChangeArrowheads="1"/>
                  </p:cNvSpPr>
                  <p:nvPr/>
                </p:nvSpPr>
                <p:spPr bwMode="auto">
                  <a:xfrm rot="16200000">
                    <a:off x="958217" y="2485864"/>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7" name="圆角矩形 26"/>
                <p:cNvGrpSpPr>
                  <a:grpSpLocks/>
                </p:cNvGrpSpPr>
                <p:nvPr/>
              </p:nvGrpSpPr>
              <p:grpSpPr bwMode="auto">
                <a:xfrm rot="5400000">
                  <a:off x="2028194" y="956829"/>
                  <a:ext cx="591960" cy="122280"/>
                  <a:chOff x="688848" y="2590800"/>
                  <a:chExt cx="560832" cy="115824"/>
                </a:xfrm>
              </p:grpSpPr>
              <p:pic>
                <p:nvPicPr>
                  <p:cNvPr id="950391" name="圆角矩形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59080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2" name="Text Box 120"/>
                  <p:cNvSpPr txBox="1">
                    <a:spLocks noChangeArrowheads="1"/>
                  </p:cNvSpPr>
                  <p:nvPr/>
                </p:nvSpPr>
                <p:spPr bwMode="auto">
                  <a:xfrm rot="16200000">
                    <a:off x="958218" y="2420553"/>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393" name="组合 13"/>
              <p:cNvGrpSpPr>
                <a:grpSpLocks/>
              </p:cNvGrpSpPr>
              <p:nvPr/>
            </p:nvGrpSpPr>
            <p:grpSpPr bwMode="auto">
              <a:xfrm rot="-5400000">
                <a:off x="1229145" y="2808999"/>
                <a:ext cx="119575" cy="612586"/>
                <a:chOff x="2244455" y="772894"/>
                <a:chExt cx="94658" cy="485003"/>
              </a:xfrm>
            </p:grpSpPr>
            <p:grpSp>
              <p:nvGrpSpPr>
                <p:cNvPr id="24" name="圆角矩形 23"/>
                <p:cNvGrpSpPr>
                  <a:grpSpLocks/>
                </p:cNvGrpSpPr>
                <p:nvPr/>
              </p:nvGrpSpPr>
              <p:grpSpPr bwMode="auto">
                <a:xfrm rot="5400000">
                  <a:off x="1955196" y="956830"/>
                  <a:ext cx="591960" cy="122280"/>
                  <a:chOff x="688848" y="2316480"/>
                  <a:chExt cx="560832" cy="115824"/>
                </a:xfrm>
              </p:grpSpPr>
              <p:pic>
                <p:nvPicPr>
                  <p:cNvPr id="950395" name="圆角矩形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231648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6" name="Text Box 124"/>
                  <p:cNvSpPr txBox="1">
                    <a:spLocks noChangeArrowheads="1"/>
                  </p:cNvSpPr>
                  <p:nvPr/>
                </p:nvSpPr>
                <p:spPr bwMode="auto">
                  <a:xfrm rot="16200000">
                    <a:off x="958216" y="214240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5" name="圆角矩形 24"/>
                <p:cNvGrpSpPr>
                  <a:grpSpLocks/>
                </p:cNvGrpSpPr>
                <p:nvPr/>
              </p:nvGrpSpPr>
              <p:grpSpPr bwMode="auto">
                <a:xfrm rot="5400000">
                  <a:off x="2025990" y="956830"/>
                  <a:ext cx="591960" cy="122280"/>
                  <a:chOff x="688848" y="2249424"/>
                  <a:chExt cx="560832" cy="115824"/>
                </a:xfrm>
              </p:grpSpPr>
              <p:pic>
                <p:nvPicPr>
                  <p:cNvPr id="950398" name="圆角矩形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2249424"/>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399" name="Text Box 127"/>
                  <p:cNvSpPr txBox="1">
                    <a:spLocks noChangeArrowheads="1"/>
                  </p:cNvSpPr>
                  <p:nvPr/>
                </p:nvSpPr>
                <p:spPr bwMode="auto">
                  <a:xfrm rot="16200000">
                    <a:off x="958217" y="207709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00" name="组合 14"/>
              <p:cNvGrpSpPr>
                <a:grpSpLocks/>
              </p:cNvGrpSpPr>
              <p:nvPr/>
            </p:nvGrpSpPr>
            <p:grpSpPr bwMode="auto">
              <a:xfrm rot="-5400000">
                <a:off x="1229146" y="2350946"/>
                <a:ext cx="119575" cy="612586"/>
                <a:chOff x="2244455" y="772894"/>
                <a:chExt cx="94658" cy="485003"/>
              </a:xfrm>
            </p:grpSpPr>
            <p:grpSp>
              <p:nvGrpSpPr>
                <p:cNvPr id="22" name="圆角矩形 21"/>
                <p:cNvGrpSpPr>
                  <a:grpSpLocks/>
                </p:cNvGrpSpPr>
                <p:nvPr/>
              </p:nvGrpSpPr>
              <p:grpSpPr bwMode="auto">
                <a:xfrm rot="5400000">
                  <a:off x="1959432" y="956829"/>
                  <a:ext cx="591960" cy="122280"/>
                  <a:chOff x="688848" y="1969008"/>
                  <a:chExt cx="560832" cy="115824"/>
                </a:xfrm>
              </p:grpSpPr>
              <p:pic>
                <p:nvPicPr>
                  <p:cNvPr id="950402" name="圆角矩形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969008"/>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03" name="Text Box 131"/>
                  <p:cNvSpPr txBox="1">
                    <a:spLocks noChangeArrowheads="1"/>
                  </p:cNvSpPr>
                  <p:nvPr/>
                </p:nvSpPr>
                <p:spPr bwMode="auto">
                  <a:xfrm rot="16200000">
                    <a:off x="958217" y="179894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23" name="圆角矩形 22"/>
                <p:cNvGrpSpPr>
                  <a:grpSpLocks/>
                </p:cNvGrpSpPr>
                <p:nvPr/>
              </p:nvGrpSpPr>
              <p:grpSpPr bwMode="auto">
                <a:xfrm rot="5400000">
                  <a:off x="2030226" y="956829"/>
                  <a:ext cx="591960" cy="122280"/>
                  <a:chOff x="688848" y="1901952"/>
                  <a:chExt cx="560832" cy="115824"/>
                </a:xfrm>
              </p:grpSpPr>
              <p:pic>
                <p:nvPicPr>
                  <p:cNvPr id="950405" name="圆角矩形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90195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06" name="Text Box 134"/>
                  <p:cNvSpPr txBox="1">
                    <a:spLocks noChangeArrowheads="1"/>
                  </p:cNvSpPr>
                  <p:nvPr/>
                </p:nvSpPr>
                <p:spPr bwMode="auto">
                  <a:xfrm rot="16200000">
                    <a:off x="958218" y="173363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07" name="组合 15"/>
              <p:cNvGrpSpPr>
                <a:grpSpLocks/>
              </p:cNvGrpSpPr>
              <p:nvPr/>
            </p:nvGrpSpPr>
            <p:grpSpPr bwMode="auto">
              <a:xfrm rot="-5400000">
                <a:off x="1229146" y="1892893"/>
                <a:ext cx="119575" cy="612586"/>
                <a:chOff x="2244455" y="772894"/>
                <a:chExt cx="94658" cy="485003"/>
              </a:xfrm>
            </p:grpSpPr>
            <p:grpSp>
              <p:nvGrpSpPr>
                <p:cNvPr id="20" name="圆角矩形 19"/>
                <p:cNvGrpSpPr>
                  <a:grpSpLocks/>
                </p:cNvGrpSpPr>
                <p:nvPr/>
              </p:nvGrpSpPr>
              <p:grpSpPr bwMode="auto">
                <a:xfrm rot="5400000">
                  <a:off x="1957232" y="956829"/>
                  <a:ext cx="591960" cy="122280"/>
                  <a:chOff x="688848" y="1627632"/>
                  <a:chExt cx="560832" cy="115824"/>
                </a:xfrm>
              </p:grpSpPr>
              <p:pic>
                <p:nvPicPr>
                  <p:cNvPr id="950409" name="圆角矩形 1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627632"/>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0" name="Text Box 138"/>
                  <p:cNvSpPr txBox="1">
                    <a:spLocks noChangeArrowheads="1"/>
                  </p:cNvSpPr>
                  <p:nvPr/>
                </p:nvSpPr>
                <p:spPr bwMode="auto">
                  <a:xfrm rot="16200000">
                    <a:off x="958217" y="145548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11" name="圆角矩形 20"/>
                <p:cNvGrpSpPr>
                  <a:grpSpLocks/>
                </p:cNvGrpSpPr>
                <p:nvPr/>
              </p:nvGrpSpPr>
              <p:grpSpPr bwMode="auto">
                <a:xfrm rot="5400000">
                  <a:off x="2028026" y="956829"/>
                  <a:ext cx="591960" cy="122280"/>
                  <a:chOff x="688848" y="1560576"/>
                  <a:chExt cx="560832" cy="115824"/>
                </a:xfrm>
              </p:grpSpPr>
              <p:pic>
                <p:nvPicPr>
                  <p:cNvPr id="950412" name="圆角矩形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56057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3" name="Text Box 141"/>
                  <p:cNvSpPr txBox="1">
                    <a:spLocks noChangeArrowheads="1"/>
                  </p:cNvSpPr>
                  <p:nvPr/>
                </p:nvSpPr>
                <p:spPr bwMode="auto">
                  <a:xfrm rot="16200000">
                    <a:off x="958218" y="139017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nvGrpSpPr>
              <p:cNvPr id="950414" name="组合 16"/>
              <p:cNvGrpSpPr>
                <a:grpSpLocks/>
              </p:cNvGrpSpPr>
              <p:nvPr/>
            </p:nvGrpSpPr>
            <p:grpSpPr bwMode="auto">
              <a:xfrm rot="-5400000">
                <a:off x="1229146" y="1434840"/>
                <a:ext cx="119575" cy="612586"/>
                <a:chOff x="2244455" y="772894"/>
                <a:chExt cx="94658" cy="485003"/>
              </a:xfrm>
            </p:grpSpPr>
            <p:grpSp>
              <p:nvGrpSpPr>
                <p:cNvPr id="18" name="圆角矩形 17"/>
                <p:cNvGrpSpPr>
                  <a:grpSpLocks/>
                </p:cNvGrpSpPr>
                <p:nvPr/>
              </p:nvGrpSpPr>
              <p:grpSpPr bwMode="auto">
                <a:xfrm rot="5400000">
                  <a:off x="1955032" y="956829"/>
                  <a:ext cx="591960" cy="122280"/>
                  <a:chOff x="688848" y="1286256"/>
                  <a:chExt cx="560832" cy="115824"/>
                </a:xfrm>
              </p:grpSpPr>
              <p:pic>
                <p:nvPicPr>
                  <p:cNvPr id="950416" name="圆角矩形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48" y="1286256"/>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17" name="Text Box 145"/>
                  <p:cNvSpPr txBox="1">
                    <a:spLocks noChangeArrowheads="1"/>
                  </p:cNvSpPr>
                  <p:nvPr/>
                </p:nvSpPr>
                <p:spPr bwMode="auto">
                  <a:xfrm rot="16200000">
                    <a:off x="958217" y="1112021"/>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nvGrpSpPr>
                <p:cNvPr id="19" name="圆角矩形 18"/>
                <p:cNvGrpSpPr>
                  <a:grpSpLocks/>
                </p:cNvGrpSpPr>
                <p:nvPr/>
              </p:nvGrpSpPr>
              <p:grpSpPr bwMode="auto">
                <a:xfrm rot="5400000">
                  <a:off x="2025825" y="956829"/>
                  <a:ext cx="591960" cy="122280"/>
                  <a:chOff x="688848" y="1219200"/>
                  <a:chExt cx="560832" cy="115824"/>
                </a:xfrm>
              </p:grpSpPr>
              <p:pic>
                <p:nvPicPr>
                  <p:cNvPr id="950419" name="圆角矩形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48" y="1219200"/>
                    <a:ext cx="560832" cy="115824"/>
                  </a:xfrm>
                  <a:prstGeom prst="rect">
                    <a:avLst/>
                  </a:prstGeom>
                  <a:noFill/>
                  <a:extLst>
                    <a:ext uri="{909E8E84-426E-40DD-AFC4-6F175D3DCCD1}">
                      <a14:hiddenFill xmlns:a14="http://schemas.microsoft.com/office/drawing/2010/main">
                        <a:solidFill>
                          <a:srgbClr val="FFFFFF"/>
                        </a:solidFill>
                      </a14:hiddenFill>
                    </a:ext>
                  </a:extLst>
                </p:spPr>
              </p:pic>
              <p:sp>
                <p:nvSpPr>
                  <p:cNvPr id="950420" name="Text Box 148"/>
                  <p:cNvSpPr txBox="1">
                    <a:spLocks noChangeArrowheads="1"/>
                  </p:cNvSpPr>
                  <p:nvPr/>
                </p:nvSpPr>
                <p:spPr bwMode="auto">
                  <a:xfrm rot="16200000">
                    <a:off x="958218" y="1046710"/>
                    <a:ext cx="17217" cy="45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22822" tIns="61411" rIns="122822" bIns="61411" anchor="ctr"/>
                  <a:lstStyle>
                    <a:lvl1pPr defTabSz="920750" eaLnBrk="0" hangingPunct="0">
                      <a:defRPr>
                        <a:solidFill>
                          <a:schemeClr val="tx1"/>
                        </a:solidFill>
                        <a:latin typeface="Arial" pitchFamily="34" charset="0"/>
                        <a:ea typeface="宋体" pitchFamily="2" charset="-122"/>
                      </a:defRPr>
                    </a:lvl1pPr>
                    <a:lvl2pPr marL="998538" indent="-384175" defTabSz="920750" eaLnBrk="0" hangingPunct="0">
                      <a:defRPr>
                        <a:solidFill>
                          <a:schemeClr val="tx1"/>
                        </a:solidFill>
                        <a:latin typeface="Arial" pitchFamily="34" charset="0"/>
                        <a:ea typeface="宋体" pitchFamily="2" charset="-122"/>
                      </a:defRPr>
                    </a:lvl2pPr>
                    <a:lvl3pPr marL="1535113" indent="-306388" defTabSz="920750" eaLnBrk="0" hangingPunct="0">
                      <a:defRPr>
                        <a:solidFill>
                          <a:schemeClr val="tx1"/>
                        </a:solidFill>
                        <a:latin typeface="Arial" pitchFamily="34" charset="0"/>
                        <a:ea typeface="宋体" pitchFamily="2" charset="-122"/>
                      </a:defRPr>
                    </a:lvl3pPr>
                    <a:lvl4pPr marL="2149475" indent="-306388" defTabSz="920750" eaLnBrk="0" hangingPunct="0">
                      <a:defRPr>
                        <a:solidFill>
                          <a:schemeClr val="tx1"/>
                        </a:solidFill>
                        <a:latin typeface="Arial" pitchFamily="34" charset="0"/>
                        <a:ea typeface="宋体" pitchFamily="2" charset="-122"/>
                      </a:defRPr>
                    </a:lvl4pPr>
                    <a:lvl5pPr marL="2763838" indent="-307975" defTabSz="920750" eaLnBrk="0" hangingPunct="0">
                      <a:defRPr>
                        <a:solidFill>
                          <a:schemeClr val="tx1"/>
                        </a:solidFill>
                        <a:latin typeface="Arial" pitchFamily="34" charset="0"/>
                        <a:ea typeface="宋体" pitchFamily="2" charset="-122"/>
                      </a:defRPr>
                    </a:lvl5pPr>
                    <a:lvl6pPr marL="3221038" indent="-307975" defTabSz="920750"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920750"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920750"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92075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300">
                      <a:solidFill>
                        <a:srgbClr val="FFFFFF"/>
                      </a:solidFill>
                      <a:latin typeface="Calibri" pitchFamily="34" charset="0"/>
                    </a:endParaRPr>
                  </a:p>
                </p:txBody>
              </p:sp>
            </p:grpSp>
          </p:grpSp>
        </p:grpSp>
      </p:grpSp>
      <p:sp>
        <p:nvSpPr>
          <p:cNvPr id="182" name="圆角矩形 181"/>
          <p:cNvSpPr/>
          <p:nvPr/>
        </p:nvSpPr>
        <p:spPr bwMode="auto">
          <a:xfrm>
            <a:off x="650638" y="259941"/>
            <a:ext cx="7608777" cy="673805"/>
          </a:xfrm>
          <a:prstGeom prst="roundRect">
            <a:avLst/>
          </a:prstGeom>
          <a:gradFill>
            <a:gsLst>
              <a:gs pos="0">
                <a:schemeClr val="bg1">
                  <a:lumMod val="94000"/>
                </a:schemeClr>
              </a:gs>
              <a:gs pos="77000">
                <a:schemeClr val="bg1">
                  <a:lumMod val="100000"/>
                </a:schemeClr>
              </a:gs>
            </a:gsLst>
            <a:lin ang="2700000" scaled="0"/>
          </a:gradFill>
          <a:ln w="28575">
            <a:gradFill>
              <a:gsLst>
                <a:gs pos="100000">
                  <a:schemeClr val="bg1">
                    <a:lumMod val="90000"/>
                  </a:schemeClr>
                </a:gs>
                <a:gs pos="0">
                  <a:schemeClr val="bg1">
                    <a:lumMod val="100000"/>
                  </a:schemeClr>
                </a:gs>
              </a:gsLst>
              <a:lin ang="2700000" scaled="0"/>
            </a:gra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83" name="文本框 182"/>
          <p:cNvSpPr txBox="1"/>
          <p:nvPr/>
        </p:nvSpPr>
        <p:spPr bwMode="auto">
          <a:xfrm>
            <a:off x="1130623" y="324739"/>
            <a:ext cx="6552728" cy="584775"/>
          </a:xfrm>
          <a:prstGeom prst="rect">
            <a:avLst/>
          </a:prstGeom>
          <a:noFill/>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dirty="0" smtClean="0">
                <a:solidFill>
                  <a:srgbClr val="7F7F7F"/>
                </a:solidFill>
                <a:latin typeface="微软雅黑" pitchFamily="34" charset="-122"/>
                <a:ea typeface="微软雅黑" pitchFamily="34" charset="-122"/>
              </a:rPr>
              <a:t>3. </a:t>
            </a:r>
            <a:r>
              <a:rPr lang="en-US" altLang="zh-CN" sz="3200" dirty="0">
                <a:solidFill>
                  <a:srgbClr val="7F7F7F"/>
                </a:solidFill>
                <a:latin typeface="微软雅黑" pitchFamily="34" charset="-122"/>
                <a:ea typeface="微软雅黑" pitchFamily="34" charset="-122"/>
              </a:rPr>
              <a:t>C++</a:t>
            </a:r>
            <a:r>
              <a:rPr lang="zh-CN" altLang="en-US" sz="3200" dirty="0">
                <a:solidFill>
                  <a:srgbClr val="7F7F7F"/>
                </a:solidFill>
                <a:latin typeface="微软雅黑" pitchFamily="34" charset="-122"/>
                <a:ea typeface="微软雅黑" pitchFamily="34" charset="-122"/>
              </a:rPr>
              <a:t>程序结构上的</a:t>
            </a:r>
            <a:r>
              <a:rPr lang="zh-CN" altLang="en-US" sz="3200" dirty="0" smtClean="0">
                <a:solidFill>
                  <a:srgbClr val="7F7F7F"/>
                </a:solidFill>
                <a:latin typeface="微软雅黑" pitchFamily="34" charset="-122"/>
                <a:ea typeface="微软雅黑" pitchFamily="34" charset="-122"/>
              </a:rPr>
              <a:t>特点</a:t>
            </a:r>
            <a:endParaRPr lang="zh-CN" altLang="en-US" sz="3200" dirty="0">
              <a:solidFill>
                <a:srgbClr val="7F7F7F"/>
              </a:solidFill>
              <a:latin typeface="微软雅黑" pitchFamily="34" charset="-122"/>
              <a:ea typeface="微软雅黑" pitchFamily="34" charset="-122"/>
            </a:endParaRPr>
          </a:p>
        </p:txBody>
      </p:sp>
      <p:sp>
        <p:nvSpPr>
          <p:cNvPr id="144" name="矩形 143"/>
          <p:cNvSpPr/>
          <p:nvPr/>
        </p:nvSpPr>
        <p:spPr>
          <a:xfrm>
            <a:off x="897625" y="1485313"/>
            <a:ext cx="10959317" cy="5041542"/>
          </a:xfrm>
          <a:prstGeom prst="rect">
            <a:avLst/>
          </a:prstGeom>
          <a:solidFill>
            <a:srgbClr val="F39E02">
              <a:alpha val="99000"/>
            </a:srgbClr>
          </a:solidFill>
          <a:ln>
            <a:noFill/>
          </a:ln>
          <a:effectLst>
            <a:outerShdw blurRad="50800" dist="38100" dir="5400000" algn="t" rotWithShape="0">
              <a:prstClr val="black">
                <a:alpha val="40000"/>
              </a:prstClr>
            </a:outerShdw>
          </a:effectLst>
          <a:scene3d>
            <a:camera prst="orthographicFront"/>
            <a:lightRig rig="threePt" dir="t"/>
          </a:scene3d>
          <a:sp3d extrusionH="76200" contourW="127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fontAlgn="auto">
              <a:spcBef>
                <a:spcPts val="0"/>
              </a:spcBef>
              <a:spcAft>
                <a:spcPts val="0"/>
              </a:spcAft>
              <a:defRPr/>
            </a:pPr>
            <a:endParaRPr lang="zh-CN" altLang="en-US" sz="1800">
              <a:ea typeface="微软雅黑"/>
            </a:endParaRPr>
          </a:p>
        </p:txBody>
      </p:sp>
      <p:sp>
        <p:nvSpPr>
          <p:cNvPr id="146" name="文本框 71"/>
          <p:cNvSpPr txBox="1">
            <a:spLocks noChangeArrowheads="1"/>
          </p:cNvSpPr>
          <p:nvPr/>
        </p:nvSpPr>
        <p:spPr bwMode="auto">
          <a:xfrm>
            <a:off x="897624" y="1485313"/>
            <a:ext cx="1095931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ctr" hangingPunct="1">
              <a:lnSpc>
                <a:spcPct val="150000"/>
              </a:lnSpc>
            </a:pPr>
            <a:r>
              <a:rPr kumimoji="1" lang="en-US" altLang="zh-CN" b="1" dirty="0">
                <a:latin typeface="宋体" panose="02010600030101010101" pitchFamily="2" charset="-122"/>
                <a:cs typeface="Times New Roman" panose="02020603050405020304" pitchFamily="18" charset="0"/>
              </a:rPr>
              <a:t>① C++</a:t>
            </a:r>
            <a:r>
              <a:rPr kumimoji="1" lang="zh-CN" altLang="en-US" b="1" dirty="0">
                <a:latin typeface="宋体" panose="02010600030101010101" pitchFamily="2" charset="-122"/>
                <a:cs typeface="Times New Roman" panose="02020603050405020304" pitchFamily="18" charset="0"/>
              </a:rPr>
              <a:t>语言程序是由若干个类和函数组成的</a:t>
            </a:r>
            <a:r>
              <a:rPr kumimoji="1" lang="en-US" altLang="zh-CN" b="1" dirty="0">
                <a:latin typeface="宋体" panose="02010600030101010101" pitchFamily="2" charset="-122"/>
                <a:cs typeface="Times New Roman" panose="02020603050405020304" pitchFamily="18" charset="0"/>
              </a:rPr>
              <a:t>;</a:t>
            </a:r>
            <a:r>
              <a:rPr kumimoji="1" lang="zh-CN" altLang="en-US" b="1" dirty="0">
                <a:latin typeface="宋体" panose="02010600030101010101" pitchFamily="2" charset="-122"/>
                <a:cs typeface="Times New Roman" panose="02020603050405020304" pitchFamily="18" charset="0"/>
              </a:rPr>
              <a:t>这些类和函数可以放在一个文件中，也可以放在多个文件中</a:t>
            </a:r>
            <a:r>
              <a:rPr kumimoji="1" lang="en-US" altLang="zh-CN" b="1" dirty="0">
                <a:latin typeface="宋体" panose="02010600030101010101" pitchFamily="2" charset="-122"/>
                <a:cs typeface="Times New Roman" panose="02020603050405020304" pitchFamily="18" charset="0"/>
              </a:rPr>
              <a:t>;</a:t>
            </a:r>
            <a:endParaRPr kumimoji="1" lang="zh-CN" altLang="en-US" b="1" dirty="0">
              <a:latin typeface="宋体" panose="02010600030101010101" pitchFamily="2" charset="-122"/>
              <a:cs typeface="Times New Roman" panose="02020603050405020304" pitchFamily="18" charset="0"/>
            </a:endParaRPr>
          </a:p>
          <a:p>
            <a:pPr eaLnBrk="1" fontAlgn="ctr" hangingPunct="1">
              <a:lnSpc>
                <a:spcPct val="150000"/>
              </a:lnSpc>
            </a:pPr>
            <a:r>
              <a:rPr kumimoji="1" lang="zh-CN" altLang="en-US" b="1" dirty="0">
                <a:latin typeface="宋体" panose="02010600030101010101" pitchFamily="2" charset="-122"/>
                <a:cs typeface="Times New Roman" panose="02020603050405020304" pitchFamily="18" charset="0"/>
              </a:rPr>
              <a:t>② </a:t>
            </a:r>
            <a:r>
              <a:rPr kumimoji="1" lang="en-US" altLang="zh-CN" b="1" dirty="0">
                <a:latin typeface="宋体" panose="02010600030101010101" pitchFamily="2" charset="-122"/>
                <a:cs typeface="Times New Roman" panose="02020603050405020304" pitchFamily="18" charset="0"/>
              </a:rPr>
              <a:t>C++</a:t>
            </a:r>
            <a:r>
              <a:rPr kumimoji="1" lang="zh-CN" altLang="en-US" b="1" dirty="0">
                <a:latin typeface="宋体" panose="02010600030101010101" pitchFamily="2" charset="-122"/>
                <a:cs typeface="Times New Roman" panose="02020603050405020304" pitchFamily="18" charset="0"/>
              </a:rPr>
              <a:t>语言程序中的函数有两个种类，一个种类是类体内的成员函数，另一个种类是类体外的一般函数</a:t>
            </a:r>
            <a:r>
              <a:rPr kumimoji="1" lang="en-US" altLang="zh-CN" b="1" dirty="0" smtClean="0">
                <a:latin typeface="宋体" panose="02010600030101010101" pitchFamily="2" charset="-122"/>
                <a:cs typeface="Times New Roman" panose="02020603050405020304" pitchFamily="18" charset="0"/>
              </a:rPr>
              <a:t>;</a:t>
            </a:r>
          </a:p>
          <a:p>
            <a:pPr eaLnBrk="1" fontAlgn="ctr" hangingPunct="1">
              <a:lnSpc>
                <a:spcPct val="150000"/>
              </a:lnSpc>
            </a:pPr>
            <a:r>
              <a:rPr kumimoji="1" lang="en-US" altLang="zh-CN" b="1" dirty="0">
                <a:latin typeface="宋体" panose="02010600030101010101" pitchFamily="2" charset="-122"/>
                <a:cs typeface="Times New Roman" panose="02020603050405020304" pitchFamily="18" charset="0"/>
              </a:rPr>
              <a:t>③ C++</a:t>
            </a:r>
            <a:r>
              <a:rPr kumimoji="1" lang="zh-CN" altLang="en-US" b="1" dirty="0">
                <a:latin typeface="宋体" panose="02010600030101010101" pitchFamily="2" charset="-122"/>
                <a:cs typeface="Times New Roman" panose="02020603050405020304" pitchFamily="18" charset="0"/>
              </a:rPr>
              <a:t>程序中有且仅有一个主函数</a:t>
            </a:r>
            <a:r>
              <a:rPr kumimoji="1" lang="en-US" altLang="zh-CN" b="1" dirty="0">
                <a:latin typeface="宋体" panose="02010600030101010101" pitchFamily="2" charset="-122"/>
                <a:cs typeface="Times New Roman" panose="02020603050405020304" pitchFamily="18" charset="0"/>
              </a:rPr>
              <a:t>main(),C++</a:t>
            </a:r>
            <a:r>
              <a:rPr kumimoji="1" lang="zh-CN" altLang="en-US" b="1" dirty="0">
                <a:latin typeface="宋体" panose="02010600030101010101" pitchFamily="2" charset="-122"/>
                <a:cs typeface="Times New Roman" panose="02020603050405020304" pitchFamily="18" charset="0"/>
              </a:rPr>
              <a:t>程序是从主函数开始执行的</a:t>
            </a:r>
            <a:r>
              <a:rPr kumimoji="1" lang="en-US" altLang="zh-CN" b="1" dirty="0">
                <a:latin typeface="宋体" panose="02010600030101010101" pitchFamily="2" charset="-122"/>
                <a:cs typeface="Times New Roman" panose="02020603050405020304" pitchFamily="18" charset="0"/>
              </a:rPr>
              <a:t>;</a:t>
            </a:r>
            <a:endParaRPr kumimoji="1" lang="zh-CN" altLang="en-US" b="1" dirty="0">
              <a:latin typeface="宋体" panose="02010600030101010101" pitchFamily="2" charset="-122"/>
              <a:cs typeface="Times New Roman" panose="02020603050405020304" pitchFamily="18" charset="0"/>
            </a:endParaRPr>
          </a:p>
          <a:p>
            <a:pPr eaLnBrk="1" fontAlgn="ctr" hangingPunct="1">
              <a:lnSpc>
                <a:spcPct val="150000"/>
              </a:lnSpc>
            </a:pPr>
            <a:r>
              <a:rPr kumimoji="1" lang="zh-CN" altLang="en-US" b="1" dirty="0">
                <a:latin typeface="宋体" panose="02010600030101010101" pitchFamily="2" charset="-122"/>
                <a:cs typeface="Times New Roman" panose="02020603050405020304" pitchFamily="18" charset="0"/>
              </a:rPr>
              <a:t>④ </a:t>
            </a:r>
            <a:r>
              <a:rPr kumimoji="1" lang="en-US" altLang="zh-CN" b="1" dirty="0">
                <a:latin typeface="宋体" panose="02010600030101010101" pitchFamily="2" charset="-122"/>
                <a:cs typeface="Times New Roman" panose="02020603050405020304" pitchFamily="18" charset="0"/>
              </a:rPr>
              <a:t>C++</a:t>
            </a:r>
            <a:r>
              <a:rPr kumimoji="1" lang="zh-CN" altLang="en-US" b="1" dirty="0">
                <a:latin typeface="宋体" panose="02010600030101010101" pitchFamily="2" charset="-122"/>
                <a:cs typeface="Times New Roman" panose="02020603050405020304" pitchFamily="18" charset="0"/>
              </a:rPr>
              <a:t>程序中的函数都是由函数头和函数体构成的，函数体由若干条语句组成的；函数头中包括函数名、函数类型和函数参数</a:t>
            </a:r>
            <a:r>
              <a:rPr kumimoji="1" lang="en-US" altLang="zh-CN" b="1" dirty="0">
                <a:latin typeface="宋体" panose="02010600030101010101" pitchFamily="2" charset="-122"/>
                <a:cs typeface="Times New Roman" panose="02020603050405020304" pitchFamily="18" charset="0"/>
              </a:rPr>
              <a:t>;</a:t>
            </a:r>
            <a:endParaRPr kumimoji="1" lang="zh-CN" altLang="en-US" b="1" dirty="0">
              <a:latin typeface="宋体" panose="02010600030101010101" pitchFamily="2" charset="-122"/>
              <a:cs typeface="Times New Roman" panose="02020603050405020304" pitchFamily="18" charset="0"/>
            </a:endParaRPr>
          </a:p>
          <a:p>
            <a:pPr eaLnBrk="1" fontAlgn="ctr" hangingPunct="1">
              <a:lnSpc>
                <a:spcPct val="150000"/>
              </a:lnSpc>
            </a:pPr>
            <a:r>
              <a:rPr kumimoji="1" lang="zh-CN" altLang="en-US" b="1" dirty="0">
                <a:latin typeface="宋体" panose="02010600030101010101" pitchFamily="2" charset="-122"/>
                <a:cs typeface="Times New Roman" panose="02020603050405020304" pitchFamily="18" charset="0"/>
              </a:rPr>
              <a:t>⑤ </a:t>
            </a:r>
            <a:r>
              <a:rPr kumimoji="1" lang="en-US" altLang="zh-CN" b="1" dirty="0">
                <a:latin typeface="宋体" panose="02010600030101010101" pitchFamily="2" charset="-122"/>
                <a:cs typeface="Times New Roman" panose="02020603050405020304" pitchFamily="18" charset="0"/>
              </a:rPr>
              <a:t>C++</a:t>
            </a:r>
            <a:r>
              <a:rPr kumimoji="1" lang="zh-CN" altLang="en-US" b="1" dirty="0">
                <a:latin typeface="宋体" panose="02010600030101010101" pitchFamily="2" charset="-122"/>
                <a:cs typeface="Times New Roman" panose="02020603050405020304" pitchFamily="18" charset="0"/>
              </a:rPr>
              <a:t>语言程序与</a:t>
            </a:r>
            <a:r>
              <a:rPr kumimoji="1" lang="en-US" altLang="zh-CN" b="1" dirty="0">
                <a:latin typeface="宋体" panose="02010600030101010101" pitchFamily="2" charset="-122"/>
                <a:cs typeface="Times New Roman" panose="02020603050405020304" pitchFamily="18" charset="0"/>
              </a:rPr>
              <a:t>C</a:t>
            </a:r>
            <a:r>
              <a:rPr kumimoji="1" lang="zh-CN" altLang="en-US" b="1" dirty="0">
                <a:latin typeface="宋体" panose="02010600030101010101" pitchFamily="2" charset="-122"/>
                <a:cs typeface="Times New Roman" panose="02020603050405020304" pitchFamily="18" charset="0"/>
              </a:rPr>
              <a:t>语言程序一样，可以使用预处理命令，也可以使用注释信息</a:t>
            </a:r>
            <a:r>
              <a:rPr kumimoji="1" lang="zh-CN" altLang="en-US" b="1" dirty="0" smtClean="0">
                <a:latin typeface="宋体" panose="02010600030101010101" pitchFamily="2" charset="-122"/>
                <a:cs typeface="Times New Roman" panose="02020603050405020304" pitchFamily="18" charset="0"/>
              </a:rPr>
              <a:t>。</a:t>
            </a:r>
            <a:endParaRPr kumimoji="1" lang="zh-CN" altLang="en-US" b="1"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0449287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wipe(down)">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5374010"/>
            <a:ext cx="4706250" cy="709122"/>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526"/>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895" y="5382890"/>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sz="3200" dirty="0">
                <a:latin typeface="微软雅黑" pitchFamily="34" charset="-122"/>
                <a:ea typeface="微软雅黑" pitchFamily="34" charset="-122"/>
              </a:rPr>
              <a:t>C++</a:t>
            </a:r>
            <a:r>
              <a:rPr lang="zh-CN" altLang="en-US" sz="3200" dirty="0">
                <a:latin typeface="微软雅黑" pitchFamily="34" charset="-122"/>
                <a:ea typeface="微软雅黑" pitchFamily="34" charset="-122"/>
              </a:rPr>
              <a:t>的程序</a:t>
            </a:r>
            <a:r>
              <a:rPr lang="zh-CN" altLang="en-US" sz="3200" dirty="0" smtClean="0">
                <a:latin typeface="微软雅黑" pitchFamily="34" charset="-122"/>
                <a:ea typeface="微软雅黑" pitchFamily="34" charset="-122"/>
              </a:rPr>
              <a:t>特征</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5182617"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4331617" cy="101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         </a:t>
            </a:r>
            <a:r>
              <a:rPr lang="zh-CN" altLang="en-US" sz="3000" dirty="0" smtClean="0">
                <a:solidFill>
                  <a:schemeClr val="bg1"/>
                </a:solidFill>
                <a:latin typeface="Rockwell" pitchFamily="18" charset="0"/>
                <a:ea typeface="微软雅黑" pitchFamily="34" charset="-122"/>
              </a:rPr>
              <a:t>输出</a:t>
            </a:r>
            <a:r>
              <a:rPr lang="zh-CN" altLang="en-US" sz="3000" dirty="0">
                <a:solidFill>
                  <a:schemeClr val="bg1"/>
                </a:solidFill>
                <a:latin typeface="Rockwell" pitchFamily="18" charset="0"/>
                <a:ea typeface="微软雅黑" pitchFamily="34" charset="-122"/>
              </a:rPr>
              <a:t>一行字符</a:t>
            </a:r>
            <a:endParaRPr lang="en-US" altLang="zh-CN" sz="30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538162" y="1197546"/>
            <a:ext cx="7447240" cy="312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dirty="0"/>
              <a:t>#</a:t>
            </a:r>
            <a:r>
              <a:rPr lang="en-US" altLang="zh-CN" dirty="0"/>
              <a:t>include &lt;</a:t>
            </a:r>
            <a:r>
              <a:rPr lang="en-US" altLang="zh-CN" dirty="0" err="1"/>
              <a:t>iostream</a:t>
            </a:r>
            <a:r>
              <a:rPr lang="en-US" altLang="zh-CN" dirty="0"/>
              <a:t>&gt;                //</a:t>
            </a:r>
            <a:r>
              <a:rPr lang="zh-CN" altLang="en-US" dirty="0"/>
              <a:t>包含头文件</a:t>
            </a:r>
            <a:r>
              <a:rPr lang="en-US" altLang="zh-CN" dirty="0" err="1"/>
              <a:t>iostream</a:t>
            </a:r>
            <a:endParaRPr lang="en-US" altLang="zh-CN" dirty="0"/>
          </a:p>
          <a:p>
            <a:pPr indent="-6350">
              <a:buFontTx/>
              <a:buNone/>
            </a:pPr>
            <a:r>
              <a:rPr lang="en-US" altLang="zh-CN" dirty="0"/>
              <a:t>using namespace </a:t>
            </a:r>
            <a:r>
              <a:rPr lang="en-US" altLang="zh-CN" dirty="0" err="1"/>
              <a:t>std</a:t>
            </a:r>
            <a:r>
              <a:rPr lang="en-US" altLang="zh-CN" dirty="0"/>
              <a:t>;            </a:t>
            </a:r>
            <a:r>
              <a:rPr lang="en-US" altLang="zh-CN" dirty="0" smtClean="0"/>
              <a:t> </a:t>
            </a:r>
            <a:r>
              <a:rPr lang="en-US" altLang="zh-CN" dirty="0"/>
              <a:t>//</a:t>
            </a:r>
            <a:r>
              <a:rPr lang="zh-CN" altLang="en-US" dirty="0"/>
              <a:t>使用命名空间</a:t>
            </a:r>
            <a:r>
              <a:rPr lang="en-US" altLang="zh-CN" dirty="0" err="1"/>
              <a:t>std</a:t>
            </a:r>
            <a:endParaRPr lang="en-US" altLang="zh-CN" dirty="0"/>
          </a:p>
          <a:p>
            <a:pPr indent="-6350">
              <a:buFontTx/>
              <a:buNone/>
            </a:pPr>
            <a:r>
              <a:rPr lang="en-US" altLang="zh-CN" dirty="0" err="1"/>
              <a:t>int</a:t>
            </a:r>
            <a:r>
              <a:rPr lang="en-US" altLang="zh-CN" dirty="0"/>
              <a:t> main( )</a:t>
            </a:r>
          </a:p>
          <a:p>
            <a:pPr indent="-6350">
              <a:buFontTx/>
              <a:buNone/>
            </a:pPr>
            <a:r>
              <a:rPr lang="en-US" altLang="zh-CN" dirty="0"/>
              <a:t>{</a:t>
            </a:r>
          </a:p>
          <a:p>
            <a:pPr indent="-6350">
              <a:buFontTx/>
              <a:buNone/>
            </a:pPr>
            <a:r>
              <a:rPr lang="en-US" altLang="zh-CN" dirty="0"/>
              <a:t>		</a:t>
            </a:r>
            <a:r>
              <a:rPr lang="en-US" altLang="zh-CN" dirty="0" err="1"/>
              <a:t>cout</a:t>
            </a:r>
            <a:r>
              <a:rPr lang="en-US" altLang="zh-CN" dirty="0"/>
              <a:t>&lt;&lt;″This is a C++ program.″;</a:t>
            </a:r>
          </a:p>
          <a:p>
            <a:pPr indent="-6350">
              <a:buFontTx/>
              <a:buNone/>
            </a:pPr>
            <a:r>
              <a:rPr lang="en-US" altLang="zh-CN" dirty="0"/>
              <a:t>		return 0;</a:t>
            </a:r>
          </a:p>
          <a:p>
            <a:pPr indent="-6350">
              <a:buFontTx/>
              <a:buNone/>
            </a:pPr>
            <a:r>
              <a:rPr lang="en-US" altLang="zh-CN"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209775" y="4319083"/>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44" name="文本框 86"/>
          <p:cNvSpPr txBox="1">
            <a:spLocks noChangeArrowheads="1"/>
          </p:cNvSpPr>
          <p:nvPr/>
        </p:nvSpPr>
        <p:spPr bwMode="auto">
          <a:xfrm>
            <a:off x="-23865" y="5374010"/>
            <a:ext cx="7447240" cy="164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dirty="0"/>
              <a:t>在运行时会在屏幕上输出以下一行信息:</a:t>
            </a:r>
          </a:p>
          <a:p>
            <a:pPr indent="-6350">
              <a:buFontTx/>
              <a:buNone/>
            </a:pPr>
            <a:endParaRPr lang="en-US" altLang="zh-CN" dirty="0" smtClean="0"/>
          </a:p>
          <a:p>
            <a:pPr indent="-6350">
              <a:buFontTx/>
              <a:buNone/>
            </a:pPr>
            <a:r>
              <a:rPr lang="en-US" altLang="zh-CN" dirty="0" smtClean="0"/>
              <a:t>This </a:t>
            </a:r>
            <a:r>
              <a:rPr lang="en-US" altLang="zh-CN" dirty="0"/>
              <a:t>is a C++ program. </a:t>
            </a:r>
            <a:endParaRPr lang="en-US" altLang="zh-CN" sz="2000"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3"/>
          <p:cNvSpPr>
            <a:spLocks noChangeArrowheads="1"/>
          </p:cNvSpPr>
          <p:nvPr/>
        </p:nvSpPr>
        <p:spPr bwMode="auto">
          <a:xfrm>
            <a:off x="554559" y="549474"/>
            <a:ext cx="9865096"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defRPr sz="2400">
                <a:solidFill>
                  <a:schemeClr val="tx1"/>
                </a:solidFill>
                <a:latin typeface="Times New Roman" panose="02020603050405020304" pitchFamily="18" charset="0"/>
                <a:ea typeface="宋体" panose="02010600030101010101" pitchFamily="2" charset="-122"/>
              </a:defRPr>
            </a:lvl1pPr>
            <a:lvl2pPr marL="750888"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Char char="§"/>
            </a:pPr>
            <a:r>
              <a:rPr lang="zh-CN" altLang="en-US" sz="4000" b="1" dirty="0">
                <a:latin typeface="楷体_GB2312"/>
                <a:ea typeface="楷体_GB2312"/>
                <a:cs typeface="Arial" panose="020B0604020202020204" pitchFamily="34" charset="0"/>
              </a:rPr>
              <a:t>课时：</a:t>
            </a:r>
          </a:p>
          <a:p>
            <a:pPr lvl="1" eaLnBrk="1" hangingPunct="1">
              <a:lnSpc>
                <a:spcPct val="90000"/>
              </a:lnSpc>
              <a:spcBef>
                <a:spcPct val="25000"/>
              </a:spcBef>
              <a:spcAft>
                <a:spcPct val="15000"/>
              </a:spcAft>
              <a:buClr>
                <a:schemeClr val="accent2"/>
              </a:buClr>
              <a:buFont typeface="Arial" panose="020B0604020202020204" pitchFamily="34" charset="0"/>
              <a:buChar char="–"/>
            </a:pPr>
            <a:r>
              <a:rPr lang="en-US" altLang="zh-CN" sz="3600" b="1" dirty="0">
                <a:solidFill>
                  <a:srgbClr val="003366"/>
                </a:solidFill>
                <a:latin typeface="楷体_GB2312"/>
                <a:ea typeface="楷体_GB2312"/>
                <a:cs typeface="Arial" panose="020B0604020202020204" pitchFamily="34" charset="0"/>
              </a:rPr>
              <a:t>16</a:t>
            </a:r>
            <a:r>
              <a:rPr lang="zh-CN" altLang="en-US" sz="3600" b="1" dirty="0">
                <a:solidFill>
                  <a:srgbClr val="003366"/>
                </a:solidFill>
                <a:latin typeface="楷体_GB2312"/>
                <a:ea typeface="楷体_GB2312"/>
                <a:cs typeface="Arial" panose="020B0604020202020204" pitchFamily="34" charset="0"/>
              </a:rPr>
              <a:t>次课，共</a:t>
            </a:r>
            <a:r>
              <a:rPr lang="en-US" altLang="zh-CN" sz="3600" b="1" dirty="0">
                <a:solidFill>
                  <a:srgbClr val="003366"/>
                </a:solidFill>
                <a:latin typeface="楷体_GB2312"/>
                <a:ea typeface="楷体_GB2312"/>
                <a:cs typeface="Arial" panose="020B0604020202020204" pitchFamily="34" charset="0"/>
              </a:rPr>
              <a:t>32</a:t>
            </a:r>
            <a:r>
              <a:rPr lang="zh-CN" altLang="en-US" sz="3600" b="1" dirty="0">
                <a:solidFill>
                  <a:srgbClr val="003366"/>
                </a:solidFill>
                <a:latin typeface="楷体_GB2312"/>
                <a:ea typeface="楷体_GB2312"/>
                <a:cs typeface="Arial" panose="020B0604020202020204" pitchFamily="34" charset="0"/>
              </a:rPr>
              <a:t>学时，上机实验</a:t>
            </a:r>
            <a:r>
              <a:rPr lang="en-US" altLang="zh-CN" sz="3600" b="1" dirty="0">
                <a:solidFill>
                  <a:srgbClr val="003366"/>
                </a:solidFill>
                <a:latin typeface="楷体_GB2312"/>
                <a:ea typeface="楷体_GB2312"/>
                <a:cs typeface="Arial" panose="020B0604020202020204" pitchFamily="34" charset="0"/>
              </a:rPr>
              <a:t>16</a:t>
            </a:r>
            <a:r>
              <a:rPr lang="zh-CN" altLang="en-US" sz="3600" b="1" dirty="0">
                <a:solidFill>
                  <a:srgbClr val="003366"/>
                </a:solidFill>
                <a:latin typeface="楷体_GB2312"/>
                <a:ea typeface="楷体_GB2312"/>
                <a:cs typeface="Arial" panose="020B0604020202020204" pitchFamily="34" charset="0"/>
              </a:rPr>
              <a:t>学时；</a:t>
            </a:r>
          </a:p>
        </p:txBody>
      </p:sp>
      <p:sp>
        <p:nvSpPr>
          <p:cNvPr id="50" name="Rectangle 4"/>
          <p:cNvSpPr>
            <a:spLocks noChangeArrowheads="1"/>
          </p:cNvSpPr>
          <p:nvPr/>
        </p:nvSpPr>
        <p:spPr bwMode="auto">
          <a:xfrm>
            <a:off x="626567" y="2493690"/>
            <a:ext cx="9073008"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defRPr sz="2400">
                <a:solidFill>
                  <a:schemeClr val="tx1"/>
                </a:solidFill>
                <a:latin typeface="Times New Roman" panose="02020603050405020304" pitchFamily="18" charset="0"/>
                <a:ea typeface="宋体" panose="02010600030101010101" pitchFamily="2" charset="-122"/>
              </a:defRPr>
            </a:lvl1pPr>
            <a:lvl2pPr marL="750888"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Clr>
                <a:schemeClr val="accent2"/>
              </a:buClr>
              <a:buFont typeface="Wingdings" panose="05000000000000000000" pitchFamily="2" charset="2"/>
              <a:buChar char="§"/>
            </a:pPr>
            <a:r>
              <a:rPr lang="zh-CN" altLang="en-US" sz="4000" b="1" dirty="0">
                <a:latin typeface="楷体_GB2312"/>
                <a:ea typeface="楷体_GB2312"/>
                <a:cs typeface="Arial" panose="020B0604020202020204" pitchFamily="34" charset="0"/>
              </a:rPr>
              <a:t>成绩评定（</a:t>
            </a:r>
            <a:r>
              <a:rPr lang="zh-CN" altLang="en-US" sz="4000" b="1" dirty="0">
                <a:solidFill>
                  <a:srgbClr val="FF0000"/>
                </a:solidFill>
                <a:latin typeface="楷体_GB2312"/>
                <a:ea typeface="楷体_GB2312"/>
                <a:cs typeface="Arial" panose="020B0604020202020204" pitchFamily="34" charset="0"/>
              </a:rPr>
              <a:t>课程组</a:t>
            </a:r>
            <a:r>
              <a:rPr lang="zh-CN" altLang="en-US" sz="4000" b="1" dirty="0" smtClean="0">
                <a:solidFill>
                  <a:srgbClr val="FF0000"/>
                </a:solidFill>
                <a:latin typeface="楷体_GB2312"/>
                <a:ea typeface="楷体_GB2312"/>
                <a:cs typeface="Arial" panose="020B0604020202020204" pitchFamily="34" charset="0"/>
              </a:rPr>
              <a:t>统一！</a:t>
            </a:r>
            <a:r>
              <a:rPr lang="zh-CN" altLang="en-US" sz="4000" b="1" dirty="0">
                <a:latin typeface="楷体_GB2312"/>
                <a:ea typeface="楷体_GB2312"/>
                <a:cs typeface="Arial" panose="020B0604020202020204" pitchFamily="34" charset="0"/>
              </a:rPr>
              <a:t>）</a:t>
            </a:r>
            <a:r>
              <a:rPr lang="zh-CN" altLang="en-US" sz="4000" b="1" dirty="0">
                <a:solidFill>
                  <a:schemeClr val="bg1"/>
                </a:solidFill>
                <a:latin typeface="楷体_GB2312"/>
                <a:ea typeface="楷体_GB2312"/>
                <a:cs typeface="Arial" panose="020B0604020202020204" pitchFamily="34" charset="0"/>
              </a:rPr>
              <a:t>：</a:t>
            </a:r>
          </a:p>
          <a:p>
            <a:pPr lvl="1" eaLnBrk="1" hangingPunct="1">
              <a:spcBef>
                <a:spcPct val="25000"/>
              </a:spcBef>
              <a:spcAft>
                <a:spcPct val="15000"/>
              </a:spcAft>
              <a:buClr>
                <a:schemeClr val="accent2"/>
              </a:buClr>
              <a:buFont typeface="Arial" panose="020B0604020202020204" pitchFamily="34" charset="0"/>
              <a:buChar char="–"/>
            </a:pPr>
            <a:r>
              <a:rPr lang="zh-CN" altLang="zh-CN" sz="3200" b="1" dirty="0">
                <a:latin typeface="Arial" panose="020B0604020202020204" pitchFamily="34" charset="0"/>
                <a:ea typeface="楷体_GB2312"/>
                <a:cs typeface="Arial" panose="020B0604020202020204" pitchFamily="34" charset="0"/>
              </a:rPr>
              <a:t>课堂表现：</a:t>
            </a:r>
            <a:r>
              <a:rPr lang="en-US" altLang="zh-CN" sz="3200" b="1" dirty="0">
                <a:latin typeface="Arial" panose="020B0604020202020204" pitchFamily="34" charset="0"/>
                <a:ea typeface="楷体_GB2312"/>
                <a:cs typeface="Arial" panose="020B0604020202020204" pitchFamily="34" charset="0"/>
              </a:rPr>
              <a:t> </a:t>
            </a:r>
            <a:r>
              <a:rPr lang="en-US" altLang="zh-CN" sz="3200" b="1" dirty="0" smtClean="0">
                <a:latin typeface="Arial" panose="020B0604020202020204" pitchFamily="34" charset="0"/>
                <a:ea typeface="楷体_GB2312"/>
                <a:cs typeface="Arial" panose="020B0604020202020204" pitchFamily="34" charset="0"/>
              </a:rPr>
              <a:t> 5</a:t>
            </a:r>
            <a:r>
              <a:rPr lang="zh-CN" altLang="zh-CN" sz="3200" b="1" dirty="0">
                <a:latin typeface="Arial" panose="020B0604020202020204" pitchFamily="34" charset="0"/>
                <a:ea typeface="楷体_GB2312"/>
                <a:cs typeface="Arial" panose="020B0604020202020204" pitchFamily="34" charset="0"/>
              </a:rPr>
              <a:t>％；</a:t>
            </a:r>
            <a:endParaRPr lang="en-US" altLang="zh-CN" sz="3200" b="1" dirty="0">
              <a:latin typeface="Arial" panose="020B0604020202020204" pitchFamily="34" charset="0"/>
              <a:ea typeface="楷体_GB2312"/>
              <a:cs typeface="Arial" panose="020B0604020202020204" pitchFamily="34" charset="0"/>
            </a:endParaRPr>
          </a:p>
          <a:p>
            <a:pPr lvl="1" eaLnBrk="1" hangingPunct="1">
              <a:spcBef>
                <a:spcPct val="25000"/>
              </a:spcBef>
              <a:spcAft>
                <a:spcPct val="15000"/>
              </a:spcAft>
              <a:buClr>
                <a:schemeClr val="accent2"/>
              </a:buClr>
              <a:buFont typeface="Arial" panose="020B0604020202020204" pitchFamily="34" charset="0"/>
              <a:buChar char="–"/>
            </a:pPr>
            <a:r>
              <a:rPr lang="zh-CN" altLang="zh-CN" sz="3200" b="1" dirty="0">
                <a:latin typeface="Arial" panose="020B0604020202020204" pitchFamily="34" charset="0"/>
                <a:ea typeface="楷体_GB2312"/>
                <a:cs typeface="Arial" panose="020B0604020202020204" pitchFamily="34" charset="0"/>
              </a:rPr>
              <a:t>平时作业</a:t>
            </a:r>
            <a:r>
              <a:rPr lang="zh-CN" altLang="zh-CN" sz="3200" b="1" dirty="0" smtClean="0">
                <a:latin typeface="Arial" panose="020B0604020202020204" pitchFamily="34" charset="0"/>
                <a:ea typeface="楷体_GB2312"/>
                <a:cs typeface="Arial" panose="020B0604020202020204" pitchFamily="34" charset="0"/>
              </a:rPr>
              <a:t>：</a:t>
            </a:r>
            <a:r>
              <a:rPr lang="en-US" altLang="zh-CN" sz="3200" b="1" dirty="0" smtClean="0">
                <a:latin typeface="Arial" panose="020B0604020202020204" pitchFamily="34" charset="0"/>
                <a:ea typeface="楷体_GB2312"/>
                <a:cs typeface="Arial" panose="020B0604020202020204" pitchFamily="34" charset="0"/>
              </a:rPr>
              <a:t> 15</a:t>
            </a:r>
            <a:r>
              <a:rPr lang="zh-CN" altLang="zh-CN" sz="3200" b="1" dirty="0">
                <a:latin typeface="Arial" panose="020B0604020202020204" pitchFamily="34" charset="0"/>
                <a:ea typeface="楷体_GB2312"/>
                <a:cs typeface="Arial" panose="020B0604020202020204" pitchFamily="34" charset="0"/>
              </a:rPr>
              <a:t>％</a:t>
            </a:r>
            <a:r>
              <a:rPr lang="zh-CN" altLang="en-US" sz="3200" b="1" dirty="0" smtClean="0">
                <a:solidFill>
                  <a:srgbClr val="003366"/>
                </a:solidFill>
                <a:latin typeface="楷体_GB2312"/>
                <a:ea typeface="楷体_GB2312"/>
                <a:cs typeface="Arial" panose="020B0604020202020204" pitchFamily="34" charset="0"/>
              </a:rPr>
              <a:t>；</a:t>
            </a:r>
            <a:r>
              <a:rPr lang="en-US" altLang="zh-CN" sz="3200" b="1" dirty="0" smtClean="0">
                <a:solidFill>
                  <a:srgbClr val="003366"/>
                </a:solidFill>
                <a:latin typeface="楷体_GB2312"/>
                <a:ea typeface="楷体_GB2312"/>
                <a:cs typeface="Arial" panose="020B0604020202020204" pitchFamily="34" charset="0"/>
              </a:rPr>
              <a:t>(PINTIA</a:t>
            </a:r>
            <a:r>
              <a:rPr lang="zh-CN" altLang="en-US" sz="3200" b="1" dirty="0" smtClean="0">
                <a:solidFill>
                  <a:srgbClr val="003366"/>
                </a:solidFill>
                <a:latin typeface="楷体_GB2312"/>
                <a:ea typeface="楷体_GB2312"/>
                <a:cs typeface="Arial" panose="020B0604020202020204" pitchFamily="34" charset="0"/>
              </a:rPr>
              <a:t>题目成绩为准</a:t>
            </a:r>
            <a:r>
              <a:rPr lang="en-US" altLang="zh-CN" sz="3200" b="1" dirty="0" smtClean="0">
                <a:solidFill>
                  <a:srgbClr val="003366"/>
                </a:solidFill>
                <a:latin typeface="楷体_GB2312"/>
                <a:ea typeface="楷体_GB2312"/>
                <a:cs typeface="Arial" panose="020B0604020202020204" pitchFamily="34" charset="0"/>
              </a:rPr>
              <a:t>)</a:t>
            </a:r>
            <a:endParaRPr lang="zh-CN" altLang="en-US" sz="3200" b="1" dirty="0">
              <a:solidFill>
                <a:srgbClr val="003366"/>
              </a:solidFill>
              <a:latin typeface="楷体_GB2312"/>
              <a:ea typeface="楷体_GB2312"/>
              <a:cs typeface="Arial" panose="020B0604020202020204" pitchFamily="34" charset="0"/>
            </a:endParaRPr>
          </a:p>
          <a:p>
            <a:pPr lvl="1" eaLnBrk="1" hangingPunct="1">
              <a:spcBef>
                <a:spcPct val="25000"/>
              </a:spcBef>
              <a:spcAft>
                <a:spcPct val="15000"/>
              </a:spcAft>
              <a:buClr>
                <a:schemeClr val="accent2"/>
              </a:buClr>
              <a:buFont typeface="Arial" panose="020B0604020202020204" pitchFamily="34" charset="0"/>
              <a:buChar char="–"/>
            </a:pPr>
            <a:r>
              <a:rPr lang="zh-CN" altLang="zh-CN" sz="3200" b="1" dirty="0">
                <a:latin typeface="Arial" panose="020B0604020202020204" pitchFamily="34" charset="0"/>
                <a:cs typeface="Arial" panose="020B0604020202020204" pitchFamily="34" charset="0"/>
              </a:rPr>
              <a:t>大程序：</a:t>
            </a:r>
            <a:r>
              <a:rPr lang="en-US" altLang="zh-CN" sz="3200" b="1" dirty="0">
                <a:latin typeface="Arial" panose="020B0604020202020204" pitchFamily="34" charset="0"/>
                <a:cs typeface="Arial" panose="020B0604020202020204" pitchFamily="34" charset="0"/>
              </a:rPr>
              <a:t>     30</a:t>
            </a:r>
            <a:r>
              <a:rPr lang="zh-CN" altLang="zh-CN" sz="3200" b="1" dirty="0">
                <a:latin typeface="Arial" panose="020B0604020202020204" pitchFamily="34" charset="0"/>
                <a:cs typeface="Arial" panose="020B0604020202020204" pitchFamily="34" charset="0"/>
              </a:rPr>
              <a:t>％ </a:t>
            </a:r>
            <a:r>
              <a:rPr lang="zh-CN" altLang="en-US" sz="3200" b="1" dirty="0">
                <a:solidFill>
                  <a:srgbClr val="003366"/>
                </a:solidFill>
                <a:latin typeface="楷体_GB2312"/>
                <a:ea typeface="楷体_GB2312"/>
                <a:cs typeface="楷体_GB2312"/>
              </a:rPr>
              <a:t>；</a:t>
            </a:r>
          </a:p>
          <a:p>
            <a:pPr lvl="1" eaLnBrk="1" hangingPunct="1">
              <a:spcBef>
                <a:spcPct val="25000"/>
              </a:spcBef>
              <a:spcAft>
                <a:spcPct val="15000"/>
              </a:spcAft>
              <a:buClr>
                <a:schemeClr val="accent2"/>
              </a:buClr>
              <a:buFont typeface="Arial" panose="020B0604020202020204" pitchFamily="34" charset="0"/>
              <a:buChar char="–"/>
            </a:pPr>
            <a:r>
              <a:rPr lang="zh-CN" altLang="zh-CN" sz="3200" b="1" dirty="0">
                <a:latin typeface="Arial" panose="020B0604020202020204" pitchFamily="34" charset="0"/>
                <a:cs typeface="Arial" panose="020B0604020202020204" pitchFamily="34" charset="0"/>
              </a:rPr>
              <a:t>闭卷考试：</a:t>
            </a:r>
            <a:r>
              <a:rPr lang="en-US" altLang="zh-CN" sz="3200" b="1" dirty="0">
                <a:latin typeface="Arial" panose="020B0604020202020204" pitchFamily="34" charset="0"/>
                <a:cs typeface="Arial" panose="020B0604020202020204" pitchFamily="34" charset="0"/>
              </a:rPr>
              <a:t> 50%</a:t>
            </a:r>
            <a:r>
              <a:rPr lang="zh-CN" altLang="en-US" sz="3200" b="1" dirty="0" smtClean="0">
                <a:solidFill>
                  <a:srgbClr val="003366"/>
                </a:solidFill>
                <a:latin typeface="楷体_GB2312"/>
                <a:ea typeface="楷体_GB2312"/>
                <a:cs typeface="楷体_GB2312"/>
              </a:rPr>
              <a:t>；（</a:t>
            </a:r>
            <a:r>
              <a:rPr lang="en-US" altLang="zh-CN" sz="3200" b="1" dirty="0" smtClean="0">
                <a:solidFill>
                  <a:srgbClr val="003366"/>
                </a:solidFill>
                <a:latin typeface="楷体_GB2312"/>
                <a:ea typeface="楷体_GB2312"/>
                <a:cs typeface="楷体_GB2312"/>
              </a:rPr>
              <a:t>PTA</a:t>
            </a:r>
            <a:r>
              <a:rPr lang="zh-CN" altLang="en-US" sz="3200" b="1" dirty="0" smtClean="0">
                <a:solidFill>
                  <a:srgbClr val="003366"/>
                </a:solidFill>
                <a:latin typeface="楷体_GB2312"/>
                <a:ea typeface="楷体_GB2312"/>
                <a:cs typeface="楷体_GB2312"/>
              </a:rPr>
              <a:t>机试）</a:t>
            </a:r>
            <a:endParaRPr lang="en-US" altLang="zh-CN" sz="3200" b="1" dirty="0">
              <a:solidFill>
                <a:srgbClr val="003366"/>
              </a:solidFill>
              <a:latin typeface="楷体_GB2312"/>
              <a:ea typeface="楷体_GB2312"/>
              <a:cs typeface="楷体_GB2312"/>
            </a:endParaRPr>
          </a:p>
          <a:p>
            <a:pPr lvl="1" eaLnBrk="1" hangingPunct="1">
              <a:spcBef>
                <a:spcPct val="25000"/>
              </a:spcBef>
              <a:spcAft>
                <a:spcPct val="15000"/>
              </a:spcAft>
              <a:buClr>
                <a:schemeClr val="accent2"/>
              </a:buClr>
              <a:buFont typeface="Arial" panose="020B0604020202020204" pitchFamily="34" charset="0"/>
              <a:buChar char="–"/>
            </a:pPr>
            <a:endParaRPr lang="en-US" altLang="zh-CN" b="1" dirty="0">
              <a:solidFill>
                <a:srgbClr val="FF0000"/>
              </a:solidFill>
              <a:latin typeface="楷体_GB2312"/>
              <a:ea typeface="楷体_GB2312"/>
              <a:cs typeface="楷体_GB2312"/>
            </a:endParaRPr>
          </a:p>
          <a:p>
            <a:pPr lvl="1" eaLnBrk="1" hangingPunct="1">
              <a:spcBef>
                <a:spcPct val="25000"/>
              </a:spcBef>
              <a:spcAft>
                <a:spcPct val="15000"/>
              </a:spcAft>
              <a:buClr>
                <a:schemeClr val="accent2"/>
              </a:buClr>
              <a:buFont typeface="Arial" panose="020B0604020202020204" pitchFamily="34" charset="0"/>
              <a:buChar char="–"/>
            </a:pPr>
            <a:endParaRPr lang="en-US" altLang="zh-CN" b="1" dirty="0">
              <a:solidFill>
                <a:srgbClr val="003366"/>
              </a:solidFill>
              <a:latin typeface="楷体_GB2312"/>
              <a:ea typeface="楷体_GB2312"/>
              <a:cs typeface="楷体_GB2312"/>
            </a:endParaRPr>
          </a:p>
        </p:txBody>
      </p:sp>
    </p:spTree>
    <p:extLst>
      <p:ext uri="{BB962C8B-B14F-4D97-AF65-F5344CB8AC3E}">
        <p14:creationId xmlns:p14="http://schemas.microsoft.com/office/powerpoint/2010/main" val="3319674889"/>
      </p:ext>
    </p:extLst>
  </p:cSld>
  <p:clrMapOvr>
    <a:masterClrMapping/>
  </p:clrMapOvr>
  <p:transition spd="med" advClick="0" advTm="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4889" name="文本框 86"/>
          <p:cNvSpPr txBox="1">
            <a:spLocks noChangeArrowheads="1"/>
          </p:cNvSpPr>
          <p:nvPr/>
        </p:nvSpPr>
        <p:spPr bwMode="auto">
          <a:xfrm>
            <a:off x="0" y="1107107"/>
            <a:ext cx="12198350" cy="55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Aft>
                <a:spcPts val="800"/>
              </a:spcAft>
              <a:buFont typeface="Wingdings" pitchFamily="2" charset="2"/>
              <a:buChar char="n"/>
            </a:pPr>
            <a:r>
              <a:rPr lang="zh-CN" altLang="en-US" sz="2800" dirty="0">
                <a:latin typeface="楷体" panose="02010609060101010101" pitchFamily="49" charset="-122"/>
                <a:ea typeface="楷体" panose="02010609060101010101" pitchFamily="49" charset="-122"/>
              </a:rPr>
              <a:t>用</a:t>
            </a:r>
            <a:r>
              <a:rPr lang="en-US" altLang="zh-CN" sz="2800" dirty="0">
                <a:latin typeface="楷体" panose="02010609060101010101" pitchFamily="49" charset="-122"/>
                <a:ea typeface="楷体" panose="02010609060101010101" pitchFamily="49" charset="-122"/>
              </a:rPr>
              <a:t>main</a:t>
            </a:r>
            <a:r>
              <a:rPr lang="zh-CN" altLang="en-US" sz="2800" dirty="0">
                <a:latin typeface="楷体" panose="02010609060101010101" pitchFamily="49" charset="-122"/>
                <a:ea typeface="楷体" panose="02010609060101010101" pitchFamily="49" charset="-122"/>
              </a:rPr>
              <a:t>代表“主函数”的名字。每一个</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程序都必须有一个 </a:t>
            </a:r>
            <a:r>
              <a:rPr lang="en-US" altLang="zh-CN" sz="2800" dirty="0">
                <a:latin typeface="楷体" panose="02010609060101010101" pitchFamily="49" charset="-122"/>
                <a:ea typeface="楷体" panose="02010609060101010101" pitchFamily="49" charset="-122"/>
              </a:rPr>
              <a:t>main </a:t>
            </a:r>
            <a:r>
              <a:rPr lang="zh-CN" altLang="en-US" sz="2800" dirty="0">
                <a:latin typeface="楷体" panose="02010609060101010101" pitchFamily="49" charset="-122"/>
                <a:ea typeface="楷体" panose="02010609060101010101" pitchFamily="49" charset="-122"/>
              </a:rPr>
              <a:t>函数。</a:t>
            </a:r>
            <a:r>
              <a:rPr lang="en-US" altLang="zh-CN" sz="2800" dirty="0">
                <a:latin typeface="楷体" panose="02010609060101010101" pitchFamily="49" charset="-122"/>
                <a:ea typeface="楷体" panose="02010609060101010101" pitchFamily="49" charset="-122"/>
              </a:rPr>
              <a:t>main</a:t>
            </a:r>
            <a:r>
              <a:rPr lang="zh-CN" altLang="en-US" sz="2800" dirty="0">
                <a:latin typeface="楷体" panose="02010609060101010101" pitchFamily="49" charset="-122"/>
                <a:ea typeface="楷体" panose="02010609060101010101" pitchFamily="49" charset="-122"/>
              </a:rPr>
              <a:t>前面的</a:t>
            </a:r>
            <a:r>
              <a:rPr lang="en-US" altLang="zh-CN" sz="2800" dirty="0" err="1">
                <a:latin typeface="楷体" panose="02010609060101010101" pitchFamily="49" charset="-122"/>
                <a:ea typeface="楷体" panose="02010609060101010101" pitchFamily="49" charset="-122"/>
              </a:rPr>
              <a:t>int</a:t>
            </a:r>
            <a:r>
              <a:rPr lang="zh-CN" altLang="en-US" sz="2800" dirty="0">
                <a:latin typeface="楷体" panose="02010609060101010101" pitchFamily="49" charset="-122"/>
                <a:ea typeface="楷体" panose="02010609060101010101" pitchFamily="49" charset="-122"/>
              </a:rPr>
              <a:t>的作用是声明函数的类型为整型。程序第6行的作用是向操作系统返回一个零值。如果程序不能正常执行，则会自动向操作系统返回一个非零值，一般为-1。</a:t>
            </a:r>
          </a:p>
          <a:p>
            <a:pPr eaLnBrk="1" hangingPunct="1">
              <a:spcAft>
                <a:spcPts val="800"/>
              </a:spcAft>
              <a:buFont typeface="Wingdings" pitchFamily="2" charset="2"/>
              <a:buChar char="n"/>
            </a:pPr>
            <a:r>
              <a:rPr lang="zh-CN" altLang="en-US" sz="2800" dirty="0">
                <a:latin typeface="楷体" panose="02010609060101010101" pitchFamily="49" charset="-122"/>
                <a:ea typeface="楷体" panose="02010609060101010101" pitchFamily="49" charset="-122"/>
              </a:rPr>
              <a:t>函数体是由大括号{  }括起来的。本例中主函数内只有一个以</a:t>
            </a:r>
            <a:r>
              <a:rPr lang="en-US" altLang="zh-CN" sz="2800" dirty="0" err="1">
                <a:latin typeface="楷体" panose="02010609060101010101" pitchFamily="49" charset="-122"/>
                <a:ea typeface="楷体" panose="02010609060101010101" pitchFamily="49" charset="-122"/>
              </a:rPr>
              <a:t>cout</a:t>
            </a:r>
            <a:r>
              <a:rPr lang="zh-CN" altLang="en-US" sz="2800" dirty="0">
                <a:latin typeface="楷体" panose="02010609060101010101" pitchFamily="49" charset="-122"/>
                <a:ea typeface="楷体" panose="02010609060101010101" pitchFamily="49" charset="-122"/>
              </a:rPr>
              <a:t>开头的语句。注意</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所有语句最后都应当有一个分号。</a:t>
            </a:r>
          </a:p>
          <a:p>
            <a:pPr eaLnBrk="1" hangingPunct="1">
              <a:spcAft>
                <a:spcPts val="800"/>
              </a:spcAft>
              <a:buFont typeface="Wingdings" pitchFamily="2" charset="2"/>
              <a:buChar char="n"/>
            </a:pPr>
            <a:r>
              <a:rPr lang="zh-CN" altLang="en-US" sz="2800" dirty="0">
                <a:latin typeface="楷体" panose="02010609060101010101" pitchFamily="49" charset="-122"/>
                <a:ea typeface="楷体" panose="02010609060101010101" pitchFamily="49" charset="-122"/>
              </a:rPr>
              <a:t>再看程序的第1行“#</a:t>
            </a:r>
            <a:r>
              <a:rPr lang="en-US" altLang="zh-CN" sz="2800" dirty="0">
                <a:latin typeface="楷体" panose="02010609060101010101" pitchFamily="49" charset="-122"/>
                <a:ea typeface="楷体" panose="02010609060101010101" pitchFamily="49" charset="-122"/>
              </a:rPr>
              <a:t>include &lt;</a:t>
            </a:r>
            <a:r>
              <a:rPr lang="en-US" altLang="zh-CN" sz="2800" dirty="0" err="1">
                <a:latin typeface="楷体" panose="02010609060101010101" pitchFamily="49" charset="-122"/>
                <a:ea typeface="楷体" panose="02010609060101010101" pitchFamily="49" charset="-122"/>
              </a:rPr>
              <a:t>iostream</a:t>
            </a:r>
            <a:r>
              <a:rPr lang="en-US" altLang="zh-CN" sz="2800" dirty="0">
                <a:latin typeface="楷体" panose="02010609060101010101" pitchFamily="49" charset="-122"/>
                <a:ea typeface="楷体" panose="02010609060101010101" pitchFamily="49" charset="-122"/>
              </a:rPr>
              <a:t>&gt;”，</a:t>
            </a:r>
            <a:r>
              <a:rPr lang="zh-CN" altLang="en-US" sz="2800" dirty="0">
                <a:latin typeface="楷体" panose="02010609060101010101" pitchFamily="49" charset="-122"/>
                <a:ea typeface="楷体" panose="02010609060101010101" pitchFamily="49" charset="-122"/>
              </a:rPr>
              <a:t>这不是</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的语句，而是</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的一个预处理命令，它以“#”开头以与</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语句相区别，行的末尾没有分号</a:t>
            </a:r>
            <a:r>
              <a:rPr lang="zh-CN" altLang="en-US" sz="2800" dirty="0" smtClean="0">
                <a:solidFill>
                  <a:srgbClr val="595959"/>
                </a:solidFill>
                <a:latin typeface="微软雅黑" pitchFamily="34" charset="-122"/>
                <a:ea typeface="微软雅黑" pitchFamily="34" charset="-122"/>
              </a:rPr>
              <a:t>。</a:t>
            </a:r>
            <a:endParaRPr lang="en-US" altLang="zh-CN" sz="2800" dirty="0" smtClean="0">
              <a:solidFill>
                <a:srgbClr val="595959"/>
              </a:solidFill>
              <a:latin typeface="微软雅黑" pitchFamily="34" charset="-122"/>
              <a:ea typeface="微软雅黑" pitchFamily="34" charset="-122"/>
            </a:endParaRPr>
          </a:p>
          <a:p>
            <a:pPr eaLnBrk="1" hangingPunct="1">
              <a:spcAft>
                <a:spcPts val="800"/>
              </a:spcAft>
              <a:buFont typeface="Wingdings" pitchFamily="2" charset="2"/>
              <a:buChar char="n"/>
            </a:pPr>
            <a:r>
              <a:rPr lang="zh-CN" altLang="en-US" sz="2800" dirty="0">
                <a:latin typeface="楷体" panose="02010609060101010101" pitchFamily="49" charset="-122"/>
                <a:ea typeface="楷体" panose="02010609060101010101" pitchFamily="49" charset="-122"/>
              </a:rPr>
              <a:t>#</a:t>
            </a:r>
            <a:r>
              <a:rPr lang="en-US" altLang="zh-CN" sz="2800" dirty="0">
                <a:latin typeface="楷体" panose="02010609060101010101" pitchFamily="49" charset="-122"/>
                <a:ea typeface="楷体" panose="02010609060101010101" pitchFamily="49" charset="-122"/>
              </a:rPr>
              <a:t>include &lt;</a:t>
            </a:r>
            <a:r>
              <a:rPr lang="en-US" altLang="zh-CN" sz="2800" dirty="0" err="1">
                <a:latin typeface="楷体" panose="02010609060101010101" pitchFamily="49" charset="-122"/>
                <a:ea typeface="楷体" panose="02010609060101010101" pitchFamily="49" charset="-122"/>
              </a:rPr>
              <a:t>iostream</a:t>
            </a:r>
            <a:r>
              <a:rPr lang="en-US" altLang="zh-CN" sz="2800" dirty="0">
                <a:latin typeface="楷体" panose="02010609060101010101" pitchFamily="49" charset="-122"/>
                <a:ea typeface="楷体" panose="02010609060101010101" pitchFamily="49" charset="-122"/>
              </a:rPr>
              <a:t>&gt;</a:t>
            </a:r>
            <a:r>
              <a:rPr lang="zh-CN" altLang="en-US" sz="2800" dirty="0">
                <a:latin typeface="楷体" panose="02010609060101010101" pitchFamily="49" charset="-122"/>
                <a:ea typeface="楷体" panose="02010609060101010101" pitchFamily="49" charset="-122"/>
              </a:rPr>
              <a:t>是一个“包含命令”，它的作用是将文件</a:t>
            </a:r>
            <a:r>
              <a:rPr lang="en-US" altLang="zh-CN" sz="2800" dirty="0" err="1">
                <a:latin typeface="楷体" panose="02010609060101010101" pitchFamily="49" charset="-122"/>
                <a:ea typeface="楷体" panose="02010609060101010101" pitchFamily="49" charset="-122"/>
              </a:rPr>
              <a:t>iostream</a:t>
            </a:r>
            <a:r>
              <a:rPr lang="zh-CN" altLang="en-US" sz="2800" dirty="0">
                <a:latin typeface="楷体" panose="02010609060101010101" pitchFamily="49" charset="-122"/>
                <a:ea typeface="楷体" panose="02010609060101010101" pitchFamily="49" charset="-122"/>
              </a:rPr>
              <a:t>的内容包含到该命令所在的程序文件中，代替该命令行。文件</a:t>
            </a:r>
            <a:r>
              <a:rPr lang="en-US" altLang="zh-CN" sz="2800" dirty="0" err="1">
                <a:latin typeface="楷体" panose="02010609060101010101" pitchFamily="49" charset="-122"/>
                <a:ea typeface="楷体" panose="02010609060101010101" pitchFamily="49" charset="-122"/>
              </a:rPr>
              <a:t>iostream</a:t>
            </a:r>
            <a:r>
              <a:rPr lang="zh-CN" altLang="en-US" sz="2800" dirty="0">
                <a:latin typeface="楷体" panose="02010609060101010101" pitchFamily="49" charset="-122"/>
                <a:ea typeface="楷体" panose="02010609060101010101" pitchFamily="49" charset="-122"/>
              </a:rPr>
              <a:t>的作用是向程序提供输入或输出时所需要的一些</a:t>
            </a:r>
            <a:r>
              <a:rPr lang="zh-CN" altLang="en-US" sz="2800" dirty="0" smtClean="0">
                <a:latin typeface="楷体" panose="02010609060101010101" pitchFamily="49" charset="-122"/>
                <a:ea typeface="楷体" panose="02010609060101010101" pitchFamily="49" charset="-122"/>
              </a:rPr>
              <a:t>信息。</a:t>
            </a:r>
            <a:endParaRPr lang="en-US" altLang="zh-CN" sz="2800" dirty="0" smtClean="0">
              <a:latin typeface="楷体" panose="02010609060101010101" pitchFamily="49" charset="-122"/>
              <a:ea typeface="楷体" panose="02010609060101010101" pitchFamily="49" charset="-122"/>
            </a:endParaRPr>
          </a:p>
        </p:txBody>
      </p:sp>
      <p:grpSp>
        <p:nvGrpSpPr>
          <p:cNvPr id="27" name="组合 26"/>
          <p:cNvGrpSpPr>
            <a:grpSpLocks/>
          </p:cNvGrpSpPr>
          <p:nvPr/>
        </p:nvGrpSpPr>
        <p:grpSpPr bwMode="auto">
          <a:xfrm>
            <a:off x="1202631" y="204858"/>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91977810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74889"/>
                                        </p:tgtEl>
                                        <p:attrNameLst>
                                          <p:attrName>style.visibility</p:attrName>
                                        </p:attrNameLst>
                                      </p:cBhvr>
                                      <p:to>
                                        <p:strVal val="visible"/>
                                      </p:to>
                                    </p:set>
                                    <p:anim calcmode="lin" valueType="num">
                                      <p:cBhvr additive="base">
                                        <p:cTn id="11" dur="500" fill="hold"/>
                                        <p:tgtEl>
                                          <p:spTgt spid="974889"/>
                                        </p:tgtEl>
                                        <p:attrNameLst>
                                          <p:attrName>ppt_x</p:attrName>
                                        </p:attrNameLst>
                                      </p:cBhvr>
                                      <p:tavLst>
                                        <p:tav tm="0">
                                          <p:val>
                                            <p:strVal val="#ppt_x"/>
                                          </p:val>
                                        </p:tav>
                                        <p:tav tm="100000">
                                          <p:val>
                                            <p:strVal val="#ppt_x"/>
                                          </p:val>
                                        </p:tav>
                                      </p:tavLst>
                                    </p:anim>
                                    <p:anim calcmode="lin" valueType="num">
                                      <p:cBhvr additive="base">
                                        <p:cTn id="1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4889" name="文本框 86"/>
          <p:cNvSpPr txBox="1">
            <a:spLocks noChangeArrowheads="1"/>
          </p:cNvSpPr>
          <p:nvPr/>
        </p:nvSpPr>
        <p:spPr bwMode="auto">
          <a:xfrm>
            <a:off x="0" y="1107107"/>
            <a:ext cx="12003831" cy="446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Aft>
                <a:spcPts val="800"/>
              </a:spcAft>
              <a:buFont typeface="Wingdings" pitchFamily="2" charset="2"/>
              <a:buChar char="n"/>
            </a:pPr>
            <a:r>
              <a:rPr lang="en-US" altLang="zh-CN" dirty="0" err="1">
                <a:latin typeface="楷体" panose="02010609060101010101" pitchFamily="49" charset="-122"/>
                <a:ea typeface="楷体" panose="02010609060101010101" pitchFamily="49" charset="-122"/>
              </a:rPr>
              <a:t>iostream</a:t>
            </a:r>
            <a:r>
              <a:rPr lang="zh-CN" altLang="en-US" dirty="0">
                <a:latin typeface="楷体" panose="02010609060101010101" pitchFamily="49" charset="-122"/>
                <a:ea typeface="楷体" panose="02010609060101010101" pitchFamily="49" charset="-122"/>
              </a:rPr>
              <a:t>是</a:t>
            </a:r>
            <a:r>
              <a:rPr lang="en-US" altLang="zh-CN" dirty="0" err="1">
                <a:latin typeface="楷体" panose="02010609060101010101" pitchFamily="49" charset="-122"/>
                <a:ea typeface="楷体" panose="02010609060101010101" pitchFamily="49" charset="-122"/>
              </a:rPr>
              <a:t>i</a:t>
            </a:r>
            <a:r>
              <a:rPr lang="en-US" altLang="zh-CN" dirty="0">
                <a:latin typeface="楷体" panose="02010609060101010101" pitchFamily="49" charset="-122"/>
                <a:ea typeface="楷体" panose="02010609060101010101" pitchFamily="49" charset="-122"/>
              </a:rPr>
              <a:t>-o-stream 3</a:t>
            </a:r>
            <a:r>
              <a:rPr lang="zh-CN" altLang="en-US" dirty="0">
                <a:latin typeface="楷体" panose="02010609060101010101" pitchFamily="49" charset="-122"/>
                <a:ea typeface="楷体" panose="02010609060101010101" pitchFamily="49" charset="-122"/>
              </a:rPr>
              <a:t>个词的组合，从它的形式就可以知道它代表“输入输出流”的意思，由于这类文件都放在程序单元的开头，所以称为“头文件”(</a:t>
            </a:r>
            <a:r>
              <a:rPr lang="en-US" altLang="zh-CN" dirty="0">
                <a:latin typeface="楷体" panose="02010609060101010101" pitchFamily="49" charset="-122"/>
                <a:ea typeface="楷体" panose="02010609060101010101" pitchFamily="49" charset="-122"/>
              </a:rPr>
              <a:t>head file)。</a:t>
            </a:r>
            <a:r>
              <a:rPr lang="zh-CN" altLang="en-US" dirty="0">
                <a:latin typeface="楷体" panose="02010609060101010101" pitchFamily="49" charset="-122"/>
                <a:ea typeface="楷体" panose="02010609060101010101" pitchFamily="49" charset="-122"/>
              </a:rPr>
              <a:t>在程序进行编译时，先对所有的预处理命令进行处理，将头文件的具体内容代替 #</a:t>
            </a:r>
            <a:r>
              <a:rPr lang="en-US" altLang="zh-CN" dirty="0">
                <a:latin typeface="楷体" panose="02010609060101010101" pitchFamily="49" charset="-122"/>
                <a:ea typeface="楷体" panose="02010609060101010101" pitchFamily="49" charset="-122"/>
              </a:rPr>
              <a:t>include</a:t>
            </a:r>
            <a:r>
              <a:rPr lang="zh-CN" altLang="en-US" dirty="0">
                <a:latin typeface="楷体" panose="02010609060101010101" pitchFamily="49" charset="-122"/>
                <a:ea typeface="楷体" panose="02010609060101010101" pitchFamily="49" charset="-122"/>
              </a:rPr>
              <a:t>命令行，然后再对该程序单元进行整体编译</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eaLnBrk="1" hangingPunct="1">
              <a:spcAft>
                <a:spcPts val="800"/>
              </a:spcAft>
              <a:buFont typeface="Wingdings" pitchFamily="2" charset="2"/>
              <a:buChar char="n"/>
            </a:pPr>
            <a:r>
              <a:rPr lang="en-US" altLang="zh-CN" dirty="0" smtClean="0">
                <a:latin typeface="楷体" panose="02010609060101010101" pitchFamily="49" charset="-122"/>
                <a:ea typeface="楷体" panose="02010609060101010101" pitchFamily="49" charset="-122"/>
              </a:rPr>
              <a:t>using </a:t>
            </a:r>
            <a:r>
              <a:rPr lang="en-US" altLang="zh-CN" dirty="0">
                <a:latin typeface="楷体" panose="02010609060101010101" pitchFamily="49" charset="-122"/>
                <a:ea typeface="楷体" panose="02010609060101010101" pitchFamily="49" charset="-122"/>
              </a:rPr>
              <a:t>namespace </a:t>
            </a:r>
            <a:r>
              <a:rPr lang="en-US" altLang="zh-CN" dirty="0" err="1">
                <a:latin typeface="楷体" panose="02010609060101010101" pitchFamily="49" charset="-122"/>
                <a:ea typeface="楷体" panose="02010609060101010101" pitchFamily="49" charset="-122"/>
              </a:rPr>
              <a:t>std</a:t>
            </a: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意思</a:t>
            </a:r>
            <a:r>
              <a:rPr lang="zh-CN" altLang="en-US" dirty="0">
                <a:latin typeface="楷体" panose="02010609060101010101" pitchFamily="49" charset="-122"/>
                <a:ea typeface="楷体" panose="02010609060101010101" pitchFamily="49" charset="-122"/>
              </a:rPr>
              <a:t>是“使用命名空间</a:t>
            </a:r>
            <a:r>
              <a:rPr lang="en-US" altLang="zh-CN" dirty="0" err="1">
                <a:latin typeface="楷体" panose="02010609060101010101" pitchFamily="49" charset="-122"/>
                <a:ea typeface="楷体" panose="02010609060101010101" pitchFamily="49" charset="-122"/>
              </a:rPr>
              <a:t>std</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标准库中的类和函数是在命名空间</a:t>
            </a:r>
            <a:r>
              <a:rPr lang="en-US" altLang="zh-CN" dirty="0" err="1">
                <a:latin typeface="楷体" panose="02010609060101010101" pitchFamily="49" charset="-122"/>
                <a:ea typeface="楷体" panose="02010609060101010101" pitchFamily="49" charset="-122"/>
              </a:rPr>
              <a:t>std</a:t>
            </a:r>
            <a:r>
              <a:rPr lang="zh-CN" altLang="en-US" dirty="0">
                <a:latin typeface="楷体" panose="02010609060101010101" pitchFamily="49" charset="-122"/>
                <a:ea typeface="楷体" panose="02010609060101010101" pitchFamily="49" charset="-122"/>
              </a:rPr>
              <a:t>中声明的，因此程序中如果需要用到</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标准库(此时就需要用#</a:t>
            </a:r>
            <a:r>
              <a:rPr lang="en-US" altLang="zh-CN" dirty="0">
                <a:latin typeface="楷体" panose="02010609060101010101" pitchFamily="49" charset="-122"/>
                <a:ea typeface="楷体" panose="02010609060101010101" pitchFamily="49" charset="-122"/>
              </a:rPr>
              <a:t>include</a:t>
            </a:r>
            <a:r>
              <a:rPr lang="zh-CN" altLang="en-US" dirty="0">
                <a:latin typeface="楷体" panose="02010609060101010101" pitchFamily="49" charset="-122"/>
                <a:ea typeface="楷体" panose="02010609060101010101" pitchFamily="49" charset="-122"/>
              </a:rPr>
              <a:t>命令行)，就需要用“</a:t>
            </a:r>
            <a:r>
              <a:rPr lang="en-US" altLang="zh-CN" dirty="0">
                <a:latin typeface="楷体" panose="02010609060101010101" pitchFamily="49" charset="-122"/>
                <a:ea typeface="楷体" panose="02010609060101010101" pitchFamily="49" charset="-122"/>
              </a:rPr>
              <a:t>using namespace </a:t>
            </a:r>
            <a:r>
              <a:rPr lang="en-US" altLang="zh-CN" dirty="0" err="1">
                <a:latin typeface="楷体" panose="02010609060101010101" pitchFamily="49" charset="-122"/>
                <a:ea typeface="楷体" panose="02010609060101010101" pitchFamily="49" charset="-122"/>
              </a:rPr>
              <a:t>std</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作声明，表示要用到命名空间</a:t>
            </a:r>
            <a:r>
              <a:rPr lang="en-US" altLang="zh-CN" dirty="0" err="1">
                <a:latin typeface="楷体" panose="02010609060101010101" pitchFamily="49" charset="-122"/>
                <a:ea typeface="楷体" panose="02010609060101010101" pitchFamily="49" charset="-122"/>
              </a:rPr>
              <a:t>std</a:t>
            </a:r>
            <a:r>
              <a:rPr lang="zh-CN" altLang="en-US" dirty="0">
                <a:latin typeface="楷体" panose="02010609060101010101" pitchFamily="49" charset="-122"/>
                <a:ea typeface="楷体" panose="02010609060101010101" pitchFamily="49" charset="-122"/>
              </a:rPr>
              <a:t>中的内容。</a:t>
            </a:r>
            <a:endParaRPr lang="en-US" altLang="zh-CN" dirty="0" smtClean="0">
              <a:latin typeface="楷体" panose="02010609060101010101" pitchFamily="49" charset="-122"/>
              <a:ea typeface="楷体" panose="02010609060101010101" pitchFamily="49" charset="-122"/>
            </a:endParaRPr>
          </a:p>
          <a:p>
            <a:pPr eaLnBrk="1" hangingPunct="1">
              <a:spcAft>
                <a:spcPts val="800"/>
              </a:spcAft>
              <a:buFont typeface="Wingdings" pitchFamily="2" charset="2"/>
              <a:buChar char="n"/>
            </a:pPr>
            <a:r>
              <a:rPr lang="zh-CN" altLang="en-US" dirty="0">
                <a:latin typeface="楷体" panose="02010609060101010101" pitchFamily="49" charset="-122"/>
                <a:ea typeface="楷体" panose="02010609060101010101" pitchFamily="49" charset="-122"/>
              </a:rPr>
              <a:t>在初学</a:t>
            </a:r>
            <a:r>
              <a:rPr lang="en-US" altLang="zh-CN" dirty="0">
                <a:latin typeface="楷体" panose="02010609060101010101" pitchFamily="49" charset="-122"/>
                <a:ea typeface="楷体" panose="02010609060101010101" pitchFamily="49" charset="-122"/>
              </a:rPr>
              <a:t>C++</a:t>
            </a:r>
            <a:r>
              <a:rPr lang="zh-CN" altLang="en-US" dirty="0">
                <a:latin typeface="楷体" panose="02010609060101010101" pitchFamily="49" charset="-122"/>
                <a:ea typeface="楷体" panose="02010609060101010101" pitchFamily="49" charset="-122"/>
              </a:rPr>
              <a:t>时，对本程序中的第1,2行可以不必深究，只需知道： 如果程序有输入或输出时，必须使用“#</a:t>
            </a:r>
            <a:r>
              <a:rPr lang="en-US" altLang="zh-CN" dirty="0">
                <a:latin typeface="楷体" panose="02010609060101010101" pitchFamily="49" charset="-122"/>
                <a:ea typeface="楷体" panose="02010609060101010101" pitchFamily="49" charset="-122"/>
              </a:rPr>
              <a:t>include &lt;</a:t>
            </a:r>
            <a:r>
              <a:rPr lang="en-US" altLang="zh-CN" dirty="0" err="1">
                <a:latin typeface="楷体" panose="02010609060101010101" pitchFamily="49" charset="-122"/>
                <a:ea typeface="楷体" panose="02010609060101010101" pitchFamily="49" charset="-122"/>
              </a:rPr>
              <a:t>iostream</a:t>
            </a:r>
            <a:r>
              <a:rPr lang="en-US" altLang="zh-CN" dirty="0">
                <a:latin typeface="楷体" panose="02010609060101010101" pitchFamily="49" charset="-122"/>
                <a:ea typeface="楷体" panose="02010609060101010101" pitchFamily="49" charset="-122"/>
              </a:rPr>
              <a:t>&gt;”</a:t>
            </a:r>
            <a:r>
              <a:rPr lang="zh-CN" altLang="en-US" dirty="0">
                <a:latin typeface="楷体" panose="02010609060101010101" pitchFamily="49" charset="-122"/>
                <a:ea typeface="楷体" panose="02010609060101010101" pitchFamily="49" charset="-122"/>
              </a:rPr>
              <a:t>命令以提供必要的信息，同时要用“</a:t>
            </a:r>
            <a:r>
              <a:rPr lang="en-US" altLang="zh-CN" dirty="0">
                <a:latin typeface="楷体" panose="02010609060101010101" pitchFamily="49" charset="-122"/>
                <a:ea typeface="楷体" panose="02010609060101010101" pitchFamily="49" charset="-122"/>
              </a:rPr>
              <a:t>using namespace </a:t>
            </a:r>
            <a:r>
              <a:rPr lang="en-US" altLang="zh-CN" dirty="0" err="1">
                <a:latin typeface="楷体" panose="02010609060101010101" pitchFamily="49" charset="-122"/>
                <a:ea typeface="楷体" panose="02010609060101010101" pitchFamily="49" charset="-122"/>
              </a:rPr>
              <a:t>std</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使程序能够使用这些信息，否则程序编译时将出错</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eaLnBrk="1" hangingPunct="1">
              <a:spcAft>
                <a:spcPts val="800"/>
              </a:spcAft>
              <a:buFont typeface="Wingdings" pitchFamily="2" charset="2"/>
              <a:buChar char="n"/>
            </a:pP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1202631" y="204858"/>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89419323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74889"/>
                                        </p:tgtEl>
                                        <p:attrNameLst>
                                          <p:attrName>style.visibility</p:attrName>
                                        </p:attrNameLst>
                                      </p:cBhvr>
                                      <p:to>
                                        <p:strVal val="visible"/>
                                      </p:to>
                                    </p:set>
                                    <p:anim calcmode="lin" valueType="num">
                                      <p:cBhvr additive="base">
                                        <p:cTn id="11" dur="500" fill="hold"/>
                                        <p:tgtEl>
                                          <p:spTgt spid="974889"/>
                                        </p:tgtEl>
                                        <p:attrNameLst>
                                          <p:attrName>ppt_x</p:attrName>
                                        </p:attrNameLst>
                                      </p:cBhvr>
                                      <p:tavLst>
                                        <p:tav tm="0">
                                          <p:val>
                                            <p:strVal val="#ppt_x"/>
                                          </p:val>
                                        </p:tav>
                                        <p:tav tm="100000">
                                          <p:val>
                                            <p:strVal val="#ppt_x"/>
                                          </p:val>
                                        </p:tav>
                                      </p:tavLst>
                                    </p:anim>
                                    <p:anim calcmode="lin" valueType="num">
                                      <p:cBhvr additive="base">
                                        <p:cTn id="1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6694785"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45031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a:solidFill>
                  <a:schemeClr val="bg1"/>
                </a:solidFill>
                <a:latin typeface="Rockwell" pitchFamily="18" charset="0"/>
                <a:ea typeface="微软雅黑" pitchFamily="34" charset="-122"/>
              </a:rPr>
              <a:t>例1.2 </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求</a:t>
            </a:r>
            <a:r>
              <a:rPr lang="en-US" altLang="zh-CN" sz="3000" dirty="0">
                <a:solidFill>
                  <a:schemeClr val="bg1"/>
                </a:solidFill>
                <a:latin typeface="Rockwell" pitchFamily="18" charset="0"/>
                <a:ea typeface="微软雅黑" pitchFamily="34" charset="-122"/>
              </a:rPr>
              <a:t>a</a:t>
            </a:r>
            <a:r>
              <a:rPr lang="zh-CN" altLang="en-US" sz="3000" dirty="0">
                <a:solidFill>
                  <a:schemeClr val="bg1"/>
                </a:solidFill>
                <a:latin typeface="Rockwell" pitchFamily="18" charset="0"/>
                <a:ea typeface="微软雅黑" pitchFamily="34" charset="-122"/>
              </a:rPr>
              <a:t>和</a:t>
            </a:r>
            <a:r>
              <a:rPr lang="en-US" altLang="zh-CN" sz="3000" dirty="0">
                <a:solidFill>
                  <a:schemeClr val="bg1"/>
                </a:solidFill>
                <a:latin typeface="Rockwell" pitchFamily="18" charset="0"/>
                <a:ea typeface="微软雅黑" pitchFamily="34" charset="-122"/>
              </a:rPr>
              <a:t>b</a:t>
            </a:r>
            <a:r>
              <a:rPr lang="zh-CN" altLang="en-US" sz="3000" dirty="0">
                <a:solidFill>
                  <a:schemeClr val="bg1"/>
                </a:solidFill>
                <a:latin typeface="Rockwell" pitchFamily="18" charset="0"/>
                <a:ea typeface="微软雅黑" pitchFamily="34" charset="-122"/>
              </a:rPr>
              <a:t>两个数之和</a:t>
            </a:r>
          </a:p>
        </p:txBody>
      </p:sp>
      <p:sp>
        <p:nvSpPr>
          <p:cNvPr id="974889" name="文本框 86"/>
          <p:cNvSpPr txBox="1">
            <a:spLocks noChangeArrowheads="1"/>
          </p:cNvSpPr>
          <p:nvPr/>
        </p:nvSpPr>
        <p:spPr bwMode="auto">
          <a:xfrm>
            <a:off x="564351" y="1332770"/>
            <a:ext cx="11439480" cy="456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dirty="0"/>
              <a:t>// 求两数之和                    (本行是注释行)</a:t>
            </a:r>
          </a:p>
          <a:p>
            <a:pPr eaLnBrk="1" hangingPunct="1"/>
            <a:r>
              <a:rPr kumimoji="1" lang="zh-CN" altLang="en-US" dirty="0"/>
              <a:t>#</a:t>
            </a:r>
            <a:r>
              <a:rPr kumimoji="1" lang="en-US" altLang="zh-CN" dirty="0"/>
              <a:t>include &lt;</a:t>
            </a:r>
            <a:r>
              <a:rPr kumimoji="1" lang="en-US" altLang="zh-CN" dirty="0" err="1"/>
              <a:t>iostream</a:t>
            </a:r>
            <a:r>
              <a:rPr kumimoji="1" lang="en-US" altLang="zh-CN" dirty="0"/>
              <a:t>&gt;             	 //</a:t>
            </a:r>
            <a:r>
              <a:rPr kumimoji="1" lang="zh-CN" altLang="en-US" dirty="0"/>
              <a:t>预处理命令</a:t>
            </a:r>
          </a:p>
          <a:p>
            <a:pPr eaLnBrk="1" hangingPunct="1"/>
            <a:r>
              <a:rPr kumimoji="1" lang="en-US" altLang="zh-CN" dirty="0"/>
              <a:t>using namespace </a:t>
            </a:r>
            <a:r>
              <a:rPr kumimoji="1" lang="en-US" altLang="zh-CN" dirty="0" err="1"/>
              <a:t>std</a:t>
            </a:r>
            <a:r>
              <a:rPr kumimoji="1" lang="en-US" altLang="zh-CN" dirty="0"/>
              <a:t>;             	//</a:t>
            </a:r>
            <a:r>
              <a:rPr kumimoji="1" lang="zh-CN" altLang="en-US" dirty="0"/>
              <a:t>使用命名空间</a:t>
            </a:r>
            <a:r>
              <a:rPr kumimoji="1" lang="en-US" altLang="zh-CN" dirty="0" err="1"/>
              <a:t>std</a:t>
            </a:r>
            <a:endParaRPr kumimoji="1" lang="en-US" altLang="zh-CN" dirty="0"/>
          </a:p>
          <a:p>
            <a:pPr eaLnBrk="1" hangingPunct="1"/>
            <a:r>
              <a:rPr kumimoji="1" lang="en-US" altLang="zh-CN" dirty="0" err="1"/>
              <a:t>int</a:t>
            </a:r>
            <a:r>
              <a:rPr kumimoji="1" lang="en-US" altLang="zh-CN" dirty="0"/>
              <a:t> main( )                       		//</a:t>
            </a:r>
            <a:r>
              <a:rPr kumimoji="1" lang="zh-CN" altLang="en-US" dirty="0"/>
              <a:t>主函数首部</a:t>
            </a:r>
          </a:p>
          <a:p>
            <a:pPr eaLnBrk="1" hangingPunct="1"/>
            <a:r>
              <a:rPr kumimoji="1" lang="zh-CN" altLang="en-US" dirty="0"/>
              <a:t>{                                </a:t>
            </a:r>
            <a:r>
              <a:rPr kumimoji="1" lang="en-US" altLang="zh-CN" dirty="0"/>
              <a:t>		</a:t>
            </a:r>
            <a:r>
              <a:rPr kumimoji="1" lang="zh-CN" altLang="en-US" dirty="0"/>
              <a:t>//函数体开始</a:t>
            </a:r>
          </a:p>
          <a:p>
            <a:pPr eaLnBrk="1" hangingPunct="1"/>
            <a:r>
              <a:rPr kumimoji="1" lang="zh-CN" altLang="en-US" dirty="0"/>
              <a:t>    </a:t>
            </a:r>
            <a:r>
              <a:rPr kumimoji="1" lang="en-US" altLang="zh-CN" dirty="0" err="1" smtClean="0"/>
              <a:t>int</a:t>
            </a:r>
            <a:r>
              <a:rPr kumimoji="1" lang="en-US" altLang="zh-CN" dirty="0" smtClean="0"/>
              <a:t> </a:t>
            </a:r>
            <a:r>
              <a:rPr kumimoji="1" lang="en-US" altLang="zh-CN" dirty="0" err="1"/>
              <a:t>a,b,sum</a:t>
            </a:r>
            <a:r>
              <a:rPr kumimoji="1" lang="en-US" altLang="zh-CN" dirty="0"/>
              <a:t>;                   	 </a:t>
            </a:r>
            <a:r>
              <a:rPr kumimoji="1" lang="en-US" altLang="zh-CN" dirty="0" smtClean="0"/>
              <a:t>	//</a:t>
            </a:r>
            <a:r>
              <a:rPr kumimoji="1" lang="zh-CN" altLang="en-US" dirty="0"/>
              <a:t>定义变量</a:t>
            </a:r>
          </a:p>
          <a:p>
            <a:pPr eaLnBrk="1" hangingPunct="1"/>
            <a:r>
              <a:rPr kumimoji="1" lang="zh-CN" altLang="en-US" dirty="0"/>
              <a:t>    </a:t>
            </a:r>
            <a:r>
              <a:rPr kumimoji="1" lang="en-US" altLang="zh-CN" dirty="0" err="1" smtClean="0"/>
              <a:t>cin</a:t>
            </a:r>
            <a:r>
              <a:rPr kumimoji="1" lang="en-US" altLang="zh-CN" dirty="0"/>
              <a:t>&gt;&gt;a&gt;&gt;b;                      	//</a:t>
            </a:r>
            <a:r>
              <a:rPr kumimoji="1" lang="zh-CN" altLang="en-US" dirty="0"/>
              <a:t>输入语句</a:t>
            </a:r>
          </a:p>
          <a:p>
            <a:pPr eaLnBrk="1" hangingPunct="1"/>
            <a:r>
              <a:rPr kumimoji="1" lang="zh-CN" altLang="en-US" dirty="0"/>
              <a:t>    </a:t>
            </a:r>
            <a:r>
              <a:rPr kumimoji="1" lang="en-US" altLang="zh-CN" dirty="0" smtClean="0"/>
              <a:t>sum=</a:t>
            </a:r>
            <a:r>
              <a:rPr kumimoji="1" lang="en-US" altLang="zh-CN" dirty="0" err="1" smtClean="0"/>
              <a:t>a+b</a:t>
            </a:r>
            <a:r>
              <a:rPr kumimoji="1" lang="en-US" altLang="zh-CN" dirty="0"/>
              <a:t>;                       	 </a:t>
            </a:r>
            <a:r>
              <a:rPr kumimoji="1" lang="en-US" altLang="zh-CN" dirty="0" smtClean="0"/>
              <a:t>	//</a:t>
            </a:r>
            <a:r>
              <a:rPr kumimoji="1" lang="zh-CN" altLang="en-US" dirty="0"/>
              <a:t>赋值语句</a:t>
            </a:r>
          </a:p>
          <a:p>
            <a:pPr eaLnBrk="1" hangingPunct="1"/>
            <a:r>
              <a:rPr kumimoji="1" lang="en-US" altLang="zh-CN" dirty="0"/>
              <a:t>    </a:t>
            </a:r>
            <a:r>
              <a:rPr kumimoji="1" lang="en-US" altLang="zh-CN" dirty="0" err="1" smtClean="0"/>
              <a:t>cout</a:t>
            </a:r>
            <a:r>
              <a:rPr kumimoji="1" lang="en-US" altLang="zh-CN" dirty="0"/>
              <a:t>&lt;&lt;″</a:t>
            </a:r>
            <a:r>
              <a:rPr kumimoji="1" lang="en-US" altLang="zh-CN" dirty="0" err="1"/>
              <a:t>a+b</a:t>
            </a:r>
            <a:r>
              <a:rPr kumimoji="1" lang="en-US" altLang="zh-CN" dirty="0"/>
              <a:t>=″&lt;&lt;sum&lt;&lt;</a:t>
            </a:r>
            <a:r>
              <a:rPr kumimoji="1" lang="en-US" altLang="zh-CN" dirty="0" err="1"/>
              <a:t>endl</a:t>
            </a:r>
            <a:r>
              <a:rPr kumimoji="1" lang="en-US" altLang="zh-CN" dirty="0"/>
              <a:t>;        //</a:t>
            </a:r>
            <a:r>
              <a:rPr kumimoji="1" lang="zh-CN" altLang="en-US" dirty="0"/>
              <a:t>输出语句</a:t>
            </a:r>
          </a:p>
          <a:p>
            <a:pPr eaLnBrk="1" hangingPunct="1"/>
            <a:r>
              <a:rPr kumimoji="1" lang="en-US" altLang="zh-CN" dirty="0"/>
              <a:t>    </a:t>
            </a:r>
            <a:r>
              <a:rPr kumimoji="1" lang="en-US" altLang="zh-CN" dirty="0" smtClean="0"/>
              <a:t>return </a:t>
            </a:r>
            <a:r>
              <a:rPr kumimoji="1" lang="en-US" altLang="zh-CN" dirty="0"/>
              <a:t>0;     </a:t>
            </a:r>
            <a:r>
              <a:rPr kumimoji="1" lang="en-US" altLang="zh-CN" dirty="0" smtClean="0"/>
              <a:t>                             	//</a:t>
            </a:r>
            <a:r>
              <a:rPr kumimoji="1" lang="zh-CN" altLang="en-US" dirty="0"/>
              <a:t>如程序正常结束，向操作系统返回一个零值</a:t>
            </a:r>
          </a:p>
          <a:p>
            <a:pPr eaLnBrk="1" hangingPunct="1"/>
            <a:r>
              <a:rPr kumimoji="1" lang="zh-CN" altLang="en-US" dirty="0"/>
              <a:t>}                                </a:t>
            </a:r>
            <a:r>
              <a:rPr kumimoji="1" lang="zh-CN" altLang="en-US" dirty="0" smtClean="0"/>
              <a:t>                         //</a:t>
            </a:r>
            <a:r>
              <a:rPr kumimoji="1" lang="zh-CN" altLang="en-US" dirty="0"/>
              <a:t>函数结束</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14524338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8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4889" name="文本框 86"/>
          <p:cNvSpPr txBox="1">
            <a:spLocks noChangeArrowheads="1"/>
          </p:cNvSpPr>
          <p:nvPr/>
        </p:nvSpPr>
        <p:spPr bwMode="auto">
          <a:xfrm>
            <a:off x="710495" y="1859283"/>
            <a:ext cx="11221327" cy="349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dirty="0">
                <a:latin typeface="楷体" panose="02010609060101010101" pitchFamily="49" charset="-122"/>
                <a:ea typeface="楷体" panose="02010609060101010101" pitchFamily="49" charset="-122"/>
              </a:rPr>
              <a:t>本程序的作用是求两个整数</a:t>
            </a:r>
            <a:r>
              <a:rPr kumimoji="1" lang="en-US" altLang="zh-CN" dirty="0">
                <a:latin typeface="楷体" panose="02010609060101010101" pitchFamily="49" charset="-122"/>
                <a:ea typeface="楷体" panose="02010609060101010101" pitchFamily="49" charset="-122"/>
              </a:rPr>
              <a:t>a</a:t>
            </a:r>
            <a:r>
              <a:rPr kumimoji="1" lang="zh-CN" altLang="en-US" dirty="0">
                <a:latin typeface="楷体" panose="02010609060101010101" pitchFamily="49" charset="-122"/>
                <a:ea typeface="楷体" panose="02010609060101010101" pitchFamily="49" charset="-122"/>
              </a:rPr>
              <a:t>和</a:t>
            </a:r>
            <a:r>
              <a:rPr kumimoji="1" lang="en-US" altLang="zh-CN" dirty="0">
                <a:latin typeface="楷体" panose="02010609060101010101" pitchFamily="49" charset="-122"/>
                <a:ea typeface="楷体" panose="02010609060101010101" pitchFamily="49" charset="-122"/>
              </a:rPr>
              <a:t>b</a:t>
            </a:r>
            <a:r>
              <a:rPr kumimoji="1" lang="zh-CN" altLang="en-US" dirty="0">
                <a:latin typeface="楷体" panose="02010609060101010101" pitchFamily="49" charset="-122"/>
                <a:ea typeface="楷体" panose="02010609060101010101" pitchFamily="49" charset="-122"/>
              </a:rPr>
              <a:t>之和</a:t>
            </a:r>
            <a:r>
              <a:rPr kumimoji="1" lang="en-US" altLang="zh-CN" dirty="0">
                <a:latin typeface="楷体" panose="02010609060101010101" pitchFamily="49" charset="-122"/>
                <a:ea typeface="楷体" panose="02010609060101010101" pitchFamily="49" charset="-122"/>
              </a:rPr>
              <a:t>sum。</a:t>
            </a:r>
            <a:r>
              <a:rPr kumimoji="1" lang="zh-CN" altLang="en-US" dirty="0">
                <a:latin typeface="楷体" panose="02010609060101010101" pitchFamily="49" charset="-122"/>
                <a:ea typeface="楷体" panose="02010609060101010101" pitchFamily="49" charset="-122"/>
              </a:rPr>
              <a:t>第1行“//求两数之和”是一个注释行，</a:t>
            </a:r>
            <a:r>
              <a:rPr kumimoji="1" lang="en-US" altLang="zh-CN" dirty="0">
                <a:latin typeface="楷体" panose="02010609060101010101" pitchFamily="49" charset="-122"/>
                <a:ea typeface="楷体" panose="02010609060101010101" pitchFamily="49" charset="-122"/>
              </a:rPr>
              <a:t>C++</a:t>
            </a:r>
            <a:r>
              <a:rPr kumimoji="1" lang="zh-CN" altLang="en-US" dirty="0">
                <a:latin typeface="楷体" panose="02010609060101010101" pitchFamily="49" charset="-122"/>
                <a:ea typeface="楷体" panose="02010609060101010101" pitchFamily="49" charset="-122"/>
              </a:rPr>
              <a:t>规定在一行中如果出现“//”，则从它开始到本行末尾之间的全部内容都作为注释。</a:t>
            </a:r>
            <a:endParaRPr kumimoji="1" lang="en-US" altLang="zh-CN" dirty="0">
              <a:latin typeface="楷体" panose="02010609060101010101" pitchFamily="49" charset="-122"/>
              <a:ea typeface="楷体" panose="02010609060101010101" pitchFamily="49" charset="-122"/>
            </a:endParaRPr>
          </a:p>
          <a:p>
            <a:pPr eaLnBrk="1" hangingPunct="1"/>
            <a:endParaRPr kumimoji="1" lang="zh-CN" altLang="en-US" dirty="0">
              <a:latin typeface="楷体" panose="02010609060101010101" pitchFamily="49" charset="-122"/>
              <a:ea typeface="楷体" panose="02010609060101010101" pitchFamily="49" charset="-122"/>
            </a:endParaRPr>
          </a:p>
          <a:p>
            <a:pPr eaLnBrk="1" hangingPunct="1"/>
            <a:r>
              <a:rPr kumimoji="1" lang="zh-CN" altLang="en-US" dirty="0">
                <a:latin typeface="楷体" panose="02010609060101010101" pitchFamily="49" charset="-122"/>
                <a:ea typeface="楷体" panose="02010609060101010101" pitchFamily="49" charset="-122"/>
              </a:rPr>
              <a:t>如果在运行时从键盘输入 </a:t>
            </a:r>
          </a:p>
          <a:p>
            <a:pPr eaLnBrk="1" hangingPunct="1"/>
            <a:r>
              <a:rPr kumimoji="1" lang="zh-CN" altLang="en-US" dirty="0">
                <a:latin typeface="楷体" panose="02010609060101010101" pitchFamily="49" charset="-122"/>
                <a:ea typeface="楷体" panose="02010609060101010101" pitchFamily="49" charset="-122"/>
              </a:rPr>
              <a:t>123  456↙</a:t>
            </a:r>
          </a:p>
          <a:p>
            <a:pPr eaLnBrk="1" hangingPunct="1"/>
            <a:r>
              <a:rPr kumimoji="1" lang="zh-CN" altLang="en-US" dirty="0">
                <a:latin typeface="楷体" panose="02010609060101010101" pitchFamily="49" charset="-122"/>
                <a:ea typeface="楷体" panose="02010609060101010101" pitchFamily="49" charset="-122"/>
              </a:rPr>
              <a:t>则输出为</a:t>
            </a:r>
          </a:p>
          <a:p>
            <a:pPr eaLnBrk="1" hangingPunct="1"/>
            <a:r>
              <a:rPr kumimoji="1" lang="en-US" altLang="zh-CN" dirty="0" err="1">
                <a:latin typeface="楷体" panose="02010609060101010101" pitchFamily="49" charset="-122"/>
                <a:ea typeface="楷体" panose="02010609060101010101" pitchFamily="49" charset="-122"/>
              </a:rPr>
              <a:t>a+b</a:t>
            </a:r>
            <a:r>
              <a:rPr kumimoji="1" lang="en-US" altLang="zh-CN" dirty="0">
                <a:latin typeface="楷体" panose="02010609060101010101" pitchFamily="49" charset="-122"/>
                <a:ea typeface="楷体" panose="02010609060101010101" pitchFamily="49" charset="-122"/>
              </a:rPr>
              <a:t>=579</a:t>
            </a:r>
            <a:endParaRPr kumimoji="1" lang="zh-CN" altLang="en-US" dirty="0">
              <a:latin typeface="楷体" panose="02010609060101010101" pitchFamily="49" charset="-122"/>
              <a:ea typeface="楷体" panose="02010609060101010101" pitchFamily="49" charset="-122"/>
            </a:endParaRP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710496" y="1080294"/>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pic>
        <p:nvPicPr>
          <p:cNvPr id="16" name="矩形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49" y="234950"/>
            <a:ext cx="6694785" cy="6699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64"/>
          <p:cNvSpPr txBox="1">
            <a:spLocks noChangeArrowheads="1"/>
          </p:cNvSpPr>
          <p:nvPr/>
        </p:nvSpPr>
        <p:spPr bwMode="auto">
          <a:xfrm>
            <a:off x="985838" y="261938"/>
            <a:ext cx="45031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a:solidFill>
                  <a:schemeClr val="bg1"/>
                </a:solidFill>
                <a:latin typeface="Rockwell" pitchFamily="18" charset="0"/>
                <a:ea typeface="微软雅黑" pitchFamily="34" charset="-122"/>
              </a:rPr>
              <a:t>例1.2 </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求</a:t>
            </a:r>
            <a:r>
              <a:rPr lang="en-US" altLang="zh-CN" sz="3000" dirty="0">
                <a:solidFill>
                  <a:schemeClr val="bg1"/>
                </a:solidFill>
                <a:latin typeface="Rockwell" pitchFamily="18" charset="0"/>
                <a:ea typeface="微软雅黑" pitchFamily="34" charset="-122"/>
              </a:rPr>
              <a:t>a</a:t>
            </a:r>
            <a:r>
              <a:rPr lang="zh-CN" altLang="en-US" sz="3000" dirty="0">
                <a:solidFill>
                  <a:schemeClr val="bg1"/>
                </a:solidFill>
                <a:latin typeface="Rockwell" pitchFamily="18" charset="0"/>
                <a:ea typeface="微软雅黑" pitchFamily="34" charset="-122"/>
              </a:rPr>
              <a:t>和</a:t>
            </a:r>
            <a:r>
              <a:rPr lang="en-US" altLang="zh-CN" sz="3000" dirty="0">
                <a:solidFill>
                  <a:schemeClr val="bg1"/>
                </a:solidFill>
                <a:latin typeface="Rockwell" pitchFamily="18" charset="0"/>
                <a:ea typeface="微软雅黑" pitchFamily="34" charset="-122"/>
              </a:rPr>
              <a:t>b</a:t>
            </a:r>
            <a:r>
              <a:rPr lang="zh-CN" altLang="en-US" sz="3000" dirty="0">
                <a:solidFill>
                  <a:schemeClr val="bg1"/>
                </a:solidFill>
                <a:latin typeface="Rockwell" pitchFamily="18" charset="0"/>
                <a:ea typeface="微软雅黑" pitchFamily="34" charset="-122"/>
              </a:rPr>
              <a:t>两个数之和</a:t>
            </a:r>
          </a:p>
        </p:txBody>
      </p:sp>
    </p:spTree>
    <p:extLst>
      <p:ext uri="{BB962C8B-B14F-4D97-AF65-F5344CB8AC3E}">
        <p14:creationId xmlns:p14="http://schemas.microsoft.com/office/powerpoint/2010/main" val="13234035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74889"/>
                                        </p:tgtEl>
                                        <p:attrNameLst>
                                          <p:attrName>style.visibility</p:attrName>
                                        </p:attrNameLst>
                                      </p:cBhvr>
                                      <p:to>
                                        <p:strVal val="visible"/>
                                      </p:to>
                                    </p:set>
                                    <p:anim calcmode="lin" valueType="num">
                                      <p:cBhvr additive="base">
                                        <p:cTn id="11" dur="500" fill="hold"/>
                                        <p:tgtEl>
                                          <p:spTgt spid="974889"/>
                                        </p:tgtEl>
                                        <p:attrNameLst>
                                          <p:attrName>ppt_x</p:attrName>
                                        </p:attrNameLst>
                                      </p:cBhvr>
                                      <p:tavLst>
                                        <p:tav tm="0">
                                          <p:val>
                                            <p:strVal val="#ppt_x"/>
                                          </p:val>
                                        </p:tav>
                                        <p:tav tm="100000">
                                          <p:val>
                                            <p:strVal val="#ppt_x"/>
                                          </p:val>
                                        </p:tav>
                                      </p:tavLst>
                                    </p:anim>
                                    <p:anim calcmode="lin" valueType="num">
                                      <p:cBhvr additive="base">
                                        <p:cTn id="12" dur="500" fill="hold"/>
                                        <p:tgtEl>
                                          <p:spTgt spid="97488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5" presetClass="entr" presetSubtype="0" fill="hold" grpId="0" nodeType="afterEffect">
                                  <p:stCondLst>
                                    <p:cond delay="0"/>
                                  </p:stCondLst>
                                  <p:iterate type="lt">
                                    <p:tmPct val="10000"/>
                                  </p:iterate>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ppt_w</p:attrName>
                                        </p:attrNameLst>
                                      </p:cBhvr>
                                      <p:tavLst>
                                        <p:tav tm="0" fmla="#ppt_w*sin(2.5*pi*$)">
                                          <p:val>
                                            <p:fltVal val="0"/>
                                          </p:val>
                                        </p:tav>
                                        <p:tav tm="100000">
                                          <p:val>
                                            <p:fltVal val="1"/>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childTnLst>
                                </p:cTn>
                              </p:par>
                            </p:childTnLst>
                          </p:cTn>
                        </p:par>
                        <p:par>
                          <p:cTn id="19" fill="hold">
                            <p:stCondLst>
                              <p:cond delay="33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7"/>
                                        </p:tgtEl>
                                      </p:cBhvr>
                                    </p:animEffect>
                                    <p:animScale>
                                      <p:cBhvr>
                                        <p:cTn id="22"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89" grpId="0"/>
      <p:bldP spid="17" grpId="0"/>
      <p:bldP spid="1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99904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864172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b="1" dirty="0">
                <a:solidFill>
                  <a:schemeClr val="bg1"/>
                </a:solidFill>
              </a:rPr>
              <a:t>例1.</a:t>
            </a:r>
            <a:r>
              <a:rPr lang="zh-CN" altLang="en-US" sz="3200" b="1" dirty="0" smtClean="0">
                <a:solidFill>
                  <a:schemeClr val="bg1"/>
                </a:solidFill>
              </a:rPr>
              <a:t>3</a:t>
            </a:r>
            <a:r>
              <a:rPr lang="en-US" altLang="zh-CN" sz="3200" b="1" dirty="0" smtClean="0">
                <a:solidFill>
                  <a:schemeClr val="bg1"/>
                </a:solidFill>
              </a:rPr>
              <a:t>: </a:t>
            </a:r>
            <a:r>
              <a:rPr lang="zh-CN" altLang="en-US" sz="3200" b="1" dirty="0" smtClean="0">
                <a:solidFill>
                  <a:schemeClr val="bg1"/>
                </a:solidFill>
              </a:rPr>
              <a:t> </a:t>
            </a:r>
            <a:r>
              <a:rPr lang="zh-CN" altLang="en-US" sz="3200" b="1" dirty="0">
                <a:solidFill>
                  <a:schemeClr val="bg1"/>
                </a:solidFill>
              </a:rPr>
              <a:t>给定两个数</a:t>
            </a:r>
            <a:r>
              <a:rPr lang="en-US" altLang="zh-CN" sz="3200" b="1" dirty="0">
                <a:solidFill>
                  <a:schemeClr val="bg1"/>
                </a:solidFill>
              </a:rPr>
              <a:t>x</a:t>
            </a:r>
            <a:r>
              <a:rPr lang="zh-CN" altLang="en-US" sz="3200" b="1" dirty="0">
                <a:solidFill>
                  <a:schemeClr val="bg1"/>
                </a:solidFill>
              </a:rPr>
              <a:t>和</a:t>
            </a:r>
            <a:r>
              <a:rPr lang="en-US" altLang="zh-CN" sz="3200" b="1" dirty="0">
                <a:solidFill>
                  <a:schemeClr val="bg1"/>
                </a:solidFill>
              </a:rPr>
              <a:t>y，</a:t>
            </a:r>
            <a:r>
              <a:rPr lang="zh-CN" altLang="en-US" sz="3200" b="1" dirty="0">
                <a:solidFill>
                  <a:schemeClr val="bg1"/>
                </a:solidFill>
              </a:rPr>
              <a:t>求两数中的大者</a:t>
            </a:r>
          </a:p>
        </p:txBody>
      </p:sp>
      <p:sp>
        <p:nvSpPr>
          <p:cNvPr id="974889" name="文本框 86"/>
          <p:cNvSpPr txBox="1">
            <a:spLocks noChangeArrowheads="1"/>
          </p:cNvSpPr>
          <p:nvPr/>
        </p:nvSpPr>
        <p:spPr bwMode="auto">
          <a:xfrm>
            <a:off x="249827" y="1341562"/>
            <a:ext cx="11754004" cy="570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dirty="0"/>
              <a:t>#</a:t>
            </a:r>
            <a:r>
              <a:rPr lang="en-US" altLang="zh-CN" dirty="0"/>
              <a:t>include &lt;</a:t>
            </a:r>
            <a:r>
              <a:rPr lang="en-US" altLang="zh-CN" dirty="0" err="1"/>
              <a:t>iostream</a:t>
            </a:r>
            <a:r>
              <a:rPr lang="en-US" altLang="zh-CN" dirty="0"/>
              <a:t>&gt;                 //</a:t>
            </a:r>
            <a:r>
              <a:rPr lang="zh-CN" altLang="en-US" dirty="0"/>
              <a:t>预处理命令</a:t>
            </a:r>
          </a:p>
          <a:p>
            <a:pPr indent="-6350">
              <a:buFontTx/>
              <a:buNone/>
            </a:pPr>
            <a:r>
              <a:rPr lang="en-US" altLang="zh-CN" dirty="0"/>
              <a:t>using namespace </a:t>
            </a:r>
            <a:r>
              <a:rPr lang="en-US" altLang="zh-CN" dirty="0" err="1"/>
              <a:t>std</a:t>
            </a:r>
            <a:r>
              <a:rPr lang="en-US" altLang="zh-CN" dirty="0" smtClean="0"/>
              <a:t>;</a:t>
            </a:r>
          </a:p>
          <a:p>
            <a:pPr indent="-6350">
              <a:buFontTx/>
              <a:buNone/>
            </a:pPr>
            <a:endParaRPr lang="en-US" altLang="zh-CN" dirty="0"/>
          </a:p>
          <a:p>
            <a:pPr indent="-6350">
              <a:buFontTx/>
              <a:buNone/>
            </a:pPr>
            <a:r>
              <a:rPr lang="en-US" altLang="zh-CN" dirty="0" err="1"/>
              <a:t>int</a:t>
            </a:r>
            <a:r>
              <a:rPr lang="en-US" altLang="zh-CN" dirty="0"/>
              <a:t> max(</a:t>
            </a:r>
            <a:r>
              <a:rPr lang="en-US" altLang="zh-CN" dirty="0" err="1"/>
              <a:t>int</a:t>
            </a:r>
            <a:r>
              <a:rPr lang="en-US" altLang="zh-CN" dirty="0"/>
              <a:t> </a:t>
            </a:r>
            <a:r>
              <a:rPr lang="en-US" altLang="zh-CN" dirty="0" err="1"/>
              <a:t>x,int</a:t>
            </a:r>
            <a:r>
              <a:rPr lang="en-US" altLang="zh-CN" dirty="0"/>
              <a:t> y)        //</a:t>
            </a:r>
            <a:r>
              <a:rPr lang="zh-CN" altLang="en-US" dirty="0"/>
              <a:t>定义</a:t>
            </a:r>
            <a:r>
              <a:rPr lang="en-US" altLang="zh-CN" dirty="0"/>
              <a:t>max</a:t>
            </a:r>
            <a:r>
              <a:rPr lang="zh-CN" altLang="en-US" dirty="0"/>
              <a:t>函数，函数值为整型，形式参数</a:t>
            </a:r>
            <a:r>
              <a:rPr lang="en-US" altLang="zh-CN" dirty="0" err="1"/>
              <a:t>x，y</a:t>
            </a:r>
            <a:r>
              <a:rPr lang="zh-CN" altLang="en-US" dirty="0"/>
              <a:t>为整型</a:t>
            </a:r>
          </a:p>
          <a:p>
            <a:pPr indent="-6350">
              <a:buFontTx/>
              <a:buNone/>
            </a:pPr>
            <a:r>
              <a:rPr lang="zh-CN" altLang="en-US" dirty="0"/>
              <a:t>{                                  //</a:t>
            </a:r>
            <a:r>
              <a:rPr lang="en-US" altLang="zh-CN" dirty="0"/>
              <a:t>max</a:t>
            </a:r>
            <a:r>
              <a:rPr lang="zh-CN" altLang="en-US" dirty="0"/>
              <a:t>函数体开始</a:t>
            </a:r>
          </a:p>
          <a:p>
            <a:pPr indent="-6350">
              <a:buFontTx/>
              <a:buNone/>
            </a:pPr>
            <a:r>
              <a:rPr lang="zh-CN" altLang="en-US" dirty="0"/>
              <a:t>      </a:t>
            </a:r>
            <a:r>
              <a:rPr lang="en-US" altLang="zh-CN" dirty="0" err="1" smtClean="0"/>
              <a:t>int</a:t>
            </a:r>
            <a:r>
              <a:rPr lang="en-US" altLang="zh-CN" dirty="0" smtClean="0"/>
              <a:t> </a:t>
            </a:r>
            <a:r>
              <a:rPr lang="en-US" altLang="zh-CN" dirty="0"/>
              <a:t>z;                           //</a:t>
            </a:r>
            <a:r>
              <a:rPr lang="zh-CN" altLang="en-US" dirty="0"/>
              <a:t>变量声明，定义本函数中用到的变量</a:t>
            </a:r>
            <a:r>
              <a:rPr lang="en-US" altLang="zh-CN" dirty="0"/>
              <a:t>z</a:t>
            </a:r>
            <a:r>
              <a:rPr lang="zh-CN" altLang="en-US" dirty="0"/>
              <a:t>为整型</a:t>
            </a:r>
          </a:p>
          <a:p>
            <a:pPr indent="-6350">
              <a:buFontTx/>
              <a:buNone/>
            </a:pPr>
            <a:r>
              <a:rPr lang="zh-CN" altLang="en-US" dirty="0"/>
              <a:t>     </a:t>
            </a:r>
            <a:r>
              <a:rPr lang="en-US" altLang="zh-CN" dirty="0" smtClean="0"/>
              <a:t>if(x&gt;y</a:t>
            </a:r>
            <a:r>
              <a:rPr lang="en-US" altLang="zh-CN" dirty="0"/>
              <a:t>)</a:t>
            </a:r>
          </a:p>
          <a:p>
            <a:pPr indent="-6350">
              <a:buFontTx/>
              <a:buNone/>
            </a:pPr>
            <a:r>
              <a:rPr lang="en-US" altLang="zh-CN" dirty="0"/>
              <a:t>	</a:t>
            </a:r>
            <a:r>
              <a:rPr lang="en-US" altLang="zh-CN" dirty="0" smtClean="0"/>
              <a:t>          z=x</a:t>
            </a:r>
            <a:r>
              <a:rPr lang="en-US" altLang="zh-CN" dirty="0"/>
              <a:t>;                     //if</a:t>
            </a:r>
            <a:r>
              <a:rPr lang="zh-CN" altLang="en-US" dirty="0"/>
              <a:t>语句，如果</a:t>
            </a:r>
            <a:r>
              <a:rPr lang="en-US" altLang="zh-CN" dirty="0"/>
              <a:t>x&gt;y，</a:t>
            </a:r>
            <a:r>
              <a:rPr lang="zh-CN" altLang="en-US" dirty="0"/>
              <a:t>则将</a:t>
            </a:r>
            <a:r>
              <a:rPr lang="en-US" altLang="zh-CN" dirty="0"/>
              <a:t>x</a:t>
            </a:r>
            <a:r>
              <a:rPr lang="zh-CN" altLang="en-US" dirty="0"/>
              <a:t>的值赋给</a:t>
            </a:r>
            <a:r>
              <a:rPr lang="en-US" altLang="zh-CN" dirty="0"/>
              <a:t>z</a:t>
            </a:r>
          </a:p>
          <a:p>
            <a:pPr indent="-6350">
              <a:buFontTx/>
              <a:buNone/>
            </a:pPr>
            <a:r>
              <a:rPr lang="en-US" altLang="zh-CN" dirty="0"/>
              <a:t>	</a:t>
            </a:r>
            <a:r>
              <a:rPr lang="en-US" altLang="zh-CN" dirty="0" smtClean="0"/>
              <a:t>     else </a:t>
            </a:r>
            <a:endParaRPr lang="en-US" altLang="zh-CN" dirty="0"/>
          </a:p>
          <a:p>
            <a:pPr indent="-6350">
              <a:buFontTx/>
              <a:buNone/>
            </a:pPr>
            <a:r>
              <a:rPr lang="en-US" altLang="zh-CN" dirty="0"/>
              <a:t>	</a:t>
            </a:r>
            <a:r>
              <a:rPr lang="en-US" altLang="zh-CN" dirty="0" smtClean="0"/>
              <a:t>          z=y</a:t>
            </a:r>
            <a:r>
              <a:rPr lang="en-US" altLang="zh-CN" dirty="0"/>
              <a:t>;                          //</a:t>
            </a:r>
            <a:r>
              <a:rPr lang="zh-CN" altLang="en-US" dirty="0"/>
              <a:t>否则，将</a:t>
            </a:r>
            <a:r>
              <a:rPr lang="en-US" altLang="zh-CN" dirty="0"/>
              <a:t>y</a:t>
            </a:r>
            <a:r>
              <a:rPr lang="zh-CN" altLang="en-US" dirty="0"/>
              <a:t>的值赋给</a:t>
            </a:r>
            <a:r>
              <a:rPr lang="en-US" altLang="zh-CN" dirty="0"/>
              <a:t>z</a:t>
            </a:r>
          </a:p>
          <a:p>
            <a:pPr indent="-6350">
              <a:buFontTx/>
              <a:buNone/>
            </a:pPr>
            <a:r>
              <a:rPr lang="en-US" altLang="zh-CN" dirty="0"/>
              <a:t>    	</a:t>
            </a:r>
          </a:p>
          <a:p>
            <a:pPr indent="-6350">
              <a:buFontTx/>
              <a:buNone/>
            </a:pPr>
            <a:r>
              <a:rPr lang="en-US" altLang="zh-CN" dirty="0"/>
              <a:t>	</a:t>
            </a:r>
            <a:r>
              <a:rPr lang="en-US" altLang="zh-CN" dirty="0" smtClean="0"/>
              <a:t>    return(z</a:t>
            </a:r>
            <a:r>
              <a:rPr lang="en-US" altLang="zh-CN" dirty="0"/>
              <a:t>);                           //</a:t>
            </a:r>
            <a:r>
              <a:rPr lang="zh-CN" altLang="en-US" dirty="0"/>
              <a:t>将</a:t>
            </a:r>
            <a:r>
              <a:rPr lang="en-US" altLang="zh-CN" dirty="0"/>
              <a:t>z</a:t>
            </a:r>
            <a:r>
              <a:rPr lang="zh-CN" altLang="en-US" dirty="0"/>
              <a:t>的值返回，通过</a:t>
            </a:r>
            <a:r>
              <a:rPr lang="en-US" altLang="zh-CN" dirty="0"/>
              <a:t>max</a:t>
            </a:r>
            <a:r>
              <a:rPr lang="zh-CN" altLang="en-US" dirty="0"/>
              <a:t>带回调用处</a:t>
            </a:r>
          </a:p>
          <a:p>
            <a:pPr indent="-6350">
              <a:buFontTx/>
              <a:buNone/>
            </a:pPr>
            <a:r>
              <a:rPr lang="zh-CN" altLang="en-US" dirty="0"/>
              <a:t>}                                      //</a:t>
            </a:r>
            <a:r>
              <a:rPr lang="en-US" altLang="zh-CN" dirty="0"/>
              <a:t>max</a:t>
            </a:r>
            <a:r>
              <a:rPr lang="zh-CN" altLang="en-US" dirty="0"/>
              <a:t>函数结束</a:t>
            </a:r>
          </a:p>
          <a:p>
            <a:pPr indent="-6350">
              <a:buFontTx/>
              <a:buNone/>
            </a:pPr>
            <a:endParaRPr lang="zh-CN" altLang="en-US"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49987862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3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99904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864172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b="1" dirty="0">
                <a:solidFill>
                  <a:schemeClr val="bg1"/>
                </a:solidFill>
              </a:rPr>
              <a:t>例1.</a:t>
            </a:r>
            <a:r>
              <a:rPr lang="zh-CN" altLang="en-US" sz="3200" b="1" dirty="0" smtClean="0">
                <a:solidFill>
                  <a:schemeClr val="bg1"/>
                </a:solidFill>
              </a:rPr>
              <a:t>3</a:t>
            </a:r>
            <a:r>
              <a:rPr lang="en-US" altLang="zh-CN" sz="3200" b="1" dirty="0" smtClean="0">
                <a:solidFill>
                  <a:schemeClr val="bg1"/>
                </a:solidFill>
              </a:rPr>
              <a:t>: </a:t>
            </a:r>
            <a:r>
              <a:rPr lang="zh-CN" altLang="en-US" sz="3200" b="1" dirty="0" smtClean="0">
                <a:solidFill>
                  <a:schemeClr val="bg1"/>
                </a:solidFill>
              </a:rPr>
              <a:t> </a:t>
            </a:r>
            <a:r>
              <a:rPr lang="zh-CN" altLang="en-US" sz="3200" b="1" dirty="0">
                <a:solidFill>
                  <a:schemeClr val="bg1"/>
                </a:solidFill>
              </a:rPr>
              <a:t>给定两个数</a:t>
            </a:r>
            <a:r>
              <a:rPr lang="en-US" altLang="zh-CN" sz="3200" b="1" dirty="0">
                <a:solidFill>
                  <a:schemeClr val="bg1"/>
                </a:solidFill>
              </a:rPr>
              <a:t>x</a:t>
            </a:r>
            <a:r>
              <a:rPr lang="zh-CN" altLang="en-US" sz="3200" b="1" dirty="0">
                <a:solidFill>
                  <a:schemeClr val="bg1"/>
                </a:solidFill>
              </a:rPr>
              <a:t>和</a:t>
            </a:r>
            <a:r>
              <a:rPr lang="en-US" altLang="zh-CN" sz="3200" b="1" dirty="0">
                <a:solidFill>
                  <a:schemeClr val="bg1"/>
                </a:solidFill>
              </a:rPr>
              <a:t>y，</a:t>
            </a:r>
            <a:r>
              <a:rPr lang="zh-CN" altLang="en-US" sz="3200" b="1" dirty="0">
                <a:solidFill>
                  <a:schemeClr val="bg1"/>
                </a:solidFill>
              </a:rPr>
              <a:t>求两数中的大者</a:t>
            </a:r>
          </a:p>
        </p:txBody>
      </p:sp>
      <p:sp>
        <p:nvSpPr>
          <p:cNvPr id="974889" name="文本框 86"/>
          <p:cNvSpPr txBox="1">
            <a:spLocks noChangeArrowheads="1"/>
          </p:cNvSpPr>
          <p:nvPr/>
        </p:nvSpPr>
        <p:spPr bwMode="auto">
          <a:xfrm>
            <a:off x="308066" y="1021903"/>
            <a:ext cx="11754004" cy="304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en-US" altLang="zh-CN" dirty="0" err="1"/>
              <a:t>int</a:t>
            </a:r>
            <a:r>
              <a:rPr lang="en-US" altLang="zh-CN" dirty="0"/>
              <a:t> main( )                            //</a:t>
            </a:r>
            <a:r>
              <a:rPr lang="zh-CN" altLang="en-US" dirty="0"/>
              <a:t>主函数</a:t>
            </a:r>
          </a:p>
          <a:p>
            <a:pPr indent="-6350">
              <a:buFontTx/>
              <a:buNone/>
            </a:pPr>
            <a:r>
              <a:rPr lang="zh-CN" altLang="en-US" dirty="0"/>
              <a:t>{                                     //主函数体开始</a:t>
            </a:r>
          </a:p>
          <a:p>
            <a:pPr indent="-6350">
              <a:buFontTx/>
              <a:buNone/>
            </a:pPr>
            <a:r>
              <a:rPr lang="zh-CN" altLang="en-US" dirty="0"/>
              <a:t>  </a:t>
            </a:r>
            <a:r>
              <a:rPr lang="en-US" altLang="zh-CN" dirty="0"/>
              <a:t>	</a:t>
            </a:r>
            <a:r>
              <a:rPr lang="en-US" altLang="zh-CN" dirty="0" err="1"/>
              <a:t>int</a:t>
            </a:r>
            <a:r>
              <a:rPr lang="en-US" altLang="zh-CN" dirty="0"/>
              <a:t> </a:t>
            </a:r>
            <a:r>
              <a:rPr lang="en-US" altLang="zh-CN" dirty="0" err="1"/>
              <a:t>a,b,m</a:t>
            </a:r>
            <a:r>
              <a:rPr lang="en-US" altLang="zh-CN" dirty="0"/>
              <a:t>;                           //</a:t>
            </a:r>
            <a:r>
              <a:rPr lang="zh-CN" altLang="en-US" dirty="0"/>
              <a:t>变量声明</a:t>
            </a:r>
          </a:p>
          <a:p>
            <a:pPr indent="-6350">
              <a:buFontTx/>
              <a:buNone/>
            </a:pPr>
            <a:r>
              <a:rPr lang="zh-CN" altLang="en-US" dirty="0"/>
              <a:t>      </a:t>
            </a:r>
            <a:r>
              <a:rPr lang="en-US" altLang="zh-CN" dirty="0"/>
              <a:t>	</a:t>
            </a:r>
            <a:r>
              <a:rPr lang="en-US" altLang="zh-CN" dirty="0" err="1"/>
              <a:t>cin</a:t>
            </a:r>
            <a:r>
              <a:rPr lang="en-US" altLang="zh-CN" dirty="0"/>
              <a:t>&gt;&gt;a&gt;&gt;b;                           //</a:t>
            </a:r>
            <a:r>
              <a:rPr lang="zh-CN" altLang="en-US" dirty="0"/>
              <a:t>输入变量</a:t>
            </a:r>
            <a:r>
              <a:rPr lang="en-US" altLang="zh-CN" dirty="0"/>
              <a:t>a</a:t>
            </a:r>
            <a:r>
              <a:rPr lang="zh-CN" altLang="en-US" dirty="0"/>
              <a:t>和</a:t>
            </a:r>
            <a:r>
              <a:rPr lang="en-US" altLang="zh-CN" dirty="0"/>
              <a:t>b</a:t>
            </a:r>
            <a:r>
              <a:rPr lang="zh-CN" altLang="en-US" dirty="0"/>
              <a:t>的值</a:t>
            </a:r>
          </a:p>
          <a:p>
            <a:pPr indent="-6350">
              <a:buFontTx/>
              <a:buNone/>
            </a:pPr>
            <a:r>
              <a:rPr lang="zh-CN" altLang="en-US" dirty="0"/>
              <a:t>      </a:t>
            </a:r>
            <a:r>
              <a:rPr lang="en-US" altLang="zh-CN" dirty="0"/>
              <a:t>	m=max(</a:t>
            </a:r>
            <a:r>
              <a:rPr lang="en-US" altLang="zh-CN" dirty="0" err="1"/>
              <a:t>a,b</a:t>
            </a:r>
            <a:r>
              <a:rPr lang="en-US" altLang="zh-CN" dirty="0"/>
              <a:t>);                          //</a:t>
            </a:r>
            <a:r>
              <a:rPr lang="zh-CN" altLang="en-US" dirty="0"/>
              <a:t>调用</a:t>
            </a:r>
            <a:r>
              <a:rPr lang="en-US" altLang="zh-CN" dirty="0"/>
              <a:t>max</a:t>
            </a:r>
            <a:r>
              <a:rPr lang="zh-CN" altLang="en-US" dirty="0"/>
              <a:t>函数，将得到的值赋给</a:t>
            </a:r>
            <a:r>
              <a:rPr lang="en-US" altLang="zh-CN" dirty="0"/>
              <a:t>m</a:t>
            </a:r>
          </a:p>
          <a:p>
            <a:pPr indent="-6350">
              <a:buFontTx/>
              <a:buNone/>
            </a:pPr>
            <a:r>
              <a:rPr lang="en-US" altLang="zh-CN" dirty="0"/>
              <a:t>		</a:t>
            </a:r>
            <a:r>
              <a:rPr lang="en-US" altLang="zh-CN" dirty="0" err="1"/>
              <a:t>cout</a:t>
            </a:r>
            <a:r>
              <a:rPr lang="en-US" altLang="zh-CN" dirty="0"/>
              <a:t>&lt;&lt;″max=″&lt;&lt;m&lt;&lt;′\\n′;               //</a:t>
            </a:r>
            <a:r>
              <a:rPr lang="zh-CN" altLang="en-US" dirty="0"/>
              <a:t>输出大数</a:t>
            </a:r>
            <a:r>
              <a:rPr lang="en-US" altLang="zh-CN" dirty="0"/>
              <a:t>m</a:t>
            </a:r>
            <a:r>
              <a:rPr lang="zh-CN" altLang="en-US" dirty="0"/>
              <a:t>的值</a:t>
            </a:r>
          </a:p>
          <a:p>
            <a:pPr indent="-6350">
              <a:buFontTx/>
              <a:buNone/>
            </a:pPr>
            <a:r>
              <a:rPr lang="en-US" altLang="zh-CN" dirty="0"/>
              <a:t>		return 0;                            //</a:t>
            </a:r>
            <a:r>
              <a:rPr lang="zh-CN" altLang="en-US" dirty="0"/>
              <a:t>如程序正常结束，向操作系统返回一个零值</a:t>
            </a:r>
          </a:p>
          <a:p>
            <a:pPr indent="-6350">
              <a:buFontTx/>
              <a:buNone/>
            </a:pPr>
            <a:r>
              <a:rPr lang="zh-CN" altLang="en-US" dirty="0"/>
              <a:t>}                                   //主函数</a:t>
            </a:r>
            <a:r>
              <a:rPr lang="zh-CN" altLang="en-US" dirty="0" smtClean="0"/>
              <a:t>结束</a:t>
            </a:r>
            <a:endParaRPr lang="en-US" altLang="zh-CN" dirty="0"/>
          </a:p>
        </p:txBody>
      </p:sp>
      <p:sp>
        <p:nvSpPr>
          <p:cNvPr id="12" name="文本框 86"/>
          <p:cNvSpPr txBox="1">
            <a:spLocks noChangeArrowheads="1"/>
          </p:cNvSpPr>
          <p:nvPr/>
        </p:nvSpPr>
        <p:spPr bwMode="auto">
          <a:xfrm>
            <a:off x="202817" y="5010922"/>
            <a:ext cx="11729005" cy="193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dirty="0"/>
              <a:t>本程序包括两个函数:主函数</a:t>
            </a:r>
            <a:r>
              <a:rPr lang="en-US" altLang="zh-CN" dirty="0"/>
              <a:t>main</a:t>
            </a:r>
            <a:r>
              <a:rPr lang="zh-CN" altLang="en-US" dirty="0"/>
              <a:t>和被调用的函数</a:t>
            </a:r>
            <a:r>
              <a:rPr lang="en-US" altLang="zh-CN" dirty="0"/>
              <a:t>max。</a:t>
            </a:r>
            <a:endParaRPr lang="zh-CN" altLang="en-US" dirty="0"/>
          </a:p>
          <a:p>
            <a:pPr indent="-6350">
              <a:buFontTx/>
              <a:buNone/>
            </a:pPr>
            <a:r>
              <a:rPr lang="zh-CN" altLang="en-US" dirty="0"/>
              <a:t>程序运行情况如下: </a:t>
            </a:r>
          </a:p>
          <a:p>
            <a:pPr indent="-6350">
              <a:buFontTx/>
              <a:buNone/>
            </a:pPr>
            <a:r>
              <a:rPr lang="zh-CN" altLang="en-US" dirty="0"/>
              <a:t>18  25 ↙            (输入18和25给</a:t>
            </a:r>
            <a:r>
              <a:rPr lang="en-US" altLang="zh-CN" dirty="0"/>
              <a:t>a</a:t>
            </a:r>
            <a:r>
              <a:rPr lang="zh-CN" altLang="en-US" dirty="0"/>
              <a:t>和</a:t>
            </a:r>
            <a:r>
              <a:rPr lang="en-US" altLang="zh-CN" dirty="0"/>
              <a:t>b)</a:t>
            </a:r>
          </a:p>
          <a:p>
            <a:pPr indent="-6350">
              <a:buFontTx/>
              <a:buNone/>
            </a:pPr>
            <a:r>
              <a:rPr lang="en-US" altLang="zh-CN" dirty="0"/>
              <a:t>max=25                 (</a:t>
            </a:r>
            <a:r>
              <a:rPr lang="zh-CN" altLang="en-US" dirty="0"/>
              <a:t>输出</a:t>
            </a:r>
            <a:r>
              <a:rPr lang="en-US" altLang="zh-CN" dirty="0"/>
              <a:t>m</a:t>
            </a:r>
            <a:r>
              <a:rPr lang="zh-CN" altLang="en-US" dirty="0"/>
              <a:t>的值) </a:t>
            </a:r>
          </a:p>
          <a:p>
            <a:pPr indent="-6350">
              <a:buFontTx/>
              <a:buNone/>
            </a:pPr>
            <a:r>
              <a:rPr lang="zh-CN" altLang="en-US" dirty="0"/>
              <a:t>注意输入的两个数据间用一个或多个空格间隔，不能以逗号或其他符号间隔</a:t>
            </a:r>
            <a:r>
              <a:rPr lang="zh-CN" altLang="en-US" dirty="0" smtClean="0"/>
              <a:t>。</a:t>
            </a:r>
            <a:endParaRPr lang="zh-CN" altLang="en-US" dirty="0"/>
          </a:p>
        </p:txBody>
      </p:sp>
      <p:grpSp>
        <p:nvGrpSpPr>
          <p:cNvPr id="13" name="组合 12"/>
          <p:cNvGrpSpPr>
            <a:grpSpLocks/>
          </p:cNvGrpSpPr>
          <p:nvPr/>
        </p:nvGrpSpPr>
        <p:grpSpPr bwMode="auto">
          <a:xfrm>
            <a:off x="202818" y="429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6176605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3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40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4500"/>
                            </p:stCondLst>
                            <p:childTnLst>
                              <p:par>
                                <p:cTn id="24" presetID="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17426"/>
            <a:ext cx="367044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215851"/>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352916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    </a:t>
            </a:r>
            <a:r>
              <a:rPr lang="zh-CN" altLang="en-US" sz="3000" dirty="0" smtClean="0">
                <a:solidFill>
                  <a:schemeClr val="bg1"/>
                </a:solidFill>
                <a:latin typeface="Rockwell" pitchFamily="18" charset="0"/>
                <a:ea typeface="微软雅黑" pitchFamily="34" charset="-122"/>
              </a:rPr>
              <a:t>改进</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512837" y="960438"/>
            <a:ext cx="11490994" cy="550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dirty="0" smtClean="0">
                <a:latin typeface="楷体" panose="02010609060101010101" pitchFamily="49" charset="-122"/>
                <a:ea typeface="楷体" panose="02010609060101010101" pitchFamily="49" charset="-122"/>
              </a:rPr>
              <a:t>在例</a:t>
            </a:r>
            <a:r>
              <a:rPr lang="en-US" altLang="zh-CN" dirty="0" smtClean="0">
                <a:latin typeface="楷体" panose="02010609060101010101" pitchFamily="49" charset="-122"/>
                <a:ea typeface="楷体" panose="02010609060101010101" pitchFamily="49" charset="-122"/>
              </a:rPr>
              <a:t>1.3</a:t>
            </a:r>
            <a:r>
              <a:rPr lang="zh-CN" altLang="en-US" dirty="0" smtClean="0">
                <a:latin typeface="楷体" panose="02010609060101010101" pitchFamily="49" charset="-122"/>
                <a:ea typeface="楷体" panose="02010609060101010101" pitchFamily="49" charset="-122"/>
              </a:rPr>
              <a:t>中</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函数出现在</a:t>
            </a:r>
            <a:r>
              <a:rPr lang="en-US" altLang="zh-CN" dirty="0">
                <a:latin typeface="楷体" panose="02010609060101010101" pitchFamily="49" charset="-122"/>
                <a:ea typeface="楷体" panose="02010609060101010101" pitchFamily="49" charset="-122"/>
              </a:rPr>
              <a:t>main</a:t>
            </a:r>
            <a:r>
              <a:rPr lang="zh-CN" altLang="en-US" dirty="0">
                <a:latin typeface="楷体" panose="02010609060101010101" pitchFamily="49" charset="-122"/>
                <a:ea typeface="楷体" panose="02010609060101010101" pitchFamily="49" charset="-122"/>
              </a:rPr>
              <a:t>函数之前，因此在</a:t>
            </a:r>
            <a:r>
              <a:rPr lang="en-US" altLang="zh-CN" dirty="0">
                <a:latin typeface="楷体" panose="02010609060101010101" pitchFamily="49" charset="-122"/>
                <a:ea typeface="楷体" panose="02010609060101010101" pitchFamily="49" charset="-122"/>
              </a:rPr>
              <a:t>main</a:t>
            </a:r>
            <a:r>
              <a:rPr lang="zh-CN" altLang="en-US" dirty="0">
                <a:latin typeface="楷体" panose="02010609060101010101" pitchFamily="49" charset="-122"/>
                <a:ea typeface="楷体" panose="02010609060101010101" pitchFamily="49" charset="-122"/>
              </a:rPr>
              <a:t>函数中调用</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函数时，编译系统能识别</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是已定义的函数名。如果把两个函数的位置对换一下，即先写</a:t>
            </a:r>
            <a:r>
              <a:rPr lang="en-US" altLang="zh-CN" dirty="0">
                <a:latin typeface="楷体" panose="02010609060101010101" pitchFamily="49" charset="-122"/>
                <a:ea typeface="楷体" panose="02010609060101010101" pitchFamily="49" charset="-122"/>
              </a:rPr>
              <a:t>main</a:t>
            </a:r>
            <a:r>
              <a:rPr lang="zh-CN" altLang="en-US" dirty="0">
                <a:latin typeface="楷体" panose="02010609060101010101" pitchFamily="49" charset="-122"/>
                <a:ea typeface="楷体" panose="02010609060101010101" pitchFamily="49" charset="-122"/>
              </a:rPr>
              <a:t>函数，后写</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函数，这时在编译</a:t>
            </a:r>
            <a:r>
              <a:rPr lang="en-US" altLang="zh-CN" dirty="0">
                <a:latin typeface="楷体" panose="02010609060101010101" pitchFamily="49" charset="-122"/>
                <a:ea typeface="楷体" panose="02010609060101010101" pitchFamily="49" charset="-122"/>
              </a:rPr>
              <a:t>main</a:t>
            </a:r>
            <a:r>
              <a:rPr lang="zh-CN" altLang="en-US" dirty="0">
                <a:latin typeface="楷体" panose="02010609060101010101" pitchFamily="49" charset="-122"/>
                <a:ea typeface="楷体" panose="02010609060101010101" pitchFamily="49" charset="-122"/>
              </a:rPr>
              <a:t>函数遇到</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时，编译系统无法知道</a:t>
            </a:r>
            <a:r>
              <a:rPr lang="en-US" altLang="zh-CN" dirty="0">
                <a:latin typeface="楷体" panose="02010609060101010101" pitchFamily="49" charset="-122"/>
                <a:ea typeface="楷体" panose="02010609060101010101" pitchFamily="49" charset="-122"/>
              </a:rPr>
              <a:t>max</a:t>
            </a:r>
            <a:r>
              <a:rPr lang="zh-CN" altLang="en-US" dirty="0">
                <a:latin typeface="楷体" panose="02010609060101010101" pitchFamily="49" charset="-122"/>
                <a:ea typeface="楷体" panose="02010609060101010101" pitchFamily="49" charset="-122"/>
              </a:rPr>
              <a:t>代表什么含义，因而无法编译，按出错处理。</a:t>
            </a:r>
          </a:p>
          <a:p>
            <a:pPr indent="-6350">
              <a:buFontTx/>
              <a:buNone/>
            </a:pPr>
            <a:r>
              <a:rPr lang="zh-CN" altLang="en-US" dirty="0"/>
              <a:t>为了解决这个问题，在主函数中需要对被调用函数作声明。上面的</a:t>
            </a:r>
            <a:r>
              <a:rPr lang="zh-CN" altLang="en-US" dirty="0" smtClean="0"/>
              <a:t>程序改写</a:t>
            </a:r>
            <a:r>
              <a:rPr lang="zh-CN" altLang="en-US" dirty="0"/>
              <a:t>如下：</a:t>
            </a:r>
          </a:p>
          <a:p>
            <a:pPr indent="-6350">
              <a:buFontTx/>
              <a:buNone/>
            </a:pPr>
            <a:r>
              <a:rPr lang="zh-CN" altLang="en-US" sz="2000" dirty="0"/>
              <a:t>#</a:t>
            </a:r>
            <a:r>
              <a:rPr lang="en-US" altLang="zh-CN" sz="2000" dirty="0"/>
              <a:t>include &lt;</a:t>
            </a:r>
            <a:r>
              <a:rPr lang="en-US" altLang="zh-CN" sz="2000" dirty="0" err="1"/>
              <a:t>iostream</a:t>
            </a:r>
            <a:r>
              <a:rPr lang="en-US" altLang="zh-CN" sz="2000" dirty="0"/>
              <a:t>&gt;</a:t>
            </a:r>
          </a:p>
          <a:p>
            <a:pPr indent="-6350">
              <a:buFontTx/>
              <a:buNone/>
            </a:pPr>
            <a:r>
              <a:rPr lang="en-US" altLang="zh-CN" sz="2000" dirty="0"/>
              <a:t>using namespace </a:t>
            </a:r>
            <a:r>
              <a:rPr lang="en-US" altLang="zh-CN" sz="2000" dirty="0" err="1"/>
              <a:t>std</a:t>
            </a:r>
            <a:r>
              <a:rPr lang="en-US" altLang="zh-CN" sz="2000" dirty="0"/>
              <a:t>;</a:t>
            </a:r>
          </a:p>
          <a:p>
            <a:pPr indent="-6350">
              <a:buFontTx/>
              <a:buNone/>
            </a:pPr>
            <a:r>
              <a:rPr lang="en-US" altLang="zh-CN" sz="2000" dirty="0" err="1"/>
              <a:t>int</a:t>
            </a:r>
            <a:r>
              <a:rPr lang="en-US" altLang="zh-CN" sz="2000" dirty="0"/>
              <a:t> max(</a:t>
            </a:r>
            <a:r>
              <a:rPr lang="en-US" altLang="zh-CN" sz="2000" dirty="0" err="1"/>
              <a:t>int</a:t>
            </a:r>
            <a:r>
              <a:rPr lang="en-US" altLang="zh-CN" sz="2000" dirty="0"/>
              <a:t> </a:t>
            </a:r>
            <a:r>
              <a:rPr lang="en-US" altLang="zh-CN" sz="2000" dirty="0" err="1"/>
              <a:t>x,int</a:t>
            </a:r>
            <a:r>
              <a:rPr lang="en-US" altLang="zh-CN" sz="2000" dirty="0"/>
              <a:t> y);         //</a:t>
            </a:r>
            <a:r>
              <a:rPr lang="zh-CN" altLang="en-US" sz="2000" dirty="0"/>
              <a:t>对</a:t>
            </a:r>
            <a:r>
              <a:rPr lang="en-US" altLang="zh-CN" sz="2000" dirty="0"/>
              <a:t>max</a:t>
            </a:r>
            <a:r>
              <a:rPr lang="zh-CN" altLang="en-US" sz="2000" dirty="0"/>
              <a:t>函数作声明</a:t>
            </a:r>
          </a:p>
          <a:p>
            <a:pPr indent="-6350">
              <a:buFontTx/>
              <a:buNone/>
            </a:pPr>
            <a:r>
              <a:rPr lang="en-US" altLang="zh-CN" sz="2000" dirty="0" err="1"/>
              <a:t>int</a:t>
            </a:r>
            <a:r>
              <a:rPr lang="en-US" altLang="zh-CN" sz="2000" dirty="0"/>
              <a:t> main( )</a:t>
            </a:r>
          </a:p>
          <a:p>
            <a:pPr indent="-6350">
              <a:buFontTx/>
              <a:buNone/>
            </a:pPr>
            <a:r>
              <a:rPr lang="en-US" altLang="zh-CN" sz="2000" dirty="0"/>
              <a:t>{</a:t>
            </a:r>
          </a:p>
          <a:p>
            <a:pPr indent="-6350">
              <a:buFontTx/>
              <a:buNone/>
            </a:pPr>
            <a:r>
              <a:rPr lang="en-US" altLang="zh-CN" sz="2000" dirty="0"/>
              <a:t>   </a:t>
            </a:r>
            <a:r>
              <a:rPr lang="en-US" altLang="zh-CN" sz="2000" dirty="0" err="1"/>
              <a:t>int</a:t>
            </a:r>
            <a:r>
              <a:rPr lang="en-US" altLang="zh-CN" sz="2000" dirty="0"/>
              <a:t> </a:t>
            </a:r>
            <a:r>
              <a:rPr lang="en-US" altLang="zh-CN" sz="2000" dirty="0" err="1"/>
              <a:t>a,b,c</a:t>
            </a:r>
            <a:r>
              <a:rPr lang="en-US" altLang="zh-CN" sz="2000" dirty="0"/>
              <a:t>;</a:t>
            </a:r>
          </a:p>
          <a:p>
            <a:pPr indent="-6350">
              <a:buFontTx/>
              <a:buNone/>
            </a:pPr>
            <a:r>
              <a:rPr lang="en-US" altLang="zh-CN" sz="2000" dirty="0"/>
              <a:t>  </a:t>
            </a:r>
            <a:r>
              <a:rPr lang="en-US" altLang="zh-CN" sz="2000" dirty="0" err="1"/>
              <a:t>cin</a:t>
            </a:r>
            <a:r>
              <a:rPr lang="en-US" altLang="zh-CN" sz="2000" dirty="0"/>
              <a:t>&gt;&gt;a&gt;&gt;b;</a:t>
            </a:r>
          </a:p>
          <a:p>
            <a:pPr indent="-6350">
              <a:buFontTx/>
              <a:buNone/>
            </a:pPr>
            <a:r>
              <a:rPr lang="en-US" altLang="zh-CN" sz="2000" dirty="0"/>
              <a:t>  c=max(</a:t>
            </a:r>
            <a:r>
              <a:rPr lang="en-US" altLang="zh-CN" sz="2000" dirty="0" err="1"/>
              <a:t>a,b</a:t>
            </a:r>
            <a:r>
              <a:rPr lang="en-US" altLang="zh-CN" sz="2000" dirty="0"/>
              <a:t>);                   //</a:t>
            </a:r>
            <a:r>
              <a:rPr lang="zh-CN" altLang="en-US" sz="2000" dirty="0"/>
              <a:t>调用</a:t>
            </a:r>
            <a:r>
              <a:rPr lang="en-US" altLang="zh-CN" sz="2000" dirty="0"/>
              <a:t>max</a:t>
            </a:r>
            <a:r>
              <a:rPr lang="zh-CN" altLang="en-US" sz="2000" dirty="0"/>
              <a:t>函数</a:t>
            </a:r>
            <a:endParaRPr lang="zh-CN" altLang="en-US" dirty="0"/>
          </a:p>
          <a:p>
            <a:pPr indent="-6350">
              <a:buFontTx/>
              <a:buNone/>
            </a:pPr>
            <a:r>
              <a:rPr lang="zh-CN" altLang="en-US" dirty="0"/>
              <a:t> </a:t>
            </a:r>
            <a:r>
              <a:rPr lang="en-US" altLang="zh-CN" dirty="0" err="1"/>
              <a:t>cout</a:t>
            </a:r>
            <a:r>
              <a:rPr lang="en-US" altLang="zh-CN" dirty="0"/>
              <a:t>&lt;&lt;″max=″&lt;&lt;c&lt;&lt;</a:t>
            </a:r>
            <a:r>
              <a:rPr lang="en-US" altLang="zh-CN" dirty="0" err="1"/>
              <a:t>endl</a:t>
            </a:r>
            <a:r>
              <a:rPr lang="en-US" altLang="zh-CN" dirty="0"/>
              <a:t>;</a:t>
            </a:r>
          </a:p>
          <a:p>
            <a:pPr indent="-6350">
              <a:buFontTx/>
              <a:buNone/>
            </a:pPr>
            <a:r>
              <a:rPr lang="en-US" altLang="zh-CN" dirty="0"/>
              <a:t>  return 0;</a:t>
            </a:r>
          </a:p>
          <a:p>
            <a:pPr indent="-6350">
              <a:buFontTx/>
              <a:buNone/>
            </a:pPr>
            <a:r>
              <a:rPr lang="en-US" altLang="zh-CN" dirty="0"/>
              <a:t>}</a:t>
            </a:r>
            <a:endParaRPr lang="zh-CN" altLang="en-US" dirty="0">
              <a:solidFill>
                <a:srgbClr val="595959"/>
              </a:solidFill>
              <a:latin typeface="微软雅黑" pitchFamily="34" charset="-122"/>
              <a:ea typeface="微软雅黑" pitchFamily="34" charset="-122"/>
            </a:endParaRPr>
          </a:p>
        </p:txBody>
      </p:sp>
      <p:sp>
        <p:nvSpPr>
          <p:cNvPr id="16" name="文本框 86"/>
          <p:cNvSpPr txBox="1">
            <a:spLocks noChangeArrowheads="1"/>
          </p:cNvSpPr>
          <p:nvPr/>
        </p:nvSpPr>
        <p:spPr bwMode="auto">
          <a:xfrm>
            <a:off x="6027167" y="3397168"/>
            <a:ext cx="5976664" cy="34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en-US" altLang="zh-CN" dirty="0" err="1"/>
              <a:t>int</a:t>
            </a:r>
            <a:r>
              <a:rPr lang="en-US" altLang="zh-CN" dirty="0"/>
              <a:t> max(</a:t>
            </a:r>
            <a:r>
              <a:rPr lang="en-US" altLang="zh-CN" dirty="0" err="1"/>
              <a:t>int</a:t>
            </a:r>
            <a:r>
              <a:rPr lang="en-US" altLang="zh-CN" dirty="0"/>
              <a:t> </a:t>
            </a:r>
            <a:r>
              <a:rPr lang="en-US" altLang="zh-CN" dirty="0" err="1"/>
              <a:t>x,int</a:t>
            </a:r>
            <a:r>
              <a:rPr lang="en-US" altLang="zh-CN" dirty="0"/>
              <a:t> y)            //</a:t>
            </a:r>
            <a:r>
              <a:rPr lang="zh-CN" altLang="en-US" dirty="0"/>
              <a:t>定义</a:t>
            </a:r>
            <a:r>
              <a:rPr lang="en-US" altLang="zh-CN" dirty="0"/>
              <a:t>max</a:t>
            </a:r>
            <a:r>
              <a:rPr lang="zh-CN" altLang="en-US" dirty="0"/>
              <a:t>函数</a:t>
            </a:r>
          </a:p>
          <a:p>
            <a:pPr indent="-6350">
              <a:buFontTx/>
              <a:buNone/>
            </a:pPr>
            <a:r>
              <a:rPr lang="zh-CN" altLang="en-US" dirty="0"/>
              <a:t>{ </a:t>
            </a:r>
            <a:r>
              <a:rPr lang="en-US" altLang="zh-CN" dirty="0" err="1"/>
              <a:t>int</a:t>
            </a:r>
            <a:r>
              <a:rPr lang="en-US" altLang="zh-CN" dirty="0"/>
              <a:t> z;</a:t>
            </a:r>
          </a:p>
          <a:p>
            <a:pPr indent="-6350">
              <a:buFontTx/>
              <a:buNone/>
            </a:pPr>
            <a:r>
              <a:rPr lang="en-US" altLang="zh-CN" dirty="0"/>
              <a:t>  if(x&gt;y) z=x;</a:t>
            </a:r>
          </a:p>
          <a:p>
            <a:pPr indent="-6350">
              <a:buFontTx/>
              <a:buNone/>
            </a:pPr>
            <a:r>
              <a:rPr lang="en-US" altLang="zh-CN" dirty="0"/>
              <a:t>  else z=y;</a:t>
            </a:r>
          </a:p>
          <a:p>
            <a:pPr indent="-6350">
              <a:buFontTx/>
              <a:buNone/>
            </a:pPr>
            <a:r>
              <a:rPr lang="en-US" altLang="zh-CN" dirty="0"/>
              <a:t>  return(z);</a:t>
            </a:r>
          </a:p>
          <a:p>
            <a:pPr indent="-6350">
              <a:buFontTx/>
              <a:buNone/>
            </a:pPr>
            <a:r>
              <a:rPr lang="en-US" altLang="zh-CN" dirty="0"/>
              <a:t>}</a:t>
            </a:r>
          </a:p>
          <a:p>
            <a:pPr indent="-6350">
              <a:buFontTx/>
              <a:buNone/>
            </a:pPr>
            <a:r>
              <a:rPr lang="zh-CN" altLang="en-US" dirty="0"/>
              <a:t>只要在被调用函数的首部的末尾加一个分号，就成为对该函数的函数声明。函数声明的位置应当在函数调用之前</a:t>
            </a:r>
            <a:r>
              <a:rPr lang="zh-CN" altLang="en-US" dirty="0" smtClean="0"/>
              <a:t>。</a:t>
            </a:r>
            <a:endParaRPr lang="zh-CN" altLang="en-US" dirty="0"/>
          </a:p>
        </p:txBody>
      </p:sp>
    </p:spTree>
    <p:extLst>
      <p:ext uri="{BB962C8B-B14F-4D97-AF65-F5344CB8AC3E}">
        <p14:creationId xmlns:p14="http://schemas.microsoft.com/office/powerpoint/2010/main" val="27512529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3</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第三部分</a:t>
            </a:r>
            <a:endParaRPr lang="zh-CN" altLang="en-US" sz="5400" dirty="0">
              <a:latin typeface="Impact" pitchFamily="34" charset="0"/>
              <a:ea typeface="方正大黑简体" pitchFamily="65" charset="-122"/>
            </a:endParaRPr>
          </a:p>
        </p:txBody>
      </p:sp>
      <p:grpSp>
        <p:nvGrpSpPr>
          <p:cNvPr id="964675" name="Group 67"/>
          <p:cNvGrpSpPr>
            <a:grpSpLocks/>
          </p:cNvGrpSpPr>
          <p:nvPr/>
        </p:nvGrpSpPr>
        <p:grpSpPr bwMode="auto">
          <a:xfrm>
            <a:off x="1922711" y="5374010"/>
            <a:ext cx="8424936" cy="982241"/>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688" y="2750"/>
              <a:ext cx="4529" cy="545"/>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2210743" y="5526906"/>
            <a:ext cx="7488832"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en-US" altLang="zh-CN" sz="3200" dirty="0" smtClean="0">
                <a:latin typeface="微软雅黑" pitchFamily="34" charset="-122"/>
                <a:ea typeface="微软雅黑" pitchFamily="34" charset="-122"/>
              </a:rPr>
              <a:t>C</a:t>
            </a:r>
            <a:r>
              <a:rPr lang="en-US" altLang="zh-CN" sz="3200" dirty="0">
                <a:latin typeface="微软雅黑" pitchFamily="34" charset="-122"/>
                <a:ea typeface="微软雅黑" pitchFamily="34" charset="-122"/>
              </a:rPr>
              <a:t>++</a:t>
            </a:r>
            <a:r>
              <a:rPr lang="zh-CN" altLang="en-US" sz="3200" dirty="0">
                <a:latin typeface="微软雅黑" pitchFamily="34" charset="-122"/>
                <a:ea typeface="微软雅黑" pitchFamily="34" charset="-122"/>
              </a:rPr>
              <a:t>在非面向对象方面的一些特性</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13454564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  </a:t>
            </a:r>
            <a:r>
              <a:rPr lang="zh-CN" altLang="en-US" sz="3000" dirty="0">
                <a:solidFill>
                  <a:schemeClr val="bg1"/>
                </a:solidFill>
                <a:latin typeface="Rockwell" pitchFamily="18" charset="0"/>
                <a:ea typeface="微软雅黑" pitchFamily="34" charset="-122"/>
              </a:rPr>
              <a:t>注释与续行</a:t>
            </a:r>
            <a:endParaRPr lang="en-US" altLang="zh-CN" sz="30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0" y="1125538"/>
            <a:ext cx="12198349" cy="532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Wingdings" pitchFamily="2" charset="2"/>
              <a:buChar char="Ø"/>
              <a:defRPr/>
            </a:pPr>
            <a:r>
              <a:rPr lang="zh-CN" altLang="en-US" dirty="0">
                <a:solidFill>
                  <a:srgbClr val="FF33CC"/>
                </a:solidFill>
                <a:latin typeface="Arial" charset="0"/>
              </a:rPr>
              <a:t>注释符</a:t>
            </a:r>
            <a:r>
              <a:rPr lang="zh-CN" altLang="en-US" dirty="0">
                <a:latin typeface="Arial" charset="0"/>
              </a:rPr>
              <a:t>：“</a:t>
            </a:r>
            <a:r>
              <a:rPr lang="en-US" altLang="zh-CN" dirty="0">
                <a:latin typeface="Arial" charset="0"/>
              </a:rPr>
              <a:t>/*”</a:t>
            </a:r>
            <a:r>
              <a:rPr lang="zh-CN" altLang="en-US" dirty="0">
                <a:latin typeface="Arial" charset="0"/>
              </a:rPr>
              <a:t>和“*</a:t>
            </a:r>
            <a:r>
              <a:rPr lang="en-US" altLang="zh-CN" dirty="0">
                <a:latin typeface="Arial" charset="0"/>
              </a:rPr>
              <a:t>/” </a:t>
            </a:r>
            <a:r>
              <a:rPr lang="zh-CN" altLang="en-US" dirty="0">
                <a:latin typeface="Arial" charset="0"/>
              </a:rPr>
              <a:t>或“</a:t>
            </a:r>
            <a:r>
              <a:rPr lang="en-US" altLang="zh-CN" dirty="0">
                <a:latin typeface="Arial" charset="0"/>
              </a:rPr>
              <a:t>//” </a:t>
            </a:r>
            <a:r>
              <a:rPr lang="zh-CN" altLang="en-US" dirty="0">
                <a:latin typeface="Arial" charset="0"/>
              </a:rPr>
              <a:t>。</a:t>
            </a:r>
          </a:p>
          <a:p>
            <a:pPr eaLnBrk="1" hangingPunct="1">
              <a:buFontTx/>
              <a:buChar char="•"/>
              <a:defRPr/>
            </a:pPr>
            <a:r>
              <a:rPr lang="en-US" altLang="zh-CN" sz="2300" dirty="0">
                <a:latin typeface="宋体" pitchFamily="2" charset="-122"/>
              </a:rPr>
              <a:t>C++</a:t>
            </a:r>
            <a:r>
              <a:rPr lang="zh-CN" altLang="en-US" sz="2300" dirty="0">
                <a:latin typeface="宋体" pitchFamily="2" charset="-122"/>
              </a:rPr>
              <a:t>新增了</a:t>
            </a:r>
            <a:r>
              <a:rPr lang="zh-CN" altLang="en-US" sz="2300" dirty="0">
                <a:solidFill>
                  <a:srgbClr val="FF3300"/>
                </a:solidFill>
                <a:latin typeface="宋体" pitchFamily="2" charset="-122"/>
              </a:rPr>
              <a:t>注释语句</a:t>
            </a:r>
            <a:r>
              <a:rPr lang="zh-CN" altLang="en-US" sz="2300" dirty="0">
                <a:latin typeface="宋体" pitchFamily="2" charset="-122"/>
              </a:rPr>
              <a:t>，它由</a:t>
            </a:r>
            <a:r>
              <a:rPr lang="zh-CN" altLang="en-US" sz="2300" dirty="0">
                <a:latin typeface="Arial"/>
              </a:rPr>
              <a:t>“</a:t>
            </a:r>
            <a:r>
              <a:rPr lang="en-US" altLang="zh-CN" sz="2300" dirty="0">
                <a:latin typeface="宋体" pitchFamily="2" charset="-122"/>
              </a:rPr>
              <a:t>//</a:t>
            </a:r>
            <a:r>
              <a:rPr lang="en-US" altLang="zh-CN" sz="2300" dirty="0">
                <a:latin typeface="Arial"/>
              </a:rPr>
              <a:t>”</a:t>
            </a:r>
            <a:r>
              <a:rPr lang="zh-CN" altLang="en-US" sz="2300" dirty="0">
                <a:latin typeface="宋体" pitchFamily="2" charset="-122"/>
              </a:rPr>
              <a:t>开始，到行尾结束。</a:t>
            </a:r>
            <a:endParaRPr lang="en-US" altLang="zh-CN" sz="2300" dirty="0">
              <a:latin typeface="宋体" pitchFamily="2" charset="-122"/>
            </a:endParaRPr>
          </a:p>
          <a:p>
            <a:pPr marL="342900" lvl="1" indent="-342900" eaLnBrk="1" hangingPunct="1">
              <a:buFontTx/>
              <a:buChar char="•"/>
              <a:defRPr/>
            </a:pPr>
            <a:r>
              <a:rPr lang="zh-CN" altLang="en-US" b="1" dirty="0">
                <a:solidFill>
                  <a:srgbClr val="3232C8"/>
                </a:solidFill>
                <a:ea typeface="黑体" pitchFamily="2" charset="-122"/>
              </a:rPr>
              <a:t>注释符对“</a:t>
            </a:r>
            <a:r>
              <a:rPr lang="en-US" altLang="zh-CN" b="1" dirty="0">
                <a:solidFill>
                  <a:srgbClr val="3232C8"/>
                </a:solidFill>
                <a:ea typeface="黑体" pitchFamily="2" charset="-122"/>
              </a:rPr>
              <a:t>/*”</a:t>
            </a:r>
            <a:r>
              <a:rPr lang="zh-CN" altLang="en-US" b="1" dirty="0">
                <a:solidFill>
                  <a:srgbClr val="3232C8"/>
                </a:solidFill>
                <a:ea typeface="黑体" pitchFamily="2" charset="-122"/>
              </a:rPr>
              <a:t>和“*</a:t>
            </a:r>
            <a:r>
              <a:rPr lang="en-US" altLang="zh-CN" b="1" dirty="0">
                <a:solidFill>
                  <a:srgbClr val="3232C8"/>
                </a:solidFill>
                <a:ea typeface="黑体" pitchFamily="2" charset="-122"/>
              </a:rPr>
              <a:t>/”</a:t>
            </a:r>
            <a:r>
              <a:rPr lang="zh-CN" altLang="en-US" b="1" dirty="0">
                <a:solidFill>
                  <a:srgbClr val="3232C8"/>
                </a:solidFill>
                <a:ea typeface="黑体" pitchFamily="2" charset="-122"/>
              </a:rPr>
              <a:t>不可以嵌套。</a:t>
            </a:r>
          </a:p>
          <a:p>
            <a:pPr marL="342900" lvl="1" indent="-342900" eaLnBrk="1" hangingPunct="1">
              <a:buFontTx/>
              <a:buChar char="•"/>
              <a:defRPr/>
            </a:pPr>
            <a:r>
              <a:rPr lang="en-US" altLang="zh-CN" b="1" dirty="0">
                <a:solidFill>
                  <a:srgbClr val="3232C8"/>
                </a:solidFill>
                <a:ea typeface="黑体" pitchFamily="2" charset="-122"/>
              </a:rPr>
              <a:t>//</a:t>
            </a:r>
            <a:r>
              <a:rPr lang="zh-CN" altLang="en-US" b="1" dirty="0">
                <a:solidFill>
                  <a:srgbClr val="3232C8"/>
                </a:solidFill>
                <a:ea typeface="黑体" pitchFamily="2" charset="-122"/>
              </a:rPr>
              <a:t>和</a:t>
            </a:r>
            <a:r>
              <a:rPr lang="en-US" altLang="zh-CN" b="1" dirty="0">
                <a:solidFill>
                  <a:srgbClr val="3232C8"/>
                </a:solidFill>
                <a:ea typeface="黑体" pitchFamily="2" charset="-122"/>
              </a:rPr>
              <a:t>/*</a:t>
            </a:r>
            <a:r>
              <a:rPr lang="zh-CN" altLang="en-US" b="1" dirty="0">
                <a:solidFill>
                  <a:srgbClr val="3232C8"/>
                </a:solidFill>
                <a:ea typeface="黑体" pitchFamily="2" charset="-122"/>
              </a:rPr>
              <a:t>与*</a:t>
            </a:r>
            <a:r>
              <a:rPr lang="en-US" altLang="zh-CN" b="1" dirty="0">
                <a:solidFill>
                  <a:srgbClr val="3232C8"/>
                </a:solidFill>
                <a:ea typeface="黑体" pitchFamily="2" charset="-122"/>
              </a:rPr>
              <a:t>/</a:t>
            </a:r>
            <a:r>
              <a:rPr lang="zh-CN" altLang="en-US" b="1" dirty="0">
                <a:solidFill>
                  <a:srgbClr val="3232C8"/>
                </a:solidFill>
                <a:ea typeface="黑体" pitchFamily="2" charset="-122"/>
              </a:rPr>
              <a:t>可以嵌套使用。</a:t>
            </a:r>
          </a:p>
          <a:p>
            <a:pPr eaLnBrk="1" hangingPunct="1">
              <a:defRPr/>
            </a:pPr>
            <a:endParaRPr lang="en-US" altLang="zh-CN" dirty="0" smtClean="0">
              <a:latin typeface="Arial" charset="0"/>
            </a:endParaRPr>
          </a:p>
          <a:p>
            <a:pPr eaLnBrk="1" hangingPunct="1">
              <a:defRPr/>
            </a:pPr>
            <a:r>
              <a:rPr lang="zh-CN" altLang="en-US" dirty="0" smtClean="0">
                <a:latin typeface="Arial" charset="0"/>
              </a:rPr>
              <a:t>例如</a:t>
            </a:r>
            <a:r>
              <a:rPr lang="zh-CN" altLang="en-US" dirty="0">
                <a:latin typeface="Arial" charset="0"/>
              </a:rPr>
              <a:t>：</a:t>
            </a:r>
          </a:p>
          <a:p>
            <a:pPr eaLnBrk="1" hangingPunct="1">
              <a:defRPr/>
            </a:pPr>
            <a:r>
              <a:rPr lang="en-US" altLang="zh-CN" dirty="0">
                <a:latin typeface="Arial" charset="0"/>
              </a:rPr>
              <a:t>X=</a:t>
            </a:r>
            <a:r>
              <a:rPr lang="en-US" altLang="zh-CN" dirty="0" err="1">
                <a:latin typeface="Arial" charset="0"/>
              </a:rPr>
              <a:t>y+z</a:t>
            </a:r>
            <a:r>
              <a:rPr lang="en-US" altLang="zh-CN" dirty="0">
                <a:latin typeface="Arial" charset="0"/>
              </a:rPr>
              <a:t>;         /*This is a comment */</a:t>
            </a:r>
          </a:p>
          <a:p>
            <a:pPr eaLnBrk="1" hangingPunct="1">
              <a:defRPr/>
            </a:pPr>
            <a:r>
              <a:rPr lang="en-US" altLang="zh-CN" dirty="0">
                <a:latin typeface="Arial" charset="0"/>
              </a:rPr>
              <a:t>X=</a:t>
            </a:r>
            <a:r>
              <a:rPr lang="en-US" altLang="zh-CN" dirty="0" err="1">
                <a:latin typeface="Arial" charset="0"/>
              </a:rPr>
              <a:t>y+z</a:t>
            </a:r>
            <a:r>
              <a:rPr lang="en-US" altLang="zh-CN" dirty="0">
                <a:latin typeface="Arial" charset="0"/>
              </a:rPr>
              <a:t>;         //This is a comment</a:t>
            </a:r>
          </a:p>
          <a:p>
            <a:pPr eaLnBrk="1" hangingPunct="1">
              <a:buClr>
                <a:srgbClr val="FF33CC"/>
              </a:buClr>
              <a:buFont typeface="Wingdings" pitchFamily="2" charset="2"/>
              <a:buChar char="Ø"/>
              <a:defRPr/>
            </a:pPr>
            <a:r>
              <a:rPr lang="zh-CN" altLang="en-US" dirty="0">
                <a:solidFill>
                  <a:srgbClr val="FF33CC"/>
                </a:solidFill>
                <a:latin typeface="Arial" charset="0"/>
              </a:rPr>
              <a:t>续行符</a:t>
            </a:r>
            <a:r>
              <a:rPr lang="zh-CN" altLang="en-US" dirty="0">
                <a:latin typeface="Arial" charset="0"/>
              </a:rPr>
              <a:t>：“</a:t>
            </a:r>
            <a:r>
              <a:rPr lang="en-US" altLang="zh-CN" dirty="0">
                <a:solidFill>
                  <a:srgbClr val="FF3300"/>
                </a:solidFill>
                <a:latin typeface="Arial" charset="0"/>
              </a:rPr>
              <a:t>\</a:t>
            </a:r>
            <a:r>
              <a:rPr lang="en-US" altLang="zh-CN" dirty="0">
                <a:latin typeface="Arial" charset="0"/>
              </a:rPr>
              <a:t>”</a:t>
            </a:r>
            <a:r>
              <a:rPr lang="zh-CN" altLang="en-US" dirty="0">
                <a:latin typeface="Arial" charset="0"/>
              </a:rPr>
              <a:t>（反斜杠）。作用是当一个语句太长时可以用该符号把它分段写在几行中。</a:t>
            </a:r>
          </a:p>
          <a:p>
            <a:pPr eaLnBrk="1" hangingPunct="1">
              <a:defRPr/>
            </a:pPr>
            <a:r>
              <a:rPr lang="zh-CN" altLang="en-US" dirty="0">
                <a:latin typeface="Arial" charset="0"/>
              </a:rPr>
              <a:t>例：</a:t>
            </a:r>
          </a:p>
          <a:p>
            <a:pPr eaLnBrk="1" hangingPunct="1">
              <a:defRPr/>
            </a:pPr>
            <a:r>
              <a:rPr lang="zh-CN" altLang="en-US" dirty="0">
                <a:latin typeface="Arial" charset="0"/>
              </a:rPr>
              <a:t>    </a:t>
            </a:r>
            <a:r>
              <a:rPr lang="en-US" altLang="zh-CN" dirty="0" err="1">
                <a:latin typeface="Arial" charset="0"/>
              </a:rPr>
              <a:t>cout</a:t>
            </a:r>
            <a:r>
              <a:rPr lang="en-US" altLang="zh-CN" dirty="0">
                <a:latin typeface="Arial" charset="0"/>
              </a:rPr>
              <a:t>&lt;&lt;‘\n’&lt;&lt;“x=”&lt;&lt;x&lt;&lt;“y=”&lt;&lt;y&lt;&lt;“z=”&lt;&lt;z</a:t>
            </a:r>
            <a:r>
              <a:rPr lang="en-US" altLang="zh-CN" dirty="0">
                <a:solidFill>
                  <a:schemeClr val="accent2"/>
                </a:solidFill>
                <a:latin typeface="Arial" charset="0"/>
              </a:rPr>
              <a:t>\</a:t>
            </a:r>
          </a:p>
          <a:p>
            <a:pPr eaLnBrk="1" hangingPunct="1">
              <a:defRPr/>
            </a:pPr>
            <a:r>
              <a:rPr lang="en-US" altLang="zh-CN" dirty="0">
                <a:latin typeface="Arial" charset="0"/>
              </a:rPr>
              <a:t>    &lt;&lt;“u=”&lt;&lt;u&lt;&lt;“v</a:t>
            </a:r>
            <a:r>
              <a:rPr lang="en-US" altLang="zh-CN" dirty="0">
                <a:solidFill>
                  <a:schemeClr val="accent2"/>
                </a:solidFill>
                <a:latin typeface="Arial" charset="0"/>
              </a:rPr>
              <a:t>\</a:t>
            </a:r>
          </a:p>
          <a:p>
            <a:pPr eaLnBrk="1" hangingPunct="1">
              <a:defRPr/>
            </a:pPr>
            <a:r>
              <a:rPr lang="en-US" altLang="zh-CN" dirty="0">
                <a:latin typeface="Arial" charset="0"/>
              </a:rPr>
              <a:t>    =”&lt;&lt;v&lt;&lt;“w=”&lt;&lt;w&lt;&lt;</a:t>
            </a:r>
            <a:r>
              <a:rPr lang="en-US" altLang="zh-CN" dirty="0" err="1">
                <a:latin typeface="Arial" charset="0"/>
              </a:rPr>
              <a:t>endl</a:t>
            </a:r>
            <a:r>
              <a:rPr lang="en-US" altLang="zh-CN" dirty="0">
                <a:latin typeface="Arial" charset="0"/>
              </a:rPr>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57842092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  </a:t>
            </a:r>
            <a:r>
              <a:rPr lang="zh-CN" altLang="en-US" sz="3000" dirty="0">
                <a:solidFill>
                  <a:schemeClr val="bg1"/>
                </a:solidFill>
                <a:latin typeface="Rockwell" pitchFamily="18" charset="0"/>
                <a:ea typeface="微软雅黑" pitchFamily="34" charset="-122"/>
              </a:rPr>
              <a:t>注释与续行</a:t>
            </a:r>
            <a:endParaRPr lang="en-US" altLang="zh-CN" sz="30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867765" y="2637431"/>
            <a:ext cx="10343978" cy="312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lvl="1" algn="just" eaLnBrk="1" hangingPunct="1">
              <a:buClr>
                <a:schemeClr val="hlink"/>
              </a:buClr>
              <a:buSzPct val="55000"/>
              <a:buFont typeface="Wingdings" panose="05000000000000000000" pitchFamily="2" charset="2"/>
              <a:buNone/>
            </a:pPr>
            <a:r>
              <a:rPr lang="en-US" altLang="zh-CN" sz="2800" dirty="0">
                <a:solidFill>
                  <a:srgbClr val="3232C8"/>
                </a:solidFill>
                <a:latin typeface="宋体" panose="02010600030101010101" pitchFamily="2" charset="-122"/>
              </a:rPr>
              <a:t>#include</a:t>
            </a:r>
            <a:r>
              <a:rPr lang="en-US" altLang="zh-CN" sz="2800" dirty="0">
                <a:latin typeface="宋体" panose="02010600030101010101" pitchFamily="2" charset="-122"/>
              </a:rPr>
              <a:t> &lt;</a:t>
            </a:r>
            <a:r>
              <a:rPr lang="en-US" altLang="zh-CN" sz="2800" dirty="0" err="1">
                <a:latin typeface="宋体" panose="02010600030101010101" pitchFamily="2" charset="-122"/>
              </a:rPr>
              <a:t>iostream.h</a:t>
            </a:r>
            <a:r>
              <a:rPr lang="en-US" altLang="zh-CN" sz="2800" dirty="0">
                <a:latin typeface="宋体" panose="02010600030101010101" pitchFamily="2" charset="-122"/>
              </a:rPr>
              <a:t>&gt;</a:t>
            </a:r>
          </a:p>
          <a:p>
            <a:pPr lvl="1" algn="just" eaLnBrk="1" hangingPunct="1">
              <a:buClr>
                <a:schemeClr val="hlink"/>
              </a:buClr>
              <a:buSzPct val="55000"/>
              <a:buFont typeface="Wingdings" panose="05000000000000000000" pitchFamily="2" charset="2"/>
              <a:buNone/>
            </a:pPr>
            <a:r>
              <a:rPr lang="en-US" altLang="zh-CN" sz="2800" dirty="0" err="1">
                <a:solidFill>
                  <a:srgbClr val="3232C8"/>
                </a:solidFill>
                <a:latin typeface="宋体" panose="02010600030101010101" pitchFamily="2" charset="-122"/>
              </a:rPr>
              <a:t>int</a:t>
            </a:r>
            <a:r>
              <a:rPr lang="en-US" altLang="zh-CN" sz="2800" dirty="0">
                <a:latin typeface="宋体" panose="02010600030101010101" pitchFamily="2" charset="-122"/>
              </a:rPr>
              <a:t> main() </a:t>
            </a:r>
            <a:r>
              <a:rPr lang="en-US" altLang="zh-CN" sz="2800" dirty="0" smtClean="0">
                <a:latin typeface="宋体" panose="02010600030101010101" pitchFamily="2" charset="-122"/>
              </a:rPr>
              <a:t>{</a:t>
            </a:r>
          </a:p>
          <a:p>
            <a:pPr lvl="1" algn="just" eaLnBrk="1" hangingPunct="1">
              <a:buClr>
                <a:schemeClr val="hlink"/>
              </a:buClr>
              <a:buSzPct val="55000"/>
              <a:buFont typeface="Wingdings" panose="05000000000000000000" pitchFamily="2" charset="2"/>
              <a:buNone/>
            </a:pPr>
            <a:r>
              <a:rPr lang="en-US" altLang="zh-CN" sz="2800" dirty="0" smtClean="0">
                <a:solidFill>
                  <a:srgbClr val="008000"/>
                </a:solidFill>
                <a:latin typeface="宋体" panose="02010600030101010101" pitchFamily="2" charset="-122"/>
              </a:rPr>
              <a:t>/*</a:t>
            </a:r>
            <a:r>
              <a:rPr lang="zh-CN" altLang="en-US" sz="2800" dirty="0">
                <a:solidFill>
                  <a:srgbClr val="008000"/>
                </a:solidFill>
                <a:latin typeface="宋体" panose="02010600030101010101" pitchFamily="2" charset="-122"/>
              </a:rPr>
              <a:t>下面程序将在终端上输出</a:t>
            </a:r>
            <a:r>
              <a:rPr lang="en-US" altLang="zh-CN" sz="2800" dirty="0">
                <a:solidFill>
                  <a:srgbClr val="008000"/>
                </a:solidFill>
                <a:latin typeface="宋体" panose="02010600030101010101" pitchFamily="2" charset="-122"/>
              </a:rPr>
              <a:t>/*</a:t>
            </a:r>
            <a:r>
              <a:rPr lang="zh-CN" altLang="en-US" sz="2800" dirty="0">
                <a:solidFill>
                  <a:srgbClr val="008000"/>
                </a:solidFill>
                <a:latin typeface="宋体" panose="02010600030101010101" pitchFamily="2" charset="-122"/>
              </a:rPr>
              <a:t>你好*</a:t>
            </a:r>
            <a:r>
              <a:rPr lang="en-US" altLang="zh-CN" sz="2800" dirty="0">
                <a:solidFill>
                  <a:srgbClr val="008000"/>
                </a:solidFill>
                <a:latin typeface="宋体" panose="02010600030101010101" pitchFamily="2" charset="-122"/>
              </a:rPr>
              <a:t>/</a:t>
            </a:r>
            <a:r>
              <a:rPr lang="zh-CN" altLang="en-US" sz="2800" dirty="0">
                <a:solidFill>
                  <a:srgbClr val="008000"/>
                </a:solidFill>
                <a:latin typeface="宋体" panose="02010600030101010101" pitchFamily="2" charset="-122"/>
              </a:rPr>
              <a:t>的字样*</a:t>
            </a:r>
            <a:r>
              <a:rPr lang="en-US" altLang="zh-CN" sz="2800" dirty="0">
                <a:solidFill>
                  <a:srgbClr val="008000"/>
                </a:solidFill>
                <a:latin typeface="宋体" panose="02010600030101010101" pitchFamily="2" charset="-122"/>
              </a:rPr>
              <a:t>/</a:t>
            </a:r>
          </a:p>
          <a:p>
            <a:pPr lvl="1" algn="just" eaLnBrk="1" hangingPunct="1">
              <a:buClr>
                <a:schemeClr val="hlink"/>
              </a:buClr>
              <a:buSzPct val="55000"/>
              <a:buFont typeface="Wingdings" panose="05000000000000000000" pitchFamily="2" charset="2"/>
              <a:buNone/>
            </a:pPr>
            <a:r>
              <a:rPr lang="en-US" altLang="zh-CN" sz="2800" dirty="0">
                <a:latin typeface="宋体" panose="02010600030101010101" pitchFamily="2" charset="-122"/>
              </a:rPr>
              <a:t>	</a:t>
            </a:r>
            <a:r>
              <a:rPr lang="en-US" altLang="zh-CN" sz="2800" dirty="0" err="1">
                <a:latin typeface="宋体" panose="02010600030101010101" pitchFamily="2" charset="-122"/>
              </a:rPr>
              <a:t>cout</a:t>
            </a:r>
            <a:r>
              <a:rPr lang="en-US" altLang="zh-CN" sz="2800" dirty="0">
                <a:latin typeface="宋体" panose="02010600030101010101" pitchFamily="2" charset="-122"/>
              </a:rPr>
              <a:t> &lt;&lt; </a:t>
            </a:r>
            <a:r>
              <a:rPr lang="en-US" altLang="zh-CN" sz="2800" dirty="0"/>
              <a:t>“</a:t>
            </a:r>
            <a:r>
              <a:rPr lang="zh-CN" altLang="en-US" sz="2800" dirty="0">
                <a:latin typeface="宋体" panose="02010600030101010101" pitchFamily="2" charset="-122"/>
              </a:rPr>
              <a:t>你好</a:t>
            </a:r>
            <a:r>
              <a:rPr lang="en-US" altLang="zh-CN" sz="2800" dirty="0">
                <a:latin typeface="宋体" panose="02010600030101010101" pitchFamily="2" charset="-122"/>
              </a:rPr>
              <a:t>!</a:t>
            </a:r>
            <a:r>
              <a:rPr lang="en-US" altLang="zh-CN" sz="2800" dirty="0"/>
              <a:t>”</a:t>
            </a:r>
            <a:r>
              <a:rPr lang="en-US" altLang="zh-CN" sz="2800" dirty="0">
                <a:latin typeface="宋体" panose="02010600030101010101" pitchFamily="2" charset="-122"/>
              </a:rPr>
              <a:t>;		</a:t>
            </a:r>
            <a:r>
              <a:rPr lang="en-US" altLang="zh-CN" sz="2800" dirty="0">
                <a:solidFill>
                  <a:srgbClr val="008000"/>
                </a:solidFill>
                <a:latin typeface="宋体" panose="02010600030101010101" pitchFamily="2" charset="-122"/>
              </a:rPr>
              <a:t>/*//</a:t>
            </a:r>
            <a:r>
              <a:rPr lang="zh-CN" altLang="en-US" sz="2800" dirty="0">
                <a:solidFill>
                  <a:srgbClr val="008000"/>
                </a:solidFill>
                <a:latin typeface="宋体" panose="02010600030101010101" pitchFamily="2" charset="-122"/>
              </a:rPr>
              <a:t>输出字符*</a:t>
            </a:r>
            <a:r>
              <a:rPr lang="en-US" altLang="zh-CN" sz="2800" dirty="0">
                <a:solidFill>
                  <a:srgbClr val="008000"/>
                </a:solidFill>
                <a:latin typeface="宋体" panose="02010600030101010101" pitchFamily="2" charset="-122"/>
              </a:rPr>
              <a:t>/</a:t>
            </a:r>
          </a:p>
          <a:p>
            <a:pPr lvl="1" algn="just" eaLnBrk="1" hangingPunct="1">
              <a:buClr>
                <a:schemeClr val="hlink"/>
              </a:buClr>
              <a:buSzPct val="55000"/>
              <a:buFont typeface="Wingdings" panose="05000000000000000000" pitchFamily="2" charset="2"/>
              <a:buNone/>
            </a:pPr>
            <a:r>
              <a:rPr lang="en-US" altLang="zh-CN" sz="2800" dirty="0">
                <a:latin typeface="宋体" panose="02010600030101010101" pitchFamily="2" charset="-122"/>
              </a:rPr>
              <a:t>	</a:t>
            </a:r>
            <a:r>
              <a:rPr lang="en-US" altLang="zh-CN" sz="2800" dirty="0">
                <a:solidFill>
                  <a:srgbClr val="3232C8"/>
                </a:solidFill>
                <a:latin typeface="宋体" panose="02010600030101010101" pitchFamily="2" charset="-122"/>
              </a:rPr>
              <a:t>return</a:t>
            </a:r>
            <a:r>
              <a:rPr lang="en-US" altLang="zh-CN" sz="2800" dirty="0">
                <a:latin typeface="宋体" panose="02010600030101010101" pitchFamily="2" charset="-122"/>
              </a:rPr>
              <a:t> 0 ;			</a:t>
            </a:r>
            <a:r>
              <a:rPr lang="en-US" altLang="zh-CN" sz="2800" dirty="0">
                <a:solidFill>
                  <a:srgbClr val="008000"/>
                </a:solidFill>
                <a:latin typeface="宋体" panose="02010600030101010101" pitchFamily="2" charset="-122"/>
              </a:rPr>
              <a:t>//*/</a:t>
            </a:r>
            <a:r>
              <a:rPr lang="zh-CN" altLang="en-US" sz="2800" dirty="0">
                <a:solidFill>
                  <a:srgbClr val="008000"/>
                </a:solidFill>
                <a:latin typeface="宋体" panose="02010600030101010101" pitchFamily="2" charset="-122"/>
              </a:rPr>
              <a:t>正常返回</a:t>
            </a:r>
          </a:p>
          <a:p>
            <a:pPr lvl="1" algn="just" eaLnBrk="1" hangingPunct="1">
              <a:buClr>
                <a:schemeClr val="hlink"/>
              </a:buClr>
              <a:buSzPct val="55000"/>
              <a:buFont typeface="Wingdings" panose="05000000000000000000" pitchFamily="2" charset="2"/>
              <a:buNone/>
            </a:pPr>
            <a:r>
              <a:rPr lang="en-US" altLang="zh-CN" sz="2800" dirty="0">
                <a:latin typeface="宋体" panose="02010600030101010101" pitchFamily="2" charset="-122"/>
              </a:rPr>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864194" y="1586840"/>
            <a:ext cx="4154862"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defRPr/>
              </a:pPr>
              <a:r>
                <a:rPr lang="zh-CN" altLang="en-US" kern="0" dirty="0" smtClean="0"/>
                <a:t>下列</a:t>
              </a:r>
              <a:r>
                <a:rPr lang="zh-CN" altLang="en-US" kern="0" dirty="0"/>
                <a:t>程序是否正确？</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816259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27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54559" y="117426"/>
            <a:ext cx="10885305" cy="518211"/>
          </a:xfrm>
          <a:prstGeom prst="rect">
            <a:avLst/>
          </a:prstGeom>
          <a:noFill/>
          <a:extLst>
            <a:ext uri="{91240B29-F687-4F45-9708-019B960494DF}">
              <a14:hiddenLine xmlns:a14="http://schemas.microsoft.com/office/drawing/2010/main" w="9525">
                <a:solidFill>
                  <a:srgbClr val="800000"/>
                </a:solidFill>
                <a:miter lim="800000"/>
                <a:headEnd/>
                <a:tailEnd/>
              </a14:hiddenLine>
            </a:ext>
          </a:extLst>
        </p:spPr>
        <p:txBody>
          <a:bodyPr/>
          <a:lstStyle>
            <a:lvl1pPr algn="ctr" defTabSz="1217613" rtl="0" fontAlgn="base">
              <a:spcBef>
                <a:spcPct val="0"/>
              </a:spcBef>
              <a:spcAft>
                <a:spcPct val="0"/>
              </a:spcAft>
              <a:defRPr sz="5900">
                <a:solidFill>
                  <a:schemeClr val="tx1"/>
                </a:solidFill>
                <a:latin typeface="+mj-lt"/>
                <a:ea typeface="+mj-ea"/>
                <a:cs typeface="+mj-cs"/>
              </a:defRPr>
            </a:lvl1pPr>
            <a:lvl2pPr algn="ctr" defTabSz="1217613" rtl="0" fontAlgn="base">
              <a:spcBef>
                <a:spcPct val="0"/>
              </a:spcBef>
              <a:spcAft>
                <a:spcPct val="0"/>
              </a:spcAft>
              <a:defRPr sz="5900">
                <a:solidFill>
                  <a:schemeClr val="tx1"/>
                </a:solidFill>
                <a:latin typeface="Arial" pitchFamily="34" charset="0"/>
                <a:ea typeface="宋体" pitchFamily="2" charset="-122"/>
              </a:defRPr>
            </a:lvl2pPr>
            <a:lvl3pPr algn="ctr" defTabSz="1217613" rtl="0" fontAlgn="base">
              <a:spcBef>
                <a:spcPct val="0"/>
              </a:spcBef>
              <a:spcAft>
                <a:spcPct val="0"/>
              </a:spcAft>
              <a:defRPr sz="5900">
                <a:solidFill>
                  <a:schemeClr val="tx1"/>
                </a:solidFill>
                <a:latin typeface="Arial" pitchFamily="34" charset="0"/>
                <a:ea typeface="宋体" pitchFamily="2" charset="-122"/>
              </a:defRPr>
            </a:lvl3pPr>
            <a:lvl4pPr algn="ctr" defTabSz="1217613" rtl="0" fontAlgn="base">
              <a:spcBef>
                <a:spcPct val="0"/>
              </a:spcBef>
              <a:spcAft>
                <a:spcPct val="0"/>
              </a:spcAft>
              <a:defRPr sz="5900">
                <a:solidFill>
                  <a:schemeClr val="tx1"/>
                </a:solidFill>
                <a:latin typeface="Arial" pitchFamily="34" charset="0"/>
                <a:ea typeface="宋体" pitchFamily="2" charset="-122"/>
              </a:defRPr>
            </a:lvl4pPr>
            <a:lvl5pPr algn="ctr" defTabSz="1217613" rtl="0" fontAlgn="base">
              <a:spcBef>
                <a:spcPct val="0"/>
              </a:spcBef>
              <a:spcAft>
                <a:spcPct val="0"/>
              </a:spcAft>
              <a:defRPr sz="5900">
                <a:solidFill>
                  <a:schemeClr val="tx1"/>
                </a:solidFill>
                <a:latin typeface="Arial" pitchFamily="34" charset="0"/>
                <a:ea typeface="宋体" pitchFamily="2" charset="-122"/>
              </a:defRPr>
            </a:lvl5pPr>
            <a:lvl6pPr marL="457200" algn="ctr" defTabSz="1217613" rtl="0" fontAlgn="base">
              <a:spcBef>
                <a:spcPct val="0"/>
              </a:spcBef>
              <a:spcAft>
                <a:spcPct val="0"/>
              </a:spcAft>
              <a:defRPr sz="5900">
                <a:solidFill>
                  <a:schemeClr val="tx1"/>
                </a:solidFill>
                <a:latin typeface="Arial" pitchFamily="34" charset="0"/>
                <a:ea typeface="宋体" pitchFamily="2" charset="-122"/>
              </a:defRPr>
            </a:lvl6pPr>
            <a:lvl7pPr marL="914400" algn="ctr" defTabSz="1217613" rtl="0" fontAlgn="base">
              <a:spcBef>
                <a:spcPct val="0"/>
              </a:spcBef>
              <a:spcAft>
                <a:spcPct val="0"/>
              </a:spcAft>
              <a:defRPr sz="5900">
                <a:solidFill>
                  <a:schemeClr val="tx1"/>
                </a:solidFill>
                <a:latin typeface="Arial" pitchFamily="34" charset="0"/>
                <a:ea typeface="宋体" pitchFamily="2" charset="-122"/>
              </a:defRPr>
            </a:lvl7pPr>
            <a:lvl8pPr marL="1371600" algn="ctr" defTabSz="1217613" rtl="0" fontAlgn="base">
              <a:spcBef>
                <a:spcPct val="0"/>
              </a:spcBef>
              <a:spcAft>
                <a:spcPct val="0"/>
              </a:spcAft>
              <a:defRPr sz="5900">
                <a:solidFill>
                  <a:schemeClr val="tx1"/>
                </a:solidFill>
                <a:latin typeface="Arial" pitchFamily="34" charset="0"/>
                <a:ea typeface="宋体" pitchFamily="2" charset="-122"/>
              </a:defRPr>
            </a:lvl8pPr>
            <a:lvl9pPr marL="1828800" algn="ctr" defTabSz="1217613" rtl="0" fontAlgn="base">
              <a:spcBef>
                <a:spcPct val="0"/>
              </a:spcBef>
              <a:spcAft>
                <a:spcPct val="0"/>
              </a:spcAft>
              <a:defRPr sz="5900">
                <a:solidFill>
                  <a:schemeClr val="tx1"/>
                </a:solidFill>
                <a:latin typeface="Arial" pitchFamily="34" charset="0"/>
                <a:ea typeface="宋体" pitchFamily="2" charset="-122"/>
              </a:defRPr>
            </a:lvl9pPr>
          </a:lstStyle>
          <a:p>
            <a:r>
              <a:rPr lang="en-US" altLang="zh-CN" sz="3200" dirty="0"/>
              <a:t>Useful Books on C++</a:t>
            </a:r>
          </a:p>
        </p:txBody>
      </p:sp>
      <p:pic>
        <p:nvPicPr>
          <p:cNvPr id="1026" name="Picture 2" descr="The C++ Programming Langu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71" y="837507"/>
            <a:ext cx="2265312" cy="28036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C++ Programming Langu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847" y="837506"/>
            <a:ext cx="2304256" cy="28875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 in a Nutsh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136" y="852095"/>
            <a:ext cx="1872208" cy="28111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 Programming in Easy St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367" y="837506"/>
            <a:ext cx="2356232" cy="28875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 Primer Plu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680" y="4005858"/>
            <a:ext cx="2160240" cy="27766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ms Teach Yourself C++ in One Hour a Da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306" y="3962895"/>
            <a:ext cx="2184077" cy="285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207848"/>
      </p:ext>
    </p:extLst>
  </p:cSld>
  <p:clrMapOvr>
    <a:masterClrMapping/>
  </p:clrMapOvr>
  <p:transition spd="med" advClick="0" advTm="0">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3.2  </a:t>
            </a:r>
            <a:r>
              <a:rPr lang="zh-CN" altLang="en-US" sz="3000" dirty="0" smtClean="0">
                <a:solidFill>
                  <a:schemeClr val="bg1"/>
                </a:solidFill>
                <a:latin typeface="Rockwell" pitchFamily="18" charset="0"/>
                <a:ea typeface="微软雅黑" pitchFamily="34" charset="-122"/>
              </a:rPr>
              <a:t>输入输出流</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538162" y="1070629"/>
            <a:ext cx="4475162" cy="249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kumimoji="1" lang="en-US" altLang="zh-CN" dirty="0"/>
              <a:t>C</a:t>
            </a:r>
            <a:r>
              <a:rPr kumimoji="1" lang="zh-CN" altLang="en-US" dirty="0"/>
              <a:t>中</a:t>
            </a:r>
            <a:r>
              <a:rPr kumimoji="1" lang="en-US" altLang="zh-CN" dirty="0"/>
              <a:t>I/O</a:t>
            </a:r>
            <a:r>
              <a:rPr kumimoji="1" lang="zh-CN" altLang="en-US" dirty="0"/>
              <a:t>操作出现的问题：</a:t>
            </a:r>
          </a:p>
          <a:p>
            <a:pPr eaLnBrk="1" hangingPunct="1">
              <a:lnSpc>
                <a:spcPct val="130000"/>
              </a:lnSpc>
            </a:pPr>
            <a:r>
              <a:rPr kumimoji="1" lang="zh-CN" altLang="en-US" dirty="0"/>
              <a:t>     </a:t>
            </a:r>
            <a:r>
              <a:rPr kumimoji="1" lang="en-US" altLang="zh-CN" dirty="0" err="1"/>
              <a:t>int</a:t>
            </a:r>
            <a:r>
              <a:rPr kumimoji="1" lang="en-US" altLang="zh-CN" dirty="0"/>
              <a:t>  </a:t>
            </a:r>
            <a:r>
              <a:rPr kumimoji="1" lang="en-US" altLang="zh-CN" dirty="0" err="1"/>
              <a:t>i</a:t>
            </a:r>
            <a:r>
              <a:rPr kumimoji="1" lang="en-US" altLang="zh-CN" dirty="0"/>
              <a:t>;</a:t>
            </a:r>
          </a:p>
          <a:p>
            <a:pPr eaLnBrk="1" hangingPunct="1">
              <a:lnSpc>
                <a:spcPct val="130000"/>
              </a:lnSpc>
            </a:pPr>
            <a:r>
              <a:rPr kumimoji="1" lang="en-US" altLang="zh-CN" dirty="0"/>
              <a:t>     float f;</a:t>
            </a:r>
          </a:p>
          <a:p>
            <a:pPr eaLnBrk="1" hangingPunct="1">
              <a:lnSpc>
                <a:spcPct val="130000"/>
              </a:lnSpc>
            </a:pPr>
            <a:r>
              <a:rPr kumimoji="1" lang="en-US" altLang="zh-CN" dirty="0"/>
              <a:t>     </a:t>
            </a:r>
            <a:r>
              <a:rPr kumimoji="1" lang="en-US" altLang="zh-CN" dirty="0" err="1"/>
              <a:t>scanf</a:t>
            </a:r>
            <a:r>
              <a:rPr kumimoji="1" lang="en-US" altLang="zh-CN" dirty="0">
                <a:solidFill>
                  <a:srgbClr val="FF3300"/>
                </a:solidFill>
              </a:rPr>
              <a:t>(“%</a:t>
            </a:r>
            <a:r>
              <a:rPr kumimoji="1" lang="en-US" altLang="zh-CN" dirty="0" err="1">
                <a:solidFill>
                  <a:srgbClr val="FF3300"/>
                </a:solidFill>
              </a:rPr>
              <a:t>f</a:t>
            </a:r>
            <a:r>
              <a:rPr kumimoji="1" lang="en-US" altLang="zh-CN" dirty="0" err="1" smtClean="0">
                <a:solidFill>
                  <a:srgbClr val="FF3300"/>
                </a:solidFill>
              </a:rPr>
              <a:t>”,&amp;</a:t>
            </a:r>
            <a:r>
              <a:rPr kumimoji="1" lang="en-US" altLang="zh-CN" dirty="0" err="1" smtClean="0">
                <a:solidFill>
                  <a:schemeClr val="bg2"/>
                </a:solidFill>
              </a:rPr>
              <a:t>f</a:t>
            </a:r>
            <a:r>
              <a:rPr kumimoji="1" lang="en-US" altLang="zh-CN" dirty="0" smtClean="0"/>
              <a:t>);</a:t>
            </a:r>
            <a:endParaRPr kumimoji="1" lang="en-US" altLang="zh-CN" dirty="0"/>
          </a:p>
          <a:p>
            <a:pPr eaLnBrk="1" hangingPunct="1">
              <a:lnSpc>
                <a:spcPct val="130000"/>
              </a:lnSpc>
            </a:pPr>
            <a:r>
              <a:rPr kumimoji="1" lang="en-US" altLang="zh-CN" dirty="0"/>
              <a:t>    </a:t>
            </a:r>
            <a:r>
              <a:rPr kumimoji="1" lang="en-US" altLang="zh-CN" dirty="0" err="1"/>
              <a:t>printf</a:t>
            </a:r>
            <a:r>
              <a:rPr kumimoji="1" lang="en-US" altLang="zh-CN" dirty="0"/>
              <a:t>( </a:t>
            </a:r>
            <a:r>
              <a:rPr kumimoji="1" lang="en-US" altLang="zh-CN" dirty="0">
                <a:solidFill>
                  <a:srgbClr val="FF3300"/>
                </a:solidFill>
              </a:rPr>
              <a:t>“%d</a:t>
            </a:r>
            <a:r>
              <a:rPr kumimoji="1" lang="en-US" altLang="zh-CN" dirty="0" smtClean="0">
                <a:solidFill>
                  <a:srgbClr val="FF3300"/>
                </a:solidFill>
              </a:rPr>
              <a:t>”,</a:t>
            </a:r>
            <a:r>
              <a:rPr kumimoji="1" lang="en-US" altLang="zh-CN" dirty="0" err="1" smtClean="0">
                <a:solidFill>
                  <a:srgbClr val="FF3300"/>
                </a:solidFill>
              </a:rPr>
              <a:t>i</a:t>
            </a:r>
            <a:r>
              <a:rPr kumimoji="1" lang="en-US" altLang="zh-CN" dirty="0" smtClean="0"/>
              <a:t>);</a:t>
            </a:r>
            <a:endParaRPr kumimoji="1" lang="en-US" altLang="zh-CN" dirty="0"/>
          </a:p>
        </p:txBody>
      </p:sp>
      <p:sp>
        <p:nvSpPr>
          <p:cNvPr id="16" name="文本框 86"/>
          <p:cNvSpPr txBox="1">
            <a:spLocks noChangeArrowheads="1"/>
          </p:cNvSpPr>
          <p:nvPr/>
        </p:nvSpPr>
        <p:spPr bwMode="auto">
          <a:xfrm>
            <a:off x="5811143" y="1394979"/>
            <a:ext cx="4470536" cy="205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kumimoji="1" lang="en-US" altLang="zh-CN" dirty="0" smtClean="0"/>
              <a:t>C</a:t>
            </a:r>
            <a:r>
              <a:rPr kumimoji="1" lang="en-US" altLang="zh-CN" dirty="0"/>
              <a:t>++</a:t>
            </a:r>
            <a:r>
              <a:rPr kumimoji="1" lang="zh-CN" altLang="en-US" dirty="0"/>
              <a:t>中使用更安全更方便的方法：</a:t>
            </a:r>
          </a:p>
          <a:p>
            <a:pPr eaLnBrk="1" hangingPunct="1"/>
            <a:r>
              <a:rPr kumimoji="1" lang="zh-CN" altLang="en-US" dirty="0"/>
              <a:t>    </a:t>
            </a:r>
            <a:r>
              <a:rPr kumimoji="1" lang="en-US" altLang="zh-CN" dirty="0" err="1"/>
              <a:t>int</a:t>
            </a:r>
            <a:r>
              <a:rPr kumimoji="1" lang="en-US" altLang="zh-CN" dirty="0"/>
              <a:t>  </a:t>
            </a:r>
            <a:r>
              <a:rPr kumimoji="1" lang="en-US" altLang="zh-CN" dirty="0" err="1"/>
              <a:t>i</a:t>
            </a:r>
            <a:r>
              <a:rPr kumimoji="1" lang="en-US" altLang="zh-CN" dirty="0"/>
              <a:t>;</a:t>
            </a:r>
          </a:p>
          <a:p>
            <a:pPr eaLnBrk="1" hangingPunct="1"/>
            <a:r>
              <a:rPr kumimoji="1" lang="en-US" altLang="zh-CN" dirty="0"/>
              <a:t>     float f;</a:t>
            </a:r>
          </a:p>
          <a:p>
            <a:pPr eaLnBrk="1" hangingPunct="1"/>
            <a:r>
              <a:rPr kumimoji="1" lang="en-US" altLang="zh-CN" dirty="0"/>
              <a:t>     </a:t>
            </a:r>
            <a:r>
              <a:rPr kumimoji="1" lang="en-US" altLang="zh-CN" dirty="0" err="1"/>
              <a:t>cin</a:t>
            </a:r>
            <a:r>
              <a:rPr kumimoji="1" lang="en-US" altLang="zh-CN" dirty="0"/>
              <a:t>&gt;&gt;</a:t>
            </a:r>
            <a:r>
              <a:rPr kumimoji="1" lang="en-US" altLang="zh-CN" dirty="0" err="1"/>
              <a:t>i</a:t>
            </a:r>
            <a:r>
              <a:rPr kumimoji="1" lang="en-US" altLang="zh-CN" dirty="0"/>
              <a:t>;</a:t>
            </a:r>
          </a:p>
          <a:p>
            <a:pPr eaLnBrk="1" hangingPunct="1"/>
            <a:r>
              <a:rPr kumimoji="1" lang="en-US" altLang="zh-CN" dirty="0"/>
              <a:t>     </a:t>
            </a:r>
            <a:r>
              <a:rPr kumimoji="1" lang="en-US" altLang="zh-CN" dirty="0" err="1"/>
              <a:t>cout</a:t>
            </a:r>
            <a:r>
              <a:rPr kumimoji="1" lang="en-US" altLang="zh-CN" dirty="0"/>
              <a:t>&lt;&lt;f;</a:t>
            </a:r>
          </a:p>
        </p:txBody>
      </p:sp>
      <p:sp>
        <p:nvSpPr>
          <p:cNvPr id="17" name="文本框 86"/>
          <p:cNvSpPr txBox="1">
            <a:spLocks noChangeArrowheads="1"/>
          </p:cNvSpPr>
          <p:nvPr/>
        </p:nvSpPr>
        <p:spPr bwMode="auto">
          <a:xfrm>
            <a:off x="2594379" y="3935558"/>
            <a:ext cx="9481460" cy="275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buFont typeface="Wingdings" panose="05000000000000000000" pitchFamily="2" charset="2"/>
              <a:buChar char="p"/>
              <a:defRPr/>
            </a:pPr>
            <a:r>
              <a:rPr kumimoji="1" lang="en-US" altLang="zh-CN" kern="0" dirty="0" err="1" smtClean="0">
                <a:latin typeface="楷体" panose="02010609060101010101" pitchFamily="49" charset="-122"/>
                <a:ea typeface="楷体" panose="02010609060101010101" pitchFamily="49" charset="-122"/>
              </a:rPr>
              <a:t>cout</a:t>
            </a:r>
            <a:r>
              <a:rPr kumimoji="1" lang="zh-CN" altLang="en-US" kern="0" dirty="0">
                <a:latin typeface="楷体" panose="02010609060101010101" pitchFamily="49" charset="-122"/>
                <a:ea typeface="楷体" panose="02010609060101010101" pitchFamily="49" charset="-122"/>
              </a:rPr>
              <a:t>和</a:t>
            </a:r>
            <a:r>
              <a:rPr kumimoji="1" lang="en-US" altLang="zh-CN" kern="0" dirty="0" err="1">
                <a:latin typeface="楷体" panose="02010609060101010101" pitchFamily="49" charset="-122"/>
                <a:ea typeface="楷体" panose="02010609060101010101" pitchFamily="49" charset="-122"/>
              </a:rPr>
              <a:t>cin</a:t>
            </a:r>
            <a:r>
              <a:rPr kumimoji="1" lang="zh-CN" altLang="en-US" kern="0" dirty="0">
                <a:latin typeface="楷体" panose="02010609060101010101" pitchFamily="49" charset="-122"/>
                <a:ea typeface="楷体" panose="02010609060101010101" pitchFamily="49" charset="-122"/>
              </a:rPr>
              <a:t>分别是</a:t>
            </a:r>
            <a:r>
              <a:rPr kumimoji="1" lang="en-US" altLang="zh-CN" kern="0" dirty="0">
                <a:latin typeface="楷体" panose="02010609060101010101" pitchFamily="49" charset="-122"/>
                <a:ea typeface="楷体" panose="02010609060101010101" pitchFamily="49" charset="-122"/>
              </a:rPr>
              <a:t>C++</a:t>
            </a:r>
            <a:r>
              <a:rPr kumimoji="1" lang="zh-CN" altLang="en-US" kern="0" dirty="0">
                <a:latin typeface="楷体" panose="02010609060101010101" pitchFamily="49" charset="-122"/>
                <a:ea typeface="楷体" panose="02010609060101010101" pitchFamily="49" charset="-122"/>
              </a:rPr>
              <a:t>的标准输出流和输入流。</a:t>
            </a:r>
            <a:r>
              <a:rPr kumimoji="1" lang="en-US" altLang="zh-CN" kern="0" dirty="0">
                <a:latin typeface="楷体" panose="02010609060101010101" pitchFamily="49" charset="-122"/>
                <a:ea typeface="楷体" panose="02010609060101010101" pitchFamily="49" charset="-122"/>
              </a:rPr>
              <a:t>C++</a:t>
            </a:r>
            <a:r>
              <a:rPr kumimoji="1" lang="zh-CN" altLang="en-US" kern="0" dirty="0">
                <a:latin typeface="楷体" panose="02010609060101010101" pitchFamily="49" charset="-122"/>
                <a:ea typeface="楷体" panose="02010609060101010101" pitchFamily="49" charset="-122"/>
              </a:rPr>
              <a:t>支持重定向，但一般</a:t>
            </a:r>
            <a:r>
              <a:rPr kumimoji="1" lang="en-US" altLang="zh-CN" kern="0" dirty="0" err="1">
                <a:latin typeface="楷体" panose="02010609060101010101" pitchFamily="49" charset="-122"/>
                <a:ea typeface="楷体" panose="02010609060101010101" pitchFamily="49" charset="-122"/>
              </a:rPr>
              <a:t>cout</a:t>
            </a:r>
            <a:r>
              <a:rPr kumimoji="1" lang="zh-CN" altLang="en-US" kern="0" dirty="0">
                <a:latin typeface="楷体" panose="02010609060101010101" pitchFamily="49" charset="-122"/>
                <a:ea typeface="楷体" panose="02010609060101010101" pitchFamily="49" charset="-122"/>
              </a:rPr>
              <a:t>指的是屏幕，</a:t>
            </a:r>
            <a:r>
              <a:rPr kumimoji="1" lang="en-US" altLang="zh-CN" kern="0" dirty="0" err="1">
                <a:latin typeface="楷体" panose="02010609060101010101" pitchFamily="49" charset="-122"/>
                <a:ea typeface="楷体" panose="02010609060101010101" pitchFamily="49" charset="-122"/>
              </a:rPr>
              <a:t>cin</a:t>
            </a:r>
            <a:r>
              <a:rPr kumimoji="1" lang="zh-CN" altLang="en-US" kern="0" dirty="0">
                <a:latin typeface="楷体" panose="02010609060101010101" pitchFamily="49" charset="-122"/>
                <a:ea typeface="楷体" panose="02010609060101010101" pitchFamily="49" charset="-122"/>
              </a:rPr>
              <a:t>指的是键盘</a:t>
            </a:r>
            <a:r>
              <a:rPr kumimoji="1" lang="zh-CN" altLang="en-US" kern="0" dirty="0" smtClean="0">
                <a:latin typeface="楷体" panose="02010609060101010101" pitchFamily="49" charset="-122"/>
                <a:ea typeface="楷体" panose="02010609060101010101" pitchFamily="49" charset="-122"/>
              </a:rPr>
              <a:t>。</a:t>
            </a:r>
            <a:endParaRPr kumimoji="1" lang="en-US" altLang="zh-CN" kern="0" dirty="0" smtClean="0">
              <a:latin typeface="楷体" panose="02010609060101010101" pitchFamily="49" charset="-122"/>
              <a:ea typeface="楷体" panose="02010609060101010101" pitchFamily="49" charset="-122"/>
            </a:endParaRPr>
          </a:p>
          <a:p>
            <a:pPr marL="0" indent="0">
              <a:defRPr/>
            </a:pPr>
            <a:endParaRPr kumimoji="1" lang="en-US" altLang="zh-CN" kern="0" dirty="0">
              <a:latin typeface="楷体" panose="02010609060101010101" pitchFamily="49" charset="-122"/>
              <a:ea typeface="楷体" panose="02010609060101010101" pitchFamily="49" charset="-122"/>
            </a:endParaRPr>
          </a:p>
          <a:p>
            <a:pPr marL="342900" indent="-342900">
              <a:buFont typeface="Wingdings" panose="05000000000000000000" pitchFamily="2" charset="2"/>
              <a:buChar char="p"/>
              <a:defRPr/>
            </a:pPr>
            <a:r>
              <a:rPr kumimoji="1" lang="zh-CN" altLang="en-US" kern="0" dirty="0">
                <a:latin typeface="楷体" panose="02010609060101010101" pitchFamily="49" charset="-122"/>
                <a:ea typeface="楷体" panose="02010609060101010101" pitchFamily="49" charset="-122"/>
              </a:rPr>
              <a:t>操作符“</a:t>
            </a:r>
            <a:r>
              <a:rPr kumimoji="1" lang="en-US" altLang="zh-CN" kern="0" dirty="0">
                <a:latin typeface="楷体" panose="02010609060101010101" pitchFamily="49" charset="-122"/>
                <a:ea typeface="楷体" panose="02010609060101010101" pitchFamily="49" charset="-122"/>
              </a:rPr>
              <a:t>&lt;&lt;”</a:t>
            </a:r>
            <a:r>
              <a:rPr kumimoji="1" lang="zh-CN" altLang="en-US" kern="0" dirty="0">
                <a:latin typeface="楷体" panose="02010609060101010101" pitchFamily="49" charset="-122"/>
                <a:ea typeface="楷体" panose="02010609060101010101" pitchFamily="49" charset="-122"/>
              </a:rPr>
              <a:t>和“</a:t>
            </a:r>
            <a:r>
              <a:rPr kumimoji="1" lang="en-US" altLang="zh-CN" kern="0" dirty="0">
                <a:latin typeface="楷体" panose="02010609060101010101" pitchFamily="49" charset="-122"/>
                <a:ea typeface="楷体" panose="02010609060101010101" pitchFamily="49" charset="-122"/>
              </a:rPr>
              <a:t>&gt;&gt;”</a:t>
            </a:r>
            <a:r>
              <a:rPr kumimoji="1" lang="zh-CN" altLang="en-US" kern="0" dirty="0">
                <a:latin typeface="楷体" panose="02010609060101010101" pitchFamily="49" charset="-122"/>
                <a:ea typeface="楷体" panose="02010609060101010101" pitchFamily="49" charset="-122"/>
              </a:rPr>
              <a:t>除了具有</a:t>
            </a:r>
            <a:r>
              <a:rPr kumimoji="1" lang="en-US" altLang="zh-CN" kern="0" dirty="0">
                <a:latin typeface="楷体" panose="02010609060101010101" pitchFamily="49" charset="-122"/>
                <a:ea typeface="楷体" panose="02010609060101010101" pitchFamily="49" charset="-122"/>
              </a:rPr>
              <a:t>C</a:t>
            </a:r>
            <a:r>
              <a:rPr kumimoji="1" lang="zh-CN" altLang="en-US" kern="0" dirty="0">
                <a:latin typeface="楷体" panose="02010609060101010101" pitchFamily="49" charset="-122"/>
                <a:ea typeface="楷体" panose="02010609060101010101" pitchFamily="49" charset="-122"/>
              </a:rPr>
              <a:t>语言中定义的左移和右移的功能外，在这里符号“</a:t>
            </a:r>
            <a:r>
              <a:rPr kumimoji="1" lang="en-US" altLang="zh-CN" kern="0" dirty="0">
                <a:latin typeface="楷体" panose="02010609060101010101" pitchFamily="49" charset="-122"/>
                <a:ea typeface="楷体" panose="02010609060101010101" pitchFamily="49" charset="-122"/>
              </a:rPr>
              <a:t>&lt;&lt;”</a:t>
            </a:r>
            <a:r>
              <a:rPr kumimoji="1" lang="zh-CN" altLang="en-US" kern="0" dirty="0">
                <a:latin typeface="楷体" panose="02010609060101010101" pitchFamily="49" charset="-122"/>
                <a:ea typeface="楷体" panose="02010609060101010101" pitchFamily="49" charset="-122"/>
              </a:rPr>
              <a:t>是把右方的参数写到标准输出流</a:t>
            </a:r>
            <a:r>
              <a:rPr kumimoji="1" lang="en-US" altLang="zh-CN" kern="0" dirty="0" err="1">
                <a:latin typeface="楷体" panose="02010609060101010101" pitchFamily="49" charset="-122"/>
                <a:ea typeface="楷体" panose="02010609060101010101" pitchFamily="49" charset="-122"/>
              </a:rPr>
              <a:t>cout</a:t>
            </a:r>
            <a:r>
              <a:rPr kumimoji="1" lang="zh-CN" altLang="en-US" kern="0" dirty="0">
                <a:latin typeface="楷体" panose="02010609060101010101" pitchFamily="49" charset="-122"/>
                <a:ea typeface="楷体" panose="02010609060101010101" pitchFamily="49" charset="-122"/>
              </a:rPr>
              <a:t>中；相反，符号“</a:t>
            </a:r>
            <a:r>
              <a:rPr kumimoji="1" lang="en-US" altLang="zh-CN" kern="0" dirty="0">
                <a:latin typeface="楷体" panose="02010609060101010101" pitchFamily="49" charset="-122"/>
                <a:ea typeface="楷体" panose="02010609060101010101" pitchFamily="49" charset="-122"/>
              </a:rPr>
              <a:t>&gt;&gt;”</a:t>
            </a:r>
            <a:r>
              <a:rPr kumimoji="1" lang="zh-CN" altLang="en-US" kern="0" dirty="0">
                <a:latin typeface="楷体" panose="02010609060101010101" pitchFamily="49" charset="-122"/>
                <a:ea typeface="楷体" panose="02010609060101010101" pitchFamily="49" charset="-122"/>
              </a:rPr>
              <a:t>则是将标准输入流的数据赋给右方的变量。</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8" name="组合 17"/>
          <p:cNvGrpSpPr>
            <a:grpSpLocks/>
          </p:cNvGrpSpPr>
          <p:nvPr/>
        </p:nvGrpSpPr>
        <p:grpSpPr bwMode="auto">
          <a:xfrm>
            <a:off x="373217" y="3935558"/>
            <a:ext cx="2108200" cy="609600"/>
            <a:chOff x="755298" y="2917165"/>
            <a:chExt cx="1584454" cy="447077"/>
          </a:xfrm>
        </p:grpSpPr>
        <p:sp>
          <p:nvSpPr>
            <p:cNvPr id="19"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0" name="圆角矩形 19"/>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21"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8668518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27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700"/>
                            </p:stCondLst>
                            <p:childTnLst>
                              <p:par>
                                <p:cTn id="29" presetID="2" presetClass="entr" presetSubtype="4"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3.2  </a:t>
            </a:r>
            <a:r>
              <a:rPr lang="zh-CN" altLang="en-US" sz="3000" dirty="0">
                <a:solidFill>
                  <a:schemeClr val="bg1"/>
                </a:solidFill>
                <a:latin typeface="Rockwell" pitchFamily="18" charset="0"/>
                <a:ea typeface="微软雅黑" pitchFamily="34" charset="-122"/>
              </a:rPr>
              <a:t>输入输出流</a:t>
            </a: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373217" y="1008895"/>
            <a:ext cx="11205041" cy="563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nSpc>
                <a:spcPct val="150000"/>
              </a:lnSpc>
              <a:buFont typeface="Wingdings" panose="05000000000000000000" pitchFamily="2" charset="2"/>
              <a:buChar char="l"/>
              <a:defRPr/>
            </a:pPr>
            <a:r>
              <a:rPr lang="zh-CN" altLang="en-US" kern="0" dirty="0"/>
              <a:t>程序中必须包含头文件</a:t>
            </a:r>
            <a:r>
              <a:rPr lang="en-US" altLang="zh-CN" kern="0" dirty="0" err="1" smtClean="0"/>
              <a:t>iostream</a:t>
            </a:r>
            <a:r>
              <a:rPr lang="zh-CN" altLang="en-US" kern="0" dirty="0" smtClean="0"/>
              <a:t>或</a:t>
            </a:r>
            <a:r>
              <a:rPr lang="en-US" altLang="zh-CN" kern="0" dirty="0" err="1" smtClean="0"/>
              <a:t>iostream.h</a:t>
            </a:r>
            <a:r>
              <a:rPr lang="en-US" altLang="zh-CN" kern="0" dirty="0" smtClean="0"/>
              <a:t>;</a:t>
            </a:r>
            <a:endParaRPr lang="en-US" altLang="zh-CN" kern="0" dirty="0"/>
          </a:p>
          <a:p>
            <a:pPr marL="342900" indent="-342900">
              <a:lnSpc>
                <a:spcPct val="150000"/>
              </a:lnSpc>
              <a:buFont typeface="Wingdings" panose="05000000000000000000" pitchFamily="2" charset="2"/>
              <a:buChar char="l"/>
              <a:defRPr/>
            </a:pPr>
            <a:r>
              <a:rPr lang="en-US" altLang="zh-CN" kern="0" dirty="0" err="1"/>
              <a:t>cin</a:t>
            </a:r>
            <a:r>
              <a:rPr lang="zh-CN" altLang="en-US" kern="0" dirty="0"/>
              <a:t>和</a:t>
            </a:r>
            <a:r>
              <a:rPr lang="en-US" altLang="zh-CN" kern="0" dirty="0"/>
              <a:t>&gt;&gt;,</a:t>
            </a:r>
            <a:r>
              <a:rPr lang="en-US" altLang="zh-CN" kern="0" dirty="0" err="1"/>
              <a:t>cout</a:t>
            </a:r>
            <a:r>
              <a:rPr lang="zh-CN" altLang="en-US" kern="0" dirty="0"/>
              <a:t>和</a:t>
            </a:r>
            <a:r>
              <a:rPr lang="en-US" altLang="zh-CN" kern="0" dirty="0"/>
              <a:t>&lt;&lt;</a:t>
            </a:r>
            <a:r>
              <a:rPr lang="zh-CN" altLang="en-US" kern="0" dirty="0"/>
              <a:t>配套</a:t>
            </a:r>
            <a:r>
              <a:rPr lang="zh-CN" altLang="en-US" kern="0" dirty="0" smtClean="0"/>
              <a:t>使用</a:t>
            </a:r>
            <a:r>
              <a:rPr lang="en-US" altLang="zh-CN" kern="0" dirty="0" smtClean="0"/>
              <a:t>;</a:t>
            </a:r>
            <a:endParaRPr lang="zh-CN" altLang="en-US" kern="0" dirty="0"/>
          </a:p>
          <a:p>
            <a:pPr marL="342900" indent="-342900">
              <a:lnSpc>
                <a:spcPct val="150000"/>
              </a:lnSpc>
              <a:buFont typeface="Wingdings" panose="05000000000000000000" pitchFamily="2" charset="2"/>
              <a:buChar char="l"/>
              <a:defRPr/>
            </a:pPr>
            <a:r>
              <a:rPr lang="en-US" altLang="zh-CN" kern="0" dirty="0" err="1"/>
              <a:t>cin</a:t>
            </a:r>
            <a:r>
              <a:rPr lang="zh-CN" altLang="en-US" kern="0" dirty="0"/>
              <a:t>可以输入多个数据</a:t>
            </a:r>
            <a:r>
              <a:rPr lang="en-US" altLang="zh-CN" kern="0" dirty="0"/>
              <a:t>,</a:t>
            </a:r>
            <a:r>
              <a:rPr lang="zh-CN" altLang="en-US" kern="0" dirty="0"/>
              <a:t>但要用空白符隔开（</a:t>
            </a:r>
            <a:r>
              <a:rPr lang="en-US" altLang="zh-CN" kern="0" dirty="0"/>
              <a:t>tab</a:t>
            </a:r>
            <a:r>
              <a:rPr lang="zh-CN" altLang="en-US" kern="0" dirty="0"/>
              <a:t>，空格，回车</a:t>
            </a:r>
            <a:r>
              <a:rPr lang="zh-CN" altLang="en-US" kern="0" dirty="0" smtClean="0"/>
              <a:t>）</a:t>
            </a:r>
            <a:r>
              <a:rPr lang="en-US" altLang="zh-CN" kern="0" dirty="0" smtClean="0"/>
              <a:t>;</a:t>
            </a:r>
            <a:endParaRPr lang="zh-CN" altLang="en-US" kern="0" dirty="0"/>
          </a:p>
          <a:p>
            <a:pPr marL="0" indent="0">
              <a:lnSpc>
                <a:spcPct val="150000"/>
              </a:lnSpc>
              <a:defRPr/>
            </a:pPr>
            <a:r>
              <a:rPr lang="en-US" altLang="zh-CN" kern="0" dirty="0"/>
              <a:t>	</a:t>
            </a:r>
            <a:r>
              <a:rPr lang="zh-CN" altLang="en-US" kern="0" dirty="0" smtClean="0"/>
              <a:t>  </a:t>
            </a:r>
            <a:r>
              <a:rPr lang="zh-CN" altLang="en-US" kern="0" dirty="0"/>
              <a:t>如：</a:t>
            </a:r>
            <a:r>
              <a:rPr lang="en-US" altLang="zh-CN" kern="0" dirty="0" err="1"/>
              <a:t>cin</a:t>
            </a:r>
            <a:r>
              <a:rPr lang="en-US" altLang="zh-CN" kern="0" dirty="0"/>
              <a:t>&gt;&gt;a&gt;&gt;b&gt;&gt;c;</a:t>
            </a:r>
          </a:p>
          <a:p>
            <a:pPr marL="342900" indent="-342900">
              <a:lnSpc>
                <a:spcPct val="150000"/>
              </a:lnSpc>
              <a:buFont typeface="Wingdings" panose="05000000000000000000" pitchFamily="2" charset="2"/>
              <a:buChar char="l"/>
              <a:defRPr/>
            </a:pPr>
            <a:r>
              <a:rPr lang="zh-CN" altLang="en-US" kern="0" dirty="0"/>
              <a:t>换行符：‘</a:t>
            </a:r>
            <a:r>
              <a:rPr lang="en-US" altLang="zh-CN" kern="0" dirty="0"/>
              <a:t>\n’</a:t>
            </a:r>
            <a:r>
              <a:rPr lang="zh-CN" altLang="en-US" kern="0" dirty="0"/>
              <a:t>或</a:t>
            </a:r>
            <a:r>
              <a:rPr lang="en-US" altLang="zh-CN" kern="0" dirty="0" err="1"/>
              <a:t>endl</a:t>
            </a:r>
            <a:endParaRPr lang="en-US" altLang="zh-CN" kern="0" dirty="0"/>
          </a:p>
          <a:p>
            <a:pPr marL="342900" indent="-342900">
              <a:lnSpc>
                <a:spcPct val="150000"/>
              </a:lnSpc>
              <a:buFont typeface="Wingdings" panose="05000000000000000000" pitchFamily="2" charset="2"/>
              <a:buChar char="l"/>
              <a:defRPr/>
            </a:pPr>
            <a:r>
              <a:rPr lang="zh-CN" altLang="en-US" dirty="0">
                <a:solidFill>
                  <a:srgbClr val="FF0000"/>
                </a:solidFill>
              </a:rPr>
              <a:t>不用顾忌类型</a:t>
            </a:r>
            <a:r>
              <a:rPr lang="en-US" altLang="zh-CN" dirty="0">
                <a:solidFill>
                  <a:srgbClr val="FF0000"/>
                </a:solidFill>
              </a:rPr>
              <a:t>;</a:t>
            </a:r>
            <a:endParaRPr lang="en-US" altLang="zh-CN" kern="0" dirty="0">
              <a:solidFill>
                <a:srgbClr val="FF0000"/>
              </a:solidFill>
            </a:endParaRPr>
          </a:p>
          <a:p>
            <a:pPr marL="0" indent="0">
              <a:lnSpc>
                <a:spcPct val="150000"/>
              </a:lnSpc>
              <a:defRPr/>
            </a:pPr>
            <a:r>
              <a:rPr lang="zh-CN" altLang="en-US" kern="0" dirty="0"/>
              <a:t>如：</a:t>
            </a:r>
            <a:r>
              <a:rPr lang="en-US" altLang="zh-CN" kern="0" dirty="0" err="1"/>
              <a:t>cout</a:t>
            </a:r>
            <a:r>
              <a:rPr lang="en-US" altLang="zh-CN" kern="0" dirty="0"/>
              <a:t>&lt;&lt;“x=”&lt;&lt;x&lt;&lt;</a:t>
            </a:r>
            <a:r>
              <a:rPr lang="en-US" altLang="zh-CN" kern="0" dirty="0" err="1"/>
              <a:t>endl</a:t>
            </a:r>
            <a:r>
              <a:rPr lang="en-US" altLang="zh-CN" kern="0" dirty="0"/>
              <a:t>;</a:t>
            </a:r>
          </a:p>
          <a:p>
            <a:pPr marL="0" indent="0">
              <a:lnSpc>
                <a:spcPct val="150000"/>
              </a:lnSpc>
              <a:defRPr/>
            </a:pPr>
            <a:r>
              <a:rPr lang="en-US" altLang="zh-CN" kern="0" dirty="0"/>
              <a:t>       </a:t>
            </a:r>
            <a:r>
              <a:rPr lang="en-US" altLang="zh-CN" kern="0" dirty="0" err="1"/>
              <a:t>cout</a:t>
            </a:r>
            <a:r>
              <a:rPr lang="en-US" altLang="zh-CN" kern="0" dirty="0"/>
              <a:t>&lt;&lt;“x=”&lt;&lt;x&lt;&lt;‘\n’;</a:t>
            </a:r>
          </a:p>
          <a:p>
            <a:pPr marL="342900" indent="-342900">
              <a:lnSpc>
                <a:spcPct val="150000"/>
              </a:lnSpc>
              <a:buFont typeface="Wingdings" panose="05000000000000000000" pitchFamily="2" charset="2"/>
              <a:buChar char="l"/>
              <a:defRPr/>
            </a:pPr>
            <a:r>
              <a:rPr lang="zh-CN" altLang="en-US" kern="0" dirty="0"/>
              <a:t>使用</a:t>
            </a:r>
            <a:r>
              <a:rPr lang="en-US" altLang="zh-CN" kern="0" dirty="0" err="1"/>
              <a:t>cout</a:t>
            </a:r>
            <a:r>
              <a:rPr lang="zh-CN" altLang="en-US" kern="0" dirty="0"/>
              <a:t>和</a:t>
            </a:r>
            <a:r>
              <a:rPr lang="en-US" altLang="zh-CN" kern="0" dirty="0" err="1"/>
              <a:t>cin</a:t>
            </a:r>
            <a:r>
              <a:rPr lang="zh-CN" altLang="en-US" kern="0" dirty="0"/>
              <a:t>时，也可以对输入和输出的格式进行控制，比如可用不同的进制方式显示数据，只要设置转换基数的操作符</a:t>
            </a:r>
            <a:r>
              <a:rPr lang="en-US" altLang="zh-CN" kern="0" dirty="0" err="1"/>
              <a:t>dec</a:t>
            </a:r>
            <a:r>
              <a:rPr lang="zh-CN" altLang="en-US" kern="0" dirty="0"/>
              <a:t>、</a:t>
            </a:r>
            <a:r>
              <a:rPr lang="en-US" altLang="zh-CN" kern="0" dirty="0"/>
              <a:t>hex</a:t>
            </a:r>
            <a:r>
              <a:rPr lang="zh-CN" altLang="en-US" kern="0" dirty="0"/>
              <a:t>和</a:t>
            </a:r>
            <a:r>
              <a:rPr lang="en-US" altLang="zh-CN" kern="0" dirty="0" err="1"/>
              <a:t>oct</a:t>
            </a:r>
            <a:r>
              <a:rPr lang="zh-CN" altLang="en-US" kern="0" dirty="0"/>
              <a:t>即可。</a:t>
            </a:r>
          </a:p>
        </p:txBody>
      </p:sp>
      <p:grpSp>
        <p:nvGrpSpPr>
          <p:cNvPr id="27" name="组合 26"/>
          <p:cNvGrpSpPr>
            <a:grpSpLocks/>
          </p:cNvGrpSpPr>
          <p:nvPr/>
        </p:nvGrpSpPr>
        <p:grpSpPr bwMode="auto">
          <a:xfrm>
            <a:off x="9771583" y="234950"/>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82444218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27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a:solidFill>
                  <a:schemeClr val="bg1"/>
                </a:solidFill>
              </a:rPr>
              <a:t>例</a:t>
            </a:r>
            <a:r>
              <a:rPr lang="en-US" altLang="zh-CN" sz="3200" kern="0" dirty="0" smtClean="0">
                <a:solidFill>
                  <a:schemeClr val="bg1"/>
                </a:solidFill>
              </a:rPr>
              <a:t>1.4  </a:t>
            </a:r>
            <a:r>
              <a:rPr lang="zh-CN" altLang="en-US" sz="3200" kern="0" dirty="0">
                <a:solidFill>
                  <a:schemeClr val="bg1"/>
                </a:solidFill>
              </a:rPr>
              <a:t>操作符</a:t>
            </a:r>
            <a:r>
              <a:rPr lang="en-US" altLang="zh-CN" sz="3200" kern="0" dirty="0" err="1">
                <a:solidFill>
                  <a:schemeClr val="bg1"/>
                </a:solidFill>
              </a:rPr>
              <a:t>dec</a:t>
            </a:r>
            <a:r>
              <a:rPr lang="zh-CN" altLang="en-US" sz="3200" kern="0" dirty="0">
                <a:solidFill>
                  <a:schemeClr val="bg1"/>
                </a:solidFill>
              </a:rPr>
              <a:t>、</a:t>
            </a:r>
            <a:r>
              <a:rPr lang="en-US" altLang="zh-CN" sz="3200" kern="0" dirty="0">
                <a:solidFill>
                  <a:schemeClr val="bg1"/>
                </a:solidFill>
              </a:rPr>
              <a:t>hex</a:t>
            </a:r>
            <a:r>
              <a:rPr lang="zh-CN" altLang="en-US" sz="3200" kern="0" dirty="0">
                <a:solidFill>
                  <a:schemeClr val="bg1"/>
                </a:solidFill>
              </a:rPr>
              <a:t>和</a:t>
            </a:r>
            <a:r>
              <a:rPr lang="en-US" altLang="zh-CN" sz="3200" kern="0" dirty="0" err="1">
                <a:solidFill>
                  <a:schemeClr val="bg1"/>
                </a:solidFill>
              </a:rPr>
              <a:t>oct</a:t>
            </a:r>
            <a:r>
              <a:rPr lang="zh-CN" altLang="en-US" sz="3200" kern="0" dirty="0">
                <a:solidFill>
                  <a:schemeClr val="bg1"/>
                </a:solidFill>
              </a:rPr>
              <a:t>的使用 </a:t>
            </a: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553043" y="1125538"/>
            <a:ext cx="7922395" cy="312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None/>
              <a:defRPr/>
            </a:pPr>
            <a:r>
              <a:rPr lang="en-US" altLang="zh-CN" kern="0" dirty="0"/>
              <a:t>#include&lt;</a:t>
            </a:r>
            <a:r>
              <a:rPr lang="en-US" altLang="zh-CN" kern="0" dirty="0" err="1"/>
              <a:t>iostream.h</a:t>
            </a:r>
            <a:r>
              <a:rPr lang="en-US" altLang="zh-CN" kern="0" dirty="0"/>
              <a:t>&gt;</a:t>
            </a:r>
          </a:p>
          <a:p>
            <a:pPr>
              <a:buFont typeface="Wingdings" pitchFamily="2" charset="2"/>
              <a:buNone/>
              <a:defRPr/>
            </a:pPr>
            <a:r>
              <a:rPr lang="en-US" altLang="zh-CN" kern="0" dirty="0"/>
              <a:t>void  main()</a:t>
            </a:r>
          </a:p>
          <a:p>
            <a:pPr>
              <a:buFont typeface="Wingdings" pitchFamily="2" charset="2"/>
              <a:buNone/>
              <a:defRPr/>
            </a:pPr>
            <a:r>
              <a:rPr lang="en-US" altLang="zh-CN" kern="0" dirty="0"/>
              <a:t>{</a:t>
            </a:r>
          </a:p>
          <a:p>
            <a:pPr>
              <a:buFont typeface="Wingdings" pitchFamily="2" charset="2"/>
              <a:buNone/>
              <a:defRPr/>
            </a:pPr>
            <a:r>
              <a:rPr lang="en-US" altLang="zh-CN" kern="0" dirty="0"/>
              <a:t>    </a:t>
            </a:r>
            <a:r>
              <a:rPr lang="en-US" altLang="zh-CN" kern="0" dirty="0" err="1"/>
              <a:t>int</a:t>
            </a:r>
            <a:r>
              <a:rPr lang="en-US" altLang="zh-CN" kern="0" dirty="0"/>
              <a:t> x=25;</a:t>
            </a:r>
          </a:p>
          <a:p>
            <a:pPr>
              <a:buFont typeface="Wingdings" pitchFamily="2" charset="2"/>
              <a:buNone/>
              <a:defRPr/>
            </a:pPr>
            <a:r>
              <a:rPr lang="en-US" altLang="zh-CN" kern="0" dirty="0"/>
              <a:t>    </a:t>
            </a:r>
            <a:r>
              <a:rPr lang="en-US" altLang="zh-CN" kern="0" dirty="0" err="1"/>
              <a:t>cout</a:t>
            </a:r>
            <a:r>
              <a:rPr lang="en-US" altLang="zh-CN" kern="0" dirty="0"/>
              <a:t>&lt;&lt;hex&lt;&lt;x&lt;&lt;' </a:t>
            </a:r>
            <a:r>
              <a:rPr lang="en-US" altLang="zh-CN" kern="0" dirty="0" smtClean="0"/>
              <a:t>&lt;&lt;</a:t>
            </a:r>
            <a:r>
              <a:rPr lang="en-US" altLang="zh-CN" kern="0" dirty="0" err="1"/>
              <a:t>dec</a:t>
            </a:r>
            <a:r>
              <a:rPr lang="en-US" altLang="zh-CN" kern="0" dirty="0"/>
              <a:t>&lt;&lt;x&lt;&lt;' '&lt;&lt;</a:t>
            </a:r>
            <a:r>
              <a:rPr lang="en-US" altLang="zh-CN" kern="0" dirty="0" err="1"/>
              <a:t>oct</a:t>
            </a:r>
            <a:r>
              <a:rPr lang="en-US" altLang="zh-CN" kern="0" dirty="0"/>
              <a:t>&lt;&lt;x&lt;&lt;'\n';</a:t>
            </a:r>
          </a:p>
          <a:p>
            <a:pPr>
              <a:buFont typeface="Wingdings" pitchFamily="2" charset="2"/>
              <a:buNone/>
              <a:defRPr/>
            </a:pPr>
            <a:r>
              <a:rPr lang="en-US" altLang="zh-CN" kern="0" dirty="0"/>
              <a:t>}</a:t>
            </a:r>
          </a:p>
          <a:p>
            <a:pPr>
              <a:buFont typeface="Wingdings" pitchFamily="2" charset="2"/>
              <a:buNone/>
              <a:defRPr/>
            </a:pPr>
            <a:r>
              <a:rPr lang="zh-CN" altLang="en-US" kern="0" dirty="0"/>
              <a:t>输出结果为：</a:t>
            </a:r>
            <a:r>
              <a:rPr lang="en-US" altLang="zh-CN" kern="0" dirty="0"/>
              <a:t>19  25  31 </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2" name="组合 11"/>
          <p:cNvGrpSpPr>
            <a:grpSpLocks/>
          </p:cNvGrpSpPr>
          <p:nvPr/>
        </p:nvGrpSpPr>
        <p:grpSpPr bwMode="auto">
          <a:xfrm>
            <a:off x="1202631" y="4162938"/>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文本框 86"/>
          <p:cNvSpPr txBox="1">
            <a:spLocks noChangeArrowheads="1"/>
          </p:cNvSpPr>
          <p:nvPr/>
        </p:nvSpPr>
        <p:spPr bwMode="auto">
          <a:xfrm>
            <a:off x="1030128" y="4937746"/>
            <a:ext cx="7922395" cy="86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buFont typeface="Wingdings" panose="05000000000000000000" pitchFamily="2" charset="2"/>
              <a:buChar char="n"/>
              <a:defRPr/>
            </a:pPr>
            <a:r>
              <a:rPr lang="zh-CN" altLang="en-US" kern="0" dirty="0" smtClean="0"/>
              <a:t>其它格式控制后续章节详细讲述。</a:t>
            </a:r>
            <a:endParaRPr lang="en-US" altLang="zh-CN" kern="0"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5858585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3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40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4500"/>
                            </p:stCondLst>
                            <p:childTnLst>
                              <p:par>
                                <p:cTn id="24" presetID="2" presetClass="entr" presetSubtype="4"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3.3 </a:t>
            </a:r>
            <a:r>
              <a:rPr lang="zh-CN" altLang="en-US" sz="2800" b="1" dirty="0" smtClean="0">
                <a:solidFill>
                  <a:schemeClr val="bg1"/>
                </a:solidFill>
                <a:latin typeface="宋体" panose="02010600030101010101" pitchFamily="2" charset="-122"/>
              </a:rPr>
              <a:t>灵活</a:t>
            </a:r>
            <a:r>
              <a:rPr lang="zh-CN" altLang="en-US" sz="2800" b="1" dirty="0">
                <a:solidFill>
                  <a:schemeClr val="bg1"/>
                </a:solidFill>
                <a:latin typeface="宋体" panose="02010600030101010101" pitchFamily="2" charset="-122"/>
              </a:rPr>
              <a:t>的变量说明</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94519" y="1413570"/>
            <a:ext cx="11854052" cy="504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lang="zh-CN" altLang="en-US" dirty="0"/>
              <a:t>变量的定义一般可有以下三种位置：</a:t>
            </a:r>
          </a:p>
          <a:p>
            <a:pPr eaLnBrk="1" hangingPunct="1">
              <a:lnSpc>
                <a:spcPct val="130000"/>
              </a:lnSpc>
            </a:pPr>
            <a:r>
              <a:rPr lang="zh-CN" altLang="en-US" dirty="0"/>
              <a:t>（</a:t>
            </a:r>
            <a:r>
              <a:rPr lang="en-US" altLang="zh-CN" dirty="0"/>
              <a:t>1</a:t>
            </a:r>
            <a:r>
              <a:rPr lang="zh-CN" altLang="en-US" dirty="0"/>
              <a:t>）在函数体内部</a:t>
            </a:r>
          </a:p>
          <a:p>
            <a:pPr eaLnBrk="1" hangingPunct="1">
              <a:lnSpc>
                <a:spcPct val="130000"/>
              </a:lnSpc>
            </a:pPr>
            <a:r>
              <a:rPr lang="zh-CN" altLang="en-US" dirty="0"/>
              <a:t>    在函数体内部定义的变量称为</a:t>
            </a:r>
            <a:r>
              <a:rPr lang="zh-CN" altLang="en-US" dirty="0">
                <a:solidFill>
                  <a:srgbClr val="FF3300"/>
                </a:solidFill>
              </a:rPr>
              <a:t>局部变量</a:t>
            </a:r>
            <a:r>
              <a:rPr lang="zh-CN" altLang="en-US" dirty="0"/>
              <a:t>，这种局部变量只在进入定义它的函数体时起作用，离开该函数体后该变量就消失（被释放），即不再起作用。因此，不同函数体内部可以定义相同名称的变量，而互不干扰</a:t>
            </a:r>
            <a:r>
              <a:rPr lang="zh-CN" altLang="en-US" dirty="0" smtClean="0"/>
              <a:t>。</a:t>
            </a:r>
            <a:endParaRPr lang="en-US" altLang="zh-CN" dirty="0" smtClean="0"/>
          </a:p>
          <a:p>
            <a:pPr eaLnBrk="1" hangingPunct="1">
              <a:lnSpc>
                <a:spcPct val="140000"/>
              </a:lnSpc>
            </a:pPr>
            <a:r>
              <a:rPr lang="zh-CN" altLang="en-US" dirty="0"/>
              <a:t>（</a:t>
            </a:r>
            <a:r>
              <a:rPr lang="en-US" altLang="zh-CN" dirty="0"/>
              <a:t>2</a:t>
            </a:r>
            <a:r>
              <a:rPr lang="zh-CN" altLang="en-US" dirty="0"/>
              <a:t>）形式参数</a:t>
            </a:r>
          </a:p>
          <a:p>
            <a:pPr eaLnBrk="1" hangingPunct="1">
              <a:lnSpc>
                <a:spcPct val="140000"/>
              </a:lnSpc>
            </a:pPr>
            <a:r>
              <a:rPr lang="zh-CN" altLang="en-US" dirty="0"/>
              <a:t>     当定义一个有参函数时，函数名后面括号内的变量，统称为</a:t>
            </a:r>
            <a:r>
              <a:rPr lang="zh-CN" altLang="en-US" dirty="0">
                <a:solidFill>
                  <a:srgbClr val="FF3300"/>
                </a:solidFill>
              </a:rPr>
              <a:t>形式参数</a:t>
            </a:r>
            <a:r>
              <a:rPr lang="zh-CN" altLang="en-US" dirty="0"/>
              <a:t>。</a:t>
            </a:r>
          </a:p>
          <a:p>
            <a:pPr eaLnBrk="1" hangingPunct="1">
              <a:lnSpc>
                <a:spcPct val="140000"/>
              </a:lnSpc>
            </a:pPr>
            <a:r>
              <a:rPr lang="zh-CN" altLang="en-US" dirty="0"/>
              <a:t>（</a:t>
            </a:r>
            <a:r>
              <a:rPr lang="en-US" altLang="zh-CN" dirty="0"/>
              <a:t>3</a:t>
            </a:r>
            <a:r>
              <a:rPr lang="zh-CN" altLang="en-US" dirty="0"/>
              <a:t>）全局变量：在所有函数体外部定义的变量，其作用范围是整个程序，并在整个程序运行期间有效。</a:t>
            </a:r>
          </a:p>
          <a:p>
            <a:pPr eaLnBrk="1" hangingPunct="1">
              <a:lnSpc>
                <a:spcPct val="130000"/>
              </a:lnSpc>
            </a:pPr>
            <a:endParaRPr lang="zh-CN" altLang="en-US" dirty="0"/>
          </a:p>
        </p:txBody>
      </p:sp>
    </p:spTree>
    <p:extLst>
      <p:ext uri="{BB962C8B-B14F-4D97-AF65-F5344CB8AC3E}">
        <p14:creationId xmlns:p14="http://schemas.microsoft.com/office/powerpoint/2010/main" val="119908697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10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600" dirty="0">
                <a:solidFill>
                  <a:schemeClr val="bg1"/>
                </a:solidFill>
                <a:latin typeface="Rockwell" pitchFamily="18" charset="0"/>
                <a:ea typeface="微软雅黑" pitchFamily="34" charset="-122"/>
              </a:rPr>
              <a:t>3.3 </a:t>
            </a:r>
            <a:r>
              <a:rPr lang="zh-CN" altLang="en-US" sz="3200" b="1" dirty="0">
                <a:solidFill>
                  <a:schemeClr val="bg1"/>
                </a:solidFill>
                <a:latin typeface="宋体" panose="02010600030101010101" pitchFamily="2" charset="-122"/>
              </a:rPr>
              <a:t>灵活的变量说明</a:t>
            </a:r>
            <a:endParaRPr lang="zh-CN" altLang="en-US" sz="36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222726" y="1197546"/>
            <a:ext cx="11975624" cy="46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nSpc>
                <a:spcPct val="150000"/>
              </a:lnSpc>
              <a:buFont typeface="Wingdings" panose="05000000000000000000" pitchFamily="2" charset="2"/>
              <a:buChar char="l"/>
              <a:defRPr/>
            </a:pPr>
            <a:r>
              <a:rPr lang="zh-CN" altLang="en-US" sz="2800" kern="0" dirty="0"/>
              <a:t>在</a:t>
            </a:r>
            <a:r>
              <a:rPr lang="en-US" altLang="zh-CN" sz="2800" kern="0" dirty="0"/>
              <a:t>C</a:t>
            </a:r>
            <a:r>
              <a:rPr lang="zh-CN" altLang="en-US" sz="2800" kern="0" dirty="0"/>
              <a:t>语言中，全局变量声明必须在任何函数之前，局部变量必须集中在可执行语句之前。</a:t>
            </a:r>
          </a:p>
          <a:p>
            <a:pPr marL="342900" indent="-342900">
              <a:lnSpc>
                <a:spcPct val="150000"/>
              </a:lnSpc>
              <a:buFont typeface="Wingdings" panose="05000000000000000000" pitchFamily="2" charset="2"/>
              <a:buChar char="l"/>
              <a:defRPr/>
            </a:pPr>
            <a:r>
              <a:rPr lang="en-US" altLang="zh-CN" sz="2800" kern="0" dirty="0"/>
              <a:t>C++</a:t>
            </a:r>
            <a:r>
              <a:rPr lang="zh-CN" altLang="en-US" sz="2800" kern="0" dirty="0"/>
              <a:t>中的变量声明非常灵活，它</a:t>
            </a:r>
            <a:r>
              <a:rPr lang="zh-CN" altLang="en-US" sz="2800" kern="0" dirty="0">
                <a:solidFill>
                  <a:srgbClr val="FF3300"/>
                </a:solidFill>
              </a:rPr>
              <a:t>允许变量声明与可执行语句在程序中交替出现</a:t>
            </a:r>
            <a:r>
              <a:rPr lang="zh-CN" altLang="en-US" sz="2800" kern="0" dirty="0"/>
              <a:t>。</a:t>
            </a:r>
            <a:r>
              <a:rPr lang="en-US" altLang="zh-CN" sz="2800" kern="0" dirty="0"/>
              <a:t>C++</a:t>
            </a:r>
            <a:r>
              <a:rPr lang="zh-CN" altLang="en-US" sz="2800" kern="0" dirty="0"/>
              <a:t>允许在代码块的任何地方声明局部变量，作用域是声明点到块结束。</a:t>
            </a:r>
          </a:p>
          <a:p>
            <a:pPr marL="342900" indent="-342900">
              <a:lnSpc>
                <a:spcPct val="150000"/>
              </a:lnSpc>
              <a:buFont typeface="Wingdings" panose="05000000000000000000" pitchFamily="2" charset="2"/>
              <a:buChar char="l"/>
              <a:defRPr/>
            </a:pPr>
            <a:r>
              <a:rPr lang="zh-CN" altLang="en-US" sz="2800" dirty="0">
                <a:solidFill>
                  <a:srgbClr val="FF0000"/>
                </a:solidFill>
              </a:rPr>
              <a:t>经验：</a:t>
            </a:r>
            <a:r>
              <a:rPr lang="zh-CN" altLang="en-US" sz="2800" dirty="0"/>
              <a:t>在大函数中，在靠近使用位置声明变量，增加可读性；小函数中，变量集中在函数开始处声明，便于调试。</a:t>
            </a:r>
          </a:p>
        </p:txBody>
      </p:sp>
    </p:spTree>
    <p:extLst>
      <p:ext uri="{BB962C8B-B14F-4D97-AF65-F5344CB8AC3E}">
        <p14:creationId xmlns:p14="http://schemas.microsoft.com/office/powerpoint/2010/main" val="423934740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dirty="0">
                <a:solidFill>
                  <a:schemeClr val="bg1"/>
                </a:solidFill>
                <a:latin typeface="Rockwell" pitchFamily="18" charset="0"/>
                <a:ea typeface="微软雅黑" pitchFamily="34" charset="-122"/>
              </a:rPr>
              <a:t>3.3 </a:t>
            </a:r>
            <a:r>
              <a:rPr lang="zh-CN" altLang="en-US" sz="2800" b="1" dirty="0">
                <a:solidFill>
                  <a:schemeClr val="bg1"/>
                </a:solidFill>
                <a:latin typeface="宋体" panose="02010600030101010101" pitchFamily="2" charset="-122"/>
              </a:rPr>
              <a:t>灵活的变量说明</a:t>
            </a:r>
            <a:endParaRPr lang="zh-CN" altLang="en-US" sz="32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785101" y="981522"/>
            <a:ext cx="11017200" cy="578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40000"/>
              </a:lnSpc>
            </a:pPr>
            <a:r>
              <a:rPr lang="en-US" altLang="zh-CN" dirty="0"/>
              <a:t>float  fun(</a:t>
            </a:r>
            <a:r>
              <a:rPr lang="en-US" altLang="zh-CN" dirty="0" err="1"/>
              <a:t>int</a:t>
            </a:r>
            <a:r>
              <a:rPr lang="en-US" altLang="zh-CN" dirty="0"/>
              <a:t>  </a:t>
            </a:r>
            <a:r>
              <a:rPr lang="en-US" altLang="zh-CN" dirty="0" err="1"/>
              <a:t>x,int</a:t>
            </a:r>
            <a:r>
              <a:rPr lang="en-US" altLang="zh-CN" dirty="0"/>
              <a:t>  y)</a:t>
            </a:r>
          </a:p>
          <a:p>
            <a:pPr eaLnBrk="1" hangingPunct="1">
              <a:lnSpc>
                <a:spcPct val="140000"/>
              </a:lnSpc>
            </a:pPr>
            <a:r>
              <a:rPr lang="en-US" altLang="zh-CN" dirty="0"/>
              <a:t> { </a:t>
            </a:r>
            <a:endParaRPr lang="en-US" altLang="zh-CN" dirty="0" smtClean="0"/>
          </a:p>
          <a:p>
            <a:pPr eaLnBrk="1" hangingPunct="1">
              <a:lnSpc>
                <a:spcPct val="140000"/>
              </a:lnSpc>
            </a:pPr>
            <a:r>
              <a:rPr lang="en-US" altLang="zh-CN" dirty="0"/>
              <a:t> </a:t>
            </a:r>
            <a:r>
              <a:rPr lang="en-US" altLang="zh-CN" dirty="0" smtClean="0"/>
              <a:t>     for(</a:t>
            </a:r>
            <a:r>
              <a:rPr lang="en-US" altLang="zh-CN" dirty="0" err="1" smtClean="0">
                <a:solidFill>
                  <a:srgbClr val="FF3300"/>
                </a:solidFill>
              </a:rPr>
              <a:t>int</a:t>
            </a:r>
            <a:r>
              <a:rPr lang="en-US" altLang="zh-CN" dirty="0" smtClean="0">
                <a:solidFill>
                  <a:srgbClr val="FF3300"/>
                </a:solidFill>
              </a:rPr>
              <a:t> </a:t>
            </a:r>
            <a:r>
              <a:rPr lang="en-US" altLang="zh-CN" dirty="0" err="1">
                <a:solidFill>
                  <a:srgbClr val="FF3300"/>
                </a:solidFill>
              </a:rPr>
              <a:t>i</a:t>
            </a:r>
            <a:r>
              <a:rPr lang="en-US" altLang="zh-CN" dirty="0">
                <a:solidFill>
                  <a:srgbClr val="FF3300"/>
                </a:solidFill>
              </a:rPr>
              <a:t>=0</a:t>
            </a:r>
            <a:r>
              <a:rPr lang="en-US" altLang="zh-CN" dirty="0"/>
              <a:t>;i&lt;10;i++)</a:t>
            </a:r>
          </a:p>
          <a:p>
            <a:pPr eaLnBrk="1" hangingPunct="1">
              <a:lnSpc>
                <a:spcPct val="140000"/>
              </a:lnSpc>
            </a:pPr>
            <a:r>
              <a:rPr lang="en-US" altLang="zh-CN" dirty="0"/>
              <a:t>    </a:t>
            </a:r>
            <a:r>
              <a:rPr lang="en-US" altLang="zh-CN" dirty="0" smtClean="0"/>
              <a:t> { </a:t>
            </a:r>
            <a:endParaRPr lang="en-US" altLang="zh-CN" dirty="0"/>
          </a:p>
          <a:p>
            <a:pPr eaLnBrk="1" hangingPunct="1">
              <a:lnSpc>
                <a:spcPct val="140000"/>
              </a:lnSpc>
            </a:pPr>
            <a:r>
              <a:rPr lang="en-US" altLang="zh-CN" dirty="0">
                <a:solidFill>
                  <a:srgbClr val="FF3300"/>
                </a:solidFill>
              </a:rPr>
              <a:t>   </a:t>
            </a:r>
            <a:r>
              <a:rPr lang="en-US" altLang="zh-CN" dirty="0" smtClean="0">
                <a:solidFill>
                  <a:srgbClr val="FF3300"/>
                </a:solidFill>
              </a:rPr>
              <a:t>         </a:t>
            </a:r>
            <a:r>
              <a:rPr lang="en-US" altLang="zh-CN" dirty="0" err="1">
                <a:solidFill>
                  <a:srgbClr val="FF3300"/>
                </a:solidFill>
              </a:rPr>
              <a:t>int</a:t>
            </a:r>
            <a:r>
              <a:rPr lang="en-US" altLang="zh-CN" dirty="0">
                <a:solidFill>
                  <a:srgbClr val="FF3300"/>
                </a:solidFill>
              </a:rPr>
              <a:t> </a:t>
            </a:r>
            <a:r>
              <a:rPr lang="en-US" altLang="zh-CN" dirty="0"/>
              <a:t> </a:t>
            </a:r>
            <a:r>
              <a:rPr lang="en-US" altLang="zh-CN" dirty="0">
                <a:solidFill>
                  <a:srgbClr val="FF3300"/>
                </a:solidFill>
              </a:rPr>
              <a:t>sum</a:t>
            </a:r>
            <a:r>
              <a:rPr lang="en-US" altLang="zh-CN" dirty="0"/>
              <a:t>=0;</a:t>
            </a:r>
          </a:p>
          <a:p>
            <a:pPr eaLnBrk="1" hangingPunct="1">
              <a:lnSpc>
                <a:spcPct val="140000"/>
              </a:lnSpc>
            </a:pPr>
            <a:r>
              <a:rPr lang="en-US" altLang="zh-CN" dirty="0"/>
              <a:t>    </a:t>
            </a:r>
            <a:r>
              <a:rPr lang="en-US" altLang="zh-CN" dirty="0" smtClean="0"/>
              <a:t>        sum=</a:t>
            </a:r>
            <a:r>
              <a:rPr lang="en-US" altLang="zh-CN" dirty="0" err="1" smtClean="0"/>
              <a:t>sum+i</a:t>
            </a:r>
            <a:r>
              <a:rPr lang="en-US" altLang="zh-CN" dirty="0"/>
              <a:t>;</a:t>
            </a:r>
          </a:p>
          <a:p>
            <a:pPr eaLnBrk="1" hangingPunct="1">
              <a:lnSpc>
                <a:spcPct val="140000"/>
              </a:lnSpc>
            </a:pPr>
            <a:r>
              <a:rPr lang="en-US" altLang="zh-CN" dirty="0"/>
              <a:t>   </a:t>
            </a:r>
            <a:r>
              <a:rPr lang="en-US" altLang="zh-CN" dirty="0" smtClean="0"/>
              <a:t>         </a:t>
            </a:r>
            <a:r>
              <a:rPr lang="en-US" altLang="zh-CN" dirty="0" err="1" smtClean="0"/>
              <a:t>cout</a:t>
            </a:r>
            <a:r>
              <a:rPr lang="en-US" altLang="zh-CN" dirty="0"/>
              <a:t>&lt;&lt;“sum=”&lt;&lt;sum;</a:t>
            </a:r>
          </a:p>
          <a:p>
            <a:pPr eaLnBrk="1" hangingPunct="1">
              <a:lnSpc>
                <a:spcPct val="140000"/>
              </a:lnSpc>
            </a:pPr>
            <a:r>
              <a:rPr lang="en-US" altLang="zh-CN" dirty="0"/>
              <a:t>     }</a:t>
            </a:r>
          </a:p>
          <a:p>
            <a:pPr eaLnBrk="1" hangingPunct="1">
              <a:lnSpc>
                <a:spcPct val="140000"/>
              </a:lnSpc>
            </a:pPr>
            <a:r>
              <a:rPr lang="en-US" altLang="zh-CN" dirty="0"/>
              <a:t>   </a:t>
            </a:r>
            <a:r>
              <a:rPr lang="en-US" altLang="zh-CN" dirty="0" smtClean="0"/>
              <a:t> </a:t>
            </a:r>
            <a:r>
              <a:rPr lang="en-US" altLang="zh-CN" dirty="0" err="1" smtClean="0">
                <a:solidFill>
                  <a:srgbClr val="FF3300"/>
                </a:solidFill>
              </a:rPr>
              <a:t>int</a:t>
            </a:r>
            <a:r>
              <a:rPr lang="en-US" altLang="zh-CN" dirty="0" smtClean="0">
                <a:solidFill>
                  <a:srgbClr val="FF3300"/>
                </a:solidFill>
              </a:rPr>
              <a:t>   </a:t>
            </a:r>
            <a:r>
              <a:rPr lang="en-US" altLang="zh-CN" dirty="0">
                <a:solidFill>
                  <a:srgbClr val="FF3300"/>
                </a:solidFill>
              </a:rPr>
              <a:t>z=0</a:t>
            </a:r>
            <a:r>
              <a:rPr lang="en-US" altLang="zh-CN" dirty="0"/>
              <a:t>;</a:t>
            </a:r>
          </a:p>
          <a:p>
            <a:pPr eaLnBrk="1" hangingPunct="1">
              <a:lnSpc>
                <a:spcPct val="140000"/>
              </a:lnSpc>
            </a:pPr>
            <a:r>
              <a:rPr lang="en-US" altLang="zh-CN" dirty="0"/>
              <a:t>   </a:t>
            </a:r>
            <a:r>
              <a:rPr lang="en-US" altLang="zh-CN" dirty="0" smtClean="0"/>
              <a:t> z=</a:t>
            </a:r>
            <a:r>
              <a:rPr lang="en-US" altLang="zh-CN" dirty="0" err="1" smtClean="0"/>
              <a:t>x+y</a:t>
            </a:r>
            <a:r>
              <a:rPr lang="en-US" altLang="zh-CN" dirty="0"/>
              <a:t>;</a:t>
            </a:r>
          </a:p>
          <a:p>
            <a:pPr eaLnBrk="1" hangingPunct="1">
              <a:lnSpc>
                <a:spcPct val="140000"/>
              </a:lnSpc>
            </a:pPr>
            <a:r>
              <a:rPr lang="en-US" altLang="zh-CN" dirty="0"/>
              <a:t>  </a:t>
            </a:r>
            <a:r>
              <a:rPr lang="en-US" altLang="zh-CN" dirty="0" smtClean="0"/>
              <a:t>}</a:t>
            </a:r>
            <a:endParaRPr lang="en-US" altLang="zh-CN" dirty="0"/>
          </a:p>
        </p:txBody>
      </p:sp>
    </p:spTree>
    <p:extLst>
      <p:ext uri="{BB962C8B-B14F-4D97-AF65-F5344CB8AC3E}">
        <p14:creationId xmlns:p14="http://schemas.microsoft.com/office/powerpoint/2010/main" val="4597286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3.4  </a:t>
            </a:r>
            <a:r>
              <a:rPr lang="zh-CN" altLang="en-US" sz="3000" dirty="0" smtClean="0">
                <a:solidFill>
                  <a:schemeClr val="bg1"/>
                </a:solidFill>
                <a:latin typeface="Rockwell" pitchFamily="18" charset="0"/>
                <a:ea typeface="微软雅黑" pitchFamily="34" charset="-122"/>
              </a:rPr>
              <a:t>结构、联合和枚举名</a:t>
            </a:r>
            <a:r>
              <a:rPr lang="en-US" altLang="zh-CN" sz="3000" dirty="0" smtClean="0">
                <a:solidFill>
                  <a:schemeClr val="bg1"/>
                </a:solidFill>
                <a:latin typeface="Rockwell" pitchFamily="18" charset="0"/>
                <a:ea typeface="微软雅黑" pitchFamily="34" charset="-122"/>
              </a:rPr>
              <a:t> </a:t>
            </a:r>
          </a:p>
        </p:txBody>
      </p:sp>
      <p:sp>
        <p:nvSpPr>
          <p:cNvPr id="974889" name="文本框 86"/>
          <p:cNvSpPr txBox="1">
            <a:spLocks noChangeArrowheads="1"/>
          </p:cNvSpPr>
          <p:nvPr/>
        </p:nvSpPr>
        <p:spPr bwMode="auto">
          <a:xfrm>
            <a:off x="632019" y="1125538"/>
            <a:ext cx="11371811" cy="541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在</a:t>
            </a:r>
            <a:r>
              <a:rPr lang="en-US" altLang="zh-CN" dirty="0"/>
              <a:t>C++</a:t>
            </a:r>
            <a:r>
              <a:rPr lang="zh-CN" altLang="en-US" dirty="0"/>
              <a:t>中，结构名、联合名、枚举名都是类型名。在定义变量时，不必在结构名、联合名或枚举名前冠以</a:t>
            </a:r>
            <a:r>
              <a:rPr lang="en-US" altLang="zh-CN" dirty="0" err="1"/>
              <a:t>struct</a:t>
            </a:r>
            <a:r>
              <a:rPr lang="zh-CN" altLang="en-US" dirty="0"/>
              <a:t>、</a:t>
            </a:r>
            <a:r>
              <a:rPr lang="en-US" altLang="zh-CN" dirty="0"/>
              <a:t>union</a:t>
            </a:r>
            <a:r>
              <a:rPr lang="zh-CN" altLang="en-US" dirty="0"/>
              <a:t>或</a:t>
            </a:r>
            <a:r>
              <a:rPr lang="en-US" altLang="zh-CN" dirty="0" err="1"/>
              <a:t>enum</a:t>
            </a:r>
            <a:r>
              <a:rPr lang="zh-CN" altLang="en-US" dirty="0"/>
              <a:t>。例如：</a:t>
            </a:r>
          </a:p>
          <a:p>
            <a:pPr eaLnBrk="1" hangingPunct="1">
              <a:lnSpc>
                <a:spcPct val="120000"/>
              </a:lnSpc>
            </a:pPr>
            <a:r>
              <a:rPr lang="zh-CN" altLang="en-US" dirty="0"/>
              <a:t>    </a:t>
            </a:r>
            <a:r>
              <a:rPr lang="en-US" altLang="zh-CN" dirty="0" err="1"/>
              <a:t>enum</a:t>
            </a:r>
            <a:r>
              <a:rPr lang="en-US" altLang="zh-CN" dirty="0"/>
              <a:t> </a:t>
            </a:r>
            <a:r>
              <a:rPr lang="en-US" altLang="zh-CN" dirty="0" err="1"/>
              <a:t>boole</a:t>
            </a:r>
            <a:r>
              <a:rPr lang="en-US" altLang="zh-CN" dirty="0" smtClean="0"/>
              <a:t>{ FALSE,TRUE };</a:t>
            </a:r>
          </a:p>
          <a:p>
            <a:pPr eaLnBrk="1" hangingPunct="1">
              <a:lnSpc>
                <a:spcPct val="120000"/>
              </a:lnSpc>
            </a:pPr>
            <a:endParaRPr lang="en-US" altLang="zh-CN" dirty="0"/>
          </a:p>
          <a:p>
            <a:pPr eaLnBrk="1" hangingPunct="1">
              <a:lnSpc>
                <a:spcPct val="120000"/>
              </a:lnSpc>
            </a:pPr>
            <a:r>
              <a:rPr lang="en-US" altLang="zh-CN" dirty="0"/>
              <a:t>    </a:t>
            </a:r>
            <a:r>
              <a:rPr lang="en-US" altLang="zh-CN" dirty="0" err="1"/>
              <a:t>struct</a:t>
            </a:r>
            <a:r>
              <a:rPr lang="en-US" altLang="zh-CN" dirty="0"/>
              <a:t> string{</a:t>
            </a:r>
          </a:p>
          <a:p>
            <a:pPr eaLnBrk="1" hangingPunct="1">
              <a:lnSpc>
                <a:spcPct val="120000"/>
              </a:lnSpc>
            </a:pPr>
            <a:r>
              <a:rPr lang="en-US" altLang="zh-CN" dirty="0"/>
              <a:t>    char *string;</a:t>
            </a:r>
          </a:p>
          <a:p>
            <a:pPr eaLnBrk="1" hangingPunct="1">
              <a:lnSpc>
                <a:spcPct val="120000"/>
              </a:lnSpc>
            </a:pPr>
            <a:r>
              <a:rPr lang="en-US" altLang="zh-CN" dirty="0"/>
              <a:t>    </a:t>
            </a:r>
            <a:r>
              <a:rPr lang="en-US" altLang="zh-CN" dirty="0" err="1"/>
              <a:t>int</a:t>
            </a:r>
            <a:r>
              <a:rPr lang="en-US" altLang="zh-CN" dirty="0"/>
              <a:t> length;</a:t>
            </a:r>
          </a:p>
          <a:p>
            <a:pPr eaLnBrk="1" hangingPunct="1">
              <a:lnSpc>
                <a:spcPct val="120000"/>
              </a:lnSpc>
            </a:pPr>
            <a:r>
              <a:rPr lang="en-US" altLang="zh-CN" dirty="0"/>
              <a:t>    </a:t>
            </a:r>
            <a:r>
              <a:rPr lang="en-US" altLang="zh-CN" dirty="0" smtClean="0"/>
              <a:t>};</a:t>
            </a:r>
          </a:p>
          <a:p>
            <a:pPr eaLnBrk="1" hangingPunct="1">
              <a:lnSpc>
                <a:spcPct val="120000"/>
              </a:lnSpc>
            </a:pPr>
            <a:r>
              <a:rPr lang="en-US" altLang="zh-CN" dirty="0" smtClean="0"/>
              <a:t>    </a:t>
            </a:r>
            <a:r>
              <a:rPr lang="en-US" altLang="zh-CN" dirty="0"/>
              <a:t>union number{</a:t>
            </a:r>
          </a:p>
          <a:p>
            <a:pPr eaLnBrk="1" hangingPunct="1">
              <a:lnSpc>
                <a:spcPct val="120000"/>
              </a:lnSpc>
            </a:pPr>
            <a:r>
              <a:rPr lang="en-US" altLang="zh-CN" dirty="0"/>
              <a:t>    </a:t>
            </a:r>
            <a:r>
              <a:rPr lang="en-US" altLang="zh-CN" dirty="0" err="1"/>
              <a:t>int</a:t>
            </a:r>
            <a:r>
              <a:rPr lang="en-US" altLang="zh-CN" dirty="0"/>
              <a:t>  </a:t>
            </a:r>
            <a:r>
              <a:rPr lang="en-US" altLang="zh-CN" dirty="0" err="1"/>
              <a:t>i</a:t>
            </a:r>
            <a:r>
              <a:rPr lang="en-US" altLang="zh-CN" dirty="0"/>
              <a:t>;</a:t>
            </a:r>
          </a:p>
          <a:p>
            <a:pPr eaLnBrk="1" hangingPunct="1">
              <a:lnSpc>
                <a:spcPct val="120000"/>
              </a:lnSpc>
            </a:pPr>
            <a:r>
              <a:rPr lang="en-US" altLang="zh-CN" dirty="0"/>
              <a:t>    float  f;</a:t>
            </a:r>
          </a:p>
          <a:p>
            <a:pPr eaLnBrk="1" hangingPunct="1">
              <a:lnSpc>
                <a:spcPct val="120000"/>
              </a:lnSpc>
            </a:pPr>
            <a:r>
              <a:rPr lang="en-US" altLang="zh-CN" dirty="0"/>
              <a:t>   </a:t>
            </a:r>
            <a:r>
              <a:rPr lang="en-US" altLang="zh-CN" dirty="0" smtClean="0"/>
              <a:t>};</a:t>
            </a:r>
            <a:endParaRPr lang="en-US" altLang="zh-CN" dirty="0"/>
          </a:p>
        </p:txBody>
      </p:sp>
    </p:spTree>
    <p:extLst>
      <p:ext uri="{BB962C8B-B14F-4D97-AF65-F5344CB8AC3E}">
        <p14:creationId xmlns:p14="http://schemas.microsoft.com/office/powerpoint/2010/main" val="411525183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6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3.4  </a:t>
            </a:r>
            <a:r>
              <a:rPr lang="zh-CN" altLang="en-US" sz="3000" dirty="0">
                <a:solidFill>
                  <a:schemeClr val="bg1"/>
                </a:solidFill>
                <a:latin typeface="Rockwell" pitchFamily="18" charset="0"/>
                <a:ea typeface="微软雅黑" pitchFamily="34" charset="-122"/>
              </a:rPr>
              <a:t>结构、联合和枚举名</a:t>
            </a:r>
            <a:r>
              <a:rPr lang="en-US" altLang="zh-CN" sz="3000" dirty="0">
                <a:solidFill>
                  <a:schemeClr val="bg1"/>
                </a:solidFill>
                <a:latin typeface="Rockwell" pitchFamily="18" charset="0"/>
                <a:ea typeface="微软雅黑" pitchFamily="34" charset="-122"/>
              </a:rPr>
              <a:t> </a:t>
            </a:r>
          </a:p>
          <a:p>
            <a:pPr eaLnBrk="1" hangingPunct="1"/>
            <a:endParaRPr lang="zh-CN" altLang="en-US" sz="3000" dirty="0">
              <a:solidFill>
                <a:schemeClr val="bg1"/>
              </a:solidFill>
              <a:latin typeface="Rockwell" pitchFamily="18" charset="0"/>
              <a:ea typeface="微软雅黑" pitchFamily="34" charset="-122"/>
            </a:endParaRPr>
          </a:p>
        </p:txBody>
      </p:sp>
      <p:grpSp>
        <p:nvGrpSpPr>
          <p:cNvPr id="27" name="组合 26"/>
          <p:cNvGrpSpPr>
            <a:grpSpLocks/>
          </p:cNvGrpSpPr>
          <p:nvPr/>
        </p:nvGrpSpPr>
        <p:grpSpPr bwMode="auto">
          <a:xfrm>
            <a:off x="9391540" y="236184"/>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6" name="Rectangle 2"/>
          <p:cNvSpPr>
            <a:spLocks noChangeArrowheads="1"/>
          </p:cNvSpPr>
          <p:nvPr/>
        </p:nvSpPr>
        <p:spPr bwMode="auto">
          <a:xfrm>
            <a:off x="516779" y="1381809"/>
            <a:ext cx="8207375"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dirty="0">
                <a:latin typeface="Arial" panose="020B0604020202020204" pitchFamily="34" charset="0"/>
              </a:rPr>
              <a:t>在传统的</a:t>
            </a:r>
            <a:r>
              <a:rPr lang="en-US" altLang="zh-CN" dirty="0">
                <a:latin typeface="Arial" panose="020B0604020202020204" pitchFamily="34" charset="0"/>
              </a:rPr>
              <a:t>C</a:t>
            </a:r>
            <a:r>
              <a:rPr lang="zh-CN" altLang="en-US" dirty="0">
                <a:latin typeface="Arial" panose="020B0604020202020204" pitchFamily="34" charset="0"/>
              </a:rPr>
              <a:t>中，定义变量时，必须写成：</a:t>
            </a:r>
          </a:p>
          <a:p>
            <a:pPr eaLnBrk="1" hangingPunct="1">
              <a:lnSpc>
                <a:spcPct val="140000"/>
              </a:lnSpc>
            </a:pPr>
            <a:r>
              <a:rPr lang="zh-CN" altLang="en-US" dirty="0">
                <a:latin typeface="Arial" panose="020B0604020202020204" pitchFamily="34" charset="0"/>
              </a:rPr>
              <a:t>    </a:t>
            </a:r>
            <a:r>
              <a:rPr lang="en-US" altLang="zh-CN" dirty="0" err="1">
                <a:solidFill>
                  <a:srgbClr val="FF33CC"/>
                </a:solidFill>
                <a:latin typeface="Arial" panose="020B0604020202020204" pitchFamily="34" charset="0"/>
              </a:rPr>
              <a:t>enum</a:t>
            </a:r>
            <a:r>
              <a:rPr lang="en-US" altLang="zh-CN" dirty="0">
                <a:latin typeface="Arial" panose="020B0604020202020204" pitchFamily="34" charset="0"/>
              </a:rPr>
              <a:t>  </a:t>
            </a:r>
            <a:r>
              <a:rPr lang="en-US" altLang="zh-CN" dirty="0" err="1">
                <a:latin typeface="Arial" panose="020B0604020202020204" pitchFamily="34" charset="0"/>
              </a:rPr>
              <a:t>boole</a:t>
            </a:r>
            <a:r>
              <a:rPr lang="en-US" altLang="zh-CN" dirty="0">
                <a:latin typeface="Arial" panose="020B0604020202020204" pitchFamily="34" charset="0"/>
              </a:rPr>
              <a:t>  done;</a:t>
            </a:r>
          </a:p>
          <a:p>
            <a:pPr eaLnBrk="1" hangingPunct="1">
              <a:lnSpc>
                <a:spcPct val="140000"/>
              </a:lnSpc>
            </a:pPr>
            <a:r>
              <a:rPr lang="en-US" altLang="zh-CN" dirty="0">
                <a:latin typeface="Arial" panose="020B0604020202020204" pitchFamily="34" charset="0"/>
              </a:rPr>
              <a:t>    </a:t>
            </a:r>
            <a:r>
              <a:rPr lang="en-US" altLang="zh-CN" dirty="0" err="1">
                <a:solidFill>
                  <a:srgbClr val="FF33CC"/>
                </a:solidFill>
                <a:latin typeface="Arial" panose="020B0604020202020204" pitchFamily="34" charset="0"/>
              </a:rPr>
              <a:t>struct</a:t>
            </a:r>
            <a:r>
              <a:rPr lang="en-US" altLang="zh-CN" dirty="0">
                <a:solidFill>
                  <a:srgbClr val="FF33CC"/>
                </a:solidFill>
                <a:latin typeface="Arial" panose="020B0604020202020204" pitchFamily="34" charset="0"/>
              </a:rPr>
              <a:t> </a:t>
            </a:r>
            <a:r>
              <a:rPr lang="en-US" altLang="zh-CN" dirty="0">
                <a:latin typeface="Arial" panose="020B0604020202020204" pitchFamily="34" charset="0"/>
              </a:rPr>
              <a:t> string  </a:t>
            </a:r>
            <a:r>
              <a:rPr lang="en-US" altLang="zh-CN" dirty="0" err="1">
                <a:latin typeface="Arial" panose="020B0604020202020204" pitchFamily="34" charset="0"/>
              </a:rPr>
              <a:t>str</a:t>
            </a:r>
            <a:r>
              <a:rPr lang="en-US" altLang="zh-CN" dirty="0">
                <a:latin typeface="Arial" panose="020B0604020202020204" pitchFamily="34" charset="0"/>
              </a:rPr>
              <a:t>;</a:t>
            </a:r>
          </a:p>
          <a:p>
            <a:pPr eaLnBrk="1" hangingPunct="1">
              <a:lnSpc>
                <a:spcPct val="140000"/>
              </a:lnSpc>
            </a:pPr>
            <a:r>
              <a:rPr lang="en-US" altLang="zh-CN" dirty="0">
                <a:latin typeface="Arial" panose="020B0604020202020204" pitchFamily="34" charset="0"/>
              </a:rPr>
              <a:t>    </a:t>
            </a:r>
            <a:r>
              <a:rPr lang="en-US" altLang="zh-CN" dirty="0">
                <a:solidFill>
                  <a:srgbClr val="FF33CC"/>
                </a:solidFill>
                <a:latin typeface="Arial" panose="020B0604020202020204" pitchFamily="34" charset="0"/>
              </a:rPr>
              <a:t>union</a:t>
            </a:r>
            <a:r>
              <a:rPr lang="en-US" altLang="zh-CN" dirty="0">
                <a:latin typeface="Arial" panose="020B0604020202020204" pitchFamily="34" charset="0"/>
              </a:rPr>
              <a:t>  number  x;</a:t>
            </a:r>
          </a:p>
          <a:p>
            <a:pPr eaLnBrk="1" hangingPunct="1">
              <a:lnSpc>
                <a:spcPct val="140000"/>
              </a:lnSpc>
            </a:pPr>
            <a:r>
              <a:rPr lang="en-US" altLang="zh-CN" dirty="0">
                <a:latin typeface="Arial" panose="020B0604020202020204" pitchFamily="34" charset="0"/>
              </a:rPr>
              <a:t>    </a:t>
            </a:r>
            <a:r>
              <a:rPr lang="zh-CN" altLang="en-US" dirty="0">
                <a:latin typeface="Arial" panose="020B0604020202020204" pitchFamily="34" charset="0"/>
              </a:rPr>
              <a:t>但是，在</a:t>
            </a:r>
            <a:r>
              <a:rPr lang="en-US" altLang="zh-CN" dirty="0">
                <a:latin typeface="Arial" panose="020B0604020202020204" pitchFamily="34" charset="0"/>
              </a:rPr>
              <a:t>C++</a:t>
            </a:r>
            <a:r>
              <a:rPr lang="zh-CN" altLang="en-US" dirty="0">
                <a:latin typeface="Arial" panose="020B0604020202020204" pitchFamily="34" charset="0"/>
              </a:rPr>
              <a:t>中，可以说明为：</a:t>
            </a:r>
          </a:p>
          <a:p>
            <a:pPr eaLnBrk="1" hangingPunct="1">
              <a:lnSpc>
                <a:spcPct val="140000"/>
              </a:lnSpc>
            </a:pPr>
            <a:r>
              <a:rPr lang="zh-CN" altLang="en-US" dirty="0">
                <a:latin typeface="Arial" panose="020B0604020202020204" pitchFamily="34" charset="0"/>
              </a:rPr>
              <a:t>     </a:t>
            </a:r>
            <a:r>
              <a:rPr lang="en-US" altLang="zh-CN" dirty="0" err="1">
                <a:solidFill>
                  <a:srgbClr val="FF3300"/>
                </a:solidFill>
                <a:latin typeface="Arial" panose="020B0604020202020204" pitchFamily="34" charset="0"/>
              </a:rPr>
              <a:t>boole</a:t>
            </a:r>
            <a:r>
              <a:rPr lang="en-US" altLang="zh-CN" dirty="0">
                <a:solidFill>
                  <a:srgbClr val="FF3300"/>
                </a:solidFill>
                <a:latin typeface="Arial" panose="020B0604020202020204" pitchFamily="34" charset="0"/>
              </a:rPr>
              <a:t>  done;</a:t>
            </a:r>
          </a:p>
          <a:p>
            <a:pPr eaLnBrk="1" hangingPunct="1">
              <a:lnSpc>
                <a:spcPct val="140000"/>
              </a:lnSpc>
            </a:pPr>
            <a:r>
              <a:rPr lang="en-US" altLang="zh-CN" dirty="0">
                <a:solidFill>
                  <a:srgbClr val="FF3300"/>
                </a:solidFill>
                <a:latin typeface="Arial" panose="020B0604020202020204" pitchFamily="34" charset="0"/>
              </a:rPr>
              <a:t>     string  </a:t>
            </a:r>
            <a:r>
              <a:rPr lang="en-US" altLang="zh-CN" dirty="0" err="1">
                <a:solidFill>
                  <a:srgbClr val="FF3300"/>
                </a:solidFill>
                <a:latin typeface="Arial" panose="020B0604020202020204" pitchFamily="34" charset="0"/>
              </a:rPr>
              <a:t>str</a:t>
            </a:r>
            <a:r>
              <a:rPr lang="en-US" altLang="zh-CN" dirty="0">
                <a:solidFill>
                  <a:srgbClr val="FF3300"/>
                </a:solidFill>
                <a:latin typeface="Arial" panose="020B0604020202020204" pitchFamily="34" charset="0"/>
              </a:rPr>
              <a:t>;</a:t>
            </a:r>
          </a:p>
          <a:p>
            <a:pPr eaLnBrk="1" hangingPunct="1">
              <a:lnSpc>
                <a:spcPct val="140000"/>
              </a:lnSpc>
            </a:pPr>
            <a:r>
              <a:rPr lang="en-US" altLang="zh-CN" dirty="0">
                <a:solidFill>
                  <a:srgbClr val="FF3300"/>
                </a:solidFill>
                <a:latin typeface="Arial" panose="020B0604020202020204" pitchFamily="34" charset="0"/>
              </a:rPr>
              <a:t>     number  x;</a:t>
            </a:r>
          </a:p>
          <a:p>
            <a:pPr>
              <a:lnSpc>
                <a:spcPct val="140000"/>
              </a:lnSpc>
            </a:pPr>
            <a:endParaRPr lang="en-US" altLang="zh-CN" dirty="0">
              <a:latin typeface="Arial" panose="020B0604020202020204" pitchFamily="34" charset="0"/>
            </a:endParaRPr>
          </a:p>
        </p:txBody>
      </p:sp>
    </p:spTree>
    <p:extLst>
      <p:ext uri="{BB962C8B-B14F-4D97-AF65-F5344CB8AC3E}">
        <p14:creationId xmlns:p14="http://schemas.microsoft.com/office/powerpoint/2010/main" val="409721477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6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3.5 </a:t>
            </a:r>
            <a:r>
              <a:rPr lang="zh-CN" altLang="en-US" sz="3000" dirty="0">
                <a:solidFill>
                  <a:schemeClr val="bg1"/>
                </a:solidFill>
                <a:latin typeface="Rockwell" pitchFamily="18" charset="0"/>
                <a:ea typeface="微软雅黑" pitchFamily="34" charset="-122"/>
              </a:rPr>
              <a:t>函数</a:t>
            </a:r>
            <a:r>
              <a:rPr lang="zh-CN" altLang="en-US" sz="3000" dirty="0" smtClean="0">
                <a:solidFill>
                  <a:schemeClr val="bg1"/>
                </a:solidFill>
                <a:latin typeface="Rockwell" pitchFamily="18" charset="0"/>
                <a:ea typeface="微软雅黑" pitchFamily="34" charset="-122"/>
              </a:rPr>
              <a:t>原型</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652883" y="1269554"/>
            <a:ext cx="11350948" cy="49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buFont typeface="Wingdings" panose="05000000000000000000" pitchFamily="2" charset="2"/>
              <a:buChar char="Ø"/>
            </a:pPr>
            <a:r>
              <a:rPr lang="en-US" altLang="zh-CN" dirty="0"/>
              <a:t>C</a:t>
            </a:r>
            <a:r>
              <a:rPr lang="zh-CN" altLang="en-US" dirty="0"/>
              <a:t>语言</a:t>
            </a:r>
            <a:r>
              <a:rPr lang="zh-CN" altLang="en-US" dirty="0">
                <a:solidFill>
                  <a:srgbClr val="FF3300"/>
                </a:solidFill>
              </a:rPr>
              <a:t>建议</a:t>
            </a:r>
            <a:r>
              <a:rPr lang="zh-CN" altLang="en-US" dirty="0"/>
              <a:t>编程者为程序中的每一个函数建立原型，而</a:t>
            </a:r>
            <a:r>
              <a:rPr lang="en-US" altLang="zh-CN" dirty="0"/>
              <a:t>C++</a:t>
            </a:r>
            <a:r>
              <a:rPr lang="zh-CN" altLang="en-US" dirty="0">
                <a:solidFill>
                  <a:srgbClr val="FF3300"/>
                </a:solidFill>
              </a:rPr>
              <a:t>要求</a:t>
            </a:r>
            <a:r>
              <a:rPr lang="zh-CN" altLang="en-US" dirty="0"/>
              <a:t>为每一个函数建立原型，以说明函数的名称、参数类型与个数，以及函数返回值的类型。其主要目的是让</a:t>
            </a:r>
            <a:r>
              <a:rPr lang="en-US" altLang="zh-CN" dirty="0"/>
              <a:t>C++</a:t>
            </a:r>
            <a:r>
              <a:rPr lang="zh-CN" altLang="en-US" dirty="0"/>
              <a:t>编译程序进行类型检查，即形参与实参的类型匹配检查，以及返回值是否与原型相符，以维护程序的正确性。</a:t>
            </a:r>
            <a:endParaRPr lang="en-US" altLang="zh-CN" dirty="0"/>
          </a:p>
          <a:p>
            <a:pPr eaLnBrk="1" hangingPunct="1">
              <a:lnSpc>
                <a:spcPct val="120000"/>
              </a:lnSpc>
              <a:buFont typeface="Wingdings" panose="05000000000000000000" pitchFamily="2" charset="2"/>
              <a:buChar char="Ø"/>
            </a:pPr>
            <a:endParaRPr lang="zh-CN" altLang="en-US" dirty="0"/>
          </a:p>
          <a:p>
            <a:pPr eaLnBrk="1" hangingPunct="1">
              <a:lnSpc>
                <a:spcPct val="120000"/>
              </a:lnSpc>
            </a:pPr>
            <a:r>
              <a:rPr lang="zh-CN" altLang="en-US" dirty="0"/>
              <a:t>   例如：</a:t>
            </a:r>
            <a:r>
              <a:rPr lang="en-US" altLang="zh-CN" dirty="0" err="1"/>
              <a:t>int</a:t>
            </a:r>
            <a:r>
              <a:rPr lang="en-US" altLang="zh-CN" dirty="0"/>
              <a:t> sum(</a:t>
            </a:r>
            <a:r>
              <a:rPr lang="en-US" altLang="zh-CN" dirty="0" err="1"/>
              <a:t>int</a:t>
            </a:r>
            <a:r>
              <a:rPr lang="en-US" altLang="zh-CN" dirty="0"/>
              <a:t> </a:t>
            </a:r>
            <a:r>
              <a:rPr lang="en-US" altLang="zh-CN" dirty="0" err="1"/>
              <a:t>a,int</a:t>
            </a:r>
            <a:r>
              <a:rPr lang="en-US" altLang="zh-CN" dirty="0"/>
              <a:t> b</a:t>
            </a:r>
            <a:r>
              <a:rPr lang="en-US" altLang="zh-CN" dirty="0" smtClean="0"/>
              <a:t>);       //</a:t>
            </a:r>
            <a:r>
              <a:rPr lang="zh-CN" altLang="en-US" dirty="0"/>
              <a:t>是函数</a:t>
            </a:r>
            <a:r>
              <a:rPr lang="en-US" altLang="zh-CN" dirty="0"/>
              <a:t>sum</a:t>
            </a:r>
            <a:r>
              <a:rPr lang="zh-CN" altLang="en-US" dirty="0"/>
              <a:t>的原型</a:t>
            </a:r>
            <a:r>
              <a:rPr lang="zh-CN" altLang="en-US" dirty="0" smtClean="0"/>
              <a:t>。</a:t>
            </a:r>
            <a:endParaRPr lang="en-US" altLang="zh-CN" dirty="0" smtClean="0"/>
          </a:p>
          <a:p>
            <a:pPr eaLnBrk="1" hangingPunct="1">
              <a:lnSpc>
                <a:spcPct val="120000"/>
              </a:lnSpc>
            </a:pPr>
            <a:endParaRPr lang="zh-CN" altLang="en-US" dirty="0"/>
          </a:p>
          <a:p>
            <a:pPr eaLnBrk="1" hangingPunct="1">
              <a:lnSpc>
                <a:spcPct val="120000"/>
              </a:lnSpc>
              <a:buFont typeface="Wingdings" panose="05000000000000000000" pitchFamily="2" charset="2"/>
              <a:buChar char="Ø"/>
            </a:pPr>
            <a:r>
              <a:rPr lang="zh-CN" altLang="en-US" dirty="0"/>
              <a:t>函数原型语法的一般形式为：</a:t>
            </a:r>
          </a:p>
          <a:p>
            <a:pPr eaLnBrk="1" hangingPunct="1">
              <a:lnSpc>
                <a:spcPct val="120000"/>
              </a:lnSpc>
            </a:pPr>
            <a:r>
              <a:rPr lang="zh-CN" altLang="en-US" dirty="0"/>
              <a:t>        </a:t>
            </a:r>
            <a:r>
              <a:rPr lang="zh-CN" altLang="en-US" dirty="0">
                <a:solidFill>
                  <a:schemeClr val="tx2">
                    <a:lumMod val="60000"/>
                    <a:lumOff val="40000"/>
                  </a:schemeClr>
                </a:solidFill>
              </a:rPr>
              <a:t>返回类型   函数名（参数表）；</a:t>
            </a:r>
          </a:p>
          <a:p>
            <a:pPr eaLnBrk="1" hangingPunct="1">
              <a:lnSpc>
                <a:spcPct val="120000"/>
              </a:lnSpc>
            </a:pPr>
            <a:r>
              <a:rPr lang="zh-CN" altLang="en-US" dirty="0"/>
              <a:t>    函数原型是一条 语句，它必须以分号结束。</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9673173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1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4033217" cy="5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Font typeface="宋体" panose="02010600030101010101" pitchFamily="2" charset="-122"/>
              <a:buNone/>
            </a:pPr>
            <a:r>
              <a:rPr lang="zh-CN" altLang="en-US" sz="2800" b="1" dirty="0">
                <a:solidFill>
                  <a:schemeClr val="bg1"/>
                </a:solidFill>
                <a:latin typeface="宋体" panose="02010600030101010101" pitchFamily="2" charset="-122"/>
              </a:rPr>
              <a:t>例</a:t>
            </a:r>
            <a:r>
              <a:rPr lang="en-US" altLang="zh-CN" sz="2800" b="1" dirty="0" smtClean="0">
                <a:solidFill>
                  <a:schemeClr val="bg1"/>
                </a:solidFill>
                <a:latin typeface="宋体" panose="02010600030101010101" pitchFamily="2" charset="-122"/>
              </a:rPr>
              <a:t>1.5  </a:t>
            </a:r>
            <a:r>
              <a:rPr lang="zh-CN" altLang="en-US" sz="2800" b="1" dirty="0">
                <a:solidFill>
                  <a:schemeClr val="bg1"/>
                </a:solidFill>
                <a:latin typeface="宋体" panose="02010600030101010101" pitchFamily="2" charset="-122"/>
              </a:rPr>
              <a:t>函数原型的</a:t>
            </a:r>
            <a:r>
              <a:rPr lang="zh-CN" altLang="en-US" sz="2800" b="1" dirty="0" smtClean="0">
                <a:solidFill>
                  <a:schemeClr val="bg1"/>
                </a:solidFill>
                <a:latin typeface="宋体" panose="02010600030101010101" pitchFamily="2" charset="-122"/>
              </a:rPr>
              <a:t>说明</a:t>
            </a:r>
            <a:endParaRPr lang="zh-CN" altLang="en-US" sz="2800" b="1" dirty="0">
              <a:solidFill>
                <a:schemeClr val="bg1"/>
              </a:solidFill>
              <a:latin typeface="宋体" panose="02010600030101010101" pitchFamily="2" charset="-122"/>
            </a:endParaRPr>
          </a:p>
        </p:txBody>
      </p:sp>
      <p:sp>
        <p:nvSpPr>
          <p:cNvPr id="974889" name="文本框 86"/>
          <p:cNvSpPr txBox="1">
            <a:spLocks noChangeArrowheads="1"/>
          </p:cNvSpPr>
          <p:nvPr/>
        </p:nvSpPr>
        <p:spPr bwMode="auto">
          <a:xfrm>
            <a:off x="203686" y="1125538"/>
            <a:ext cx="4167297" cy="452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a:t>#include&lt;</a:t>
            </a:r>
            <a:r>
              <a:rPr lang="en-US" altLang="zh-CN" dirty="0" err="1"/>
              <a:t>iostream.h</a:t>
            </a:r>
            <a:r>
              <a:rPr lang="en-US" altLang="zh-CN" dirty="0"/>
              <a:t>&gt;</a:t>
            </a:r>
          </a:p>
          <a:p>
            <a:pPr eaLnBrk="1" hangingPunct="1">
              <a:lnSpc>
                <a:spcPct val="120000"/>
              </a:lnSpc>
            </a:pPr>
            <a:r>
              <a:rPr lang="en-US" altLang="zh-CN" dirty="0"/>
              <a:t>void write(char *s);</a:t>
            </a:r>
          </a:p>
          <a:p>
            <a:pPr eaLnBrk="1" hangingPunct="1">
              <a:lnSpc>
                <a:spcPct val="120000"/>
              </a:lnSpc>
            </a:pPr>
            <a:r>
              <a:rPr lang="en-US" altLang="zh-CN" dirty="0"/>
              <a:t>void main()</a:t>
            </a:r>
          </a:p>
          <a:p>
            <a:pPr eaLnBrk="1" hangingPunct="1">
              <a:lnSpc>
                <a:spcPct val="120000"/>
              </a:lnSpc>
            </a:pPr>
            <a:r>
              <a:rPr lang="en-US" altLang="zh-CN" dirty="0" smtClean="0"/>
              <a:t>{</a:t>
            </a:r>
          </a:p>
          <a:p>
            <a:pPr eaLnBrk="1" hangingPunct="1">
              <a:lnSpc>
                <a:spcPct val="120000"/>
              </a:lnSpc>
            </a:pPr>
            <a:r>
              <a:rPr lang="en-US" altLang="zh-CN" dirty="0" smtClean="0"/>
              <a:t>     write</a:t>
            </a:r>
            <a:r>
              <a:rPr lang="en-US" altLang="zh-CN" dirty="0"/>
              <a:t>("</a:t>
            </a:r>
            <a:r>
              <a:rPr lang="en-US" altLang="zh-CN" dirty="0" err="1"/>
              <a:t>Hello,world</a:t>
            </a:r>
            <a:r>
              <a:rPr lang="en-US" altLang="zh-CN" dirty="0" smtClean="0"/>
              <a:t>!");</a:t>
            </a:r>
          </a:p>
          <a:p>
            <a:pPr eaLnBrk="1" hangingPunct="1">
              <a:lnSpc>
                <a:spcPct val="120000"/>
              </a:lnSpc>
            </a:pPr>
            <a:r>
              <a:rPr lang="en-US" altLang="zh-CN" dirty="0" smtClean="0"/>
              <a:t>}</a:t>
            </a:r>
            <a:endParaRPr lang="en-US" altLang="zh-CN" dirty="0"/>
          </a:p>
          <a:p>
            <a:pPr eaLnBrk="1" hangingPunct="1">
              <a:lnSpc>
                <a:spcPct val="120000"/>
              </a:lnSpc>
            </a:pPr>
            <a:r>
              <a:rPr lang="en-US" altLang="zh-CN" dirty="0"/>
              <a:t>void write(char *s)</a:t>
            </a:r>
          </a:p>
          <a:p>
            <a:pPr eaLnBrk="1" hangingPunct="1">
              <a:lnSpc>
                <a:spcPct val="120000"/>
              </a:lnSpc>
            </a:pPr>
            <a:r>
              <a:rPr lang="en-US" altLang="zh-CN" dirty="0" smtClean="0"/>
              <a:t>{</a:t>
            </a:r>
          </a:p>
          <a:p>
            <a:pPr eaLnBrk="1" hangingPunct="1">
              <a:lnSpc>
                <a:spcPct val="120000"/>
              </a:lnSpc>
            </a:pPr>
            <a:r>
              <a:rPr lang="en-US" altLang="zh-CN" dirty="0"/>
              <a:t> </a:t>
            </a:r>
            <a:r>
              <a:rPr lang="en-US" altLang="zh-CN" dirty="0" smtClean="0"/>
              <a:t>    </a:t>
            </a:r>
            <a:r>
              <a:rPr lang="en-US" altLang="zh-CN" dirty="0" err="1" smtClean="0"/>
              <a:t>cout</a:t>
            </a:r>
            <a:r>
              <a:rPr lang="en-US" altLang="zh-CN" dirty="0"/>
              <a:t>&lt;&lt;s</a:t>
            </a:r>
            <a:r>
              <a:rPr lang="en-US" altLang="zh-CN" dirty="0" smtClean="0"/>
              <a:t>;</a:t>
            </a:r>
          </a:p>
          <a:p>
            <a:pPr eaLnBrk="1" hangingPunct="1">
              <a:lnSpc>
                <a:spcPct val="120000"/>
              </a:lnSpc>
            </a:pPr>
            <a:r>
              <a:rPr lang="en-US" altLang="zh-CN" dirty="0" smtClean="0"/>
              <a:t>}</a:t>
            </a:r>
            <a:endParaRPr lang="en-US" altLang="zh-CN" dirty="0"/>
          </a:p>
        </p:txBody>
      </p:sp>
      <p:sp>
        <p:nvSpPr>
          <p:cNvPr id="16" name="文本框 86"/>
          <p:cNvSpPr txBox="1">
            <a:spLocks noChangeArrowheads="1"/>
          </p:cNvSpPr>
          <p:nvPr/>
        </p:nvSpPr>
        <p:spPr bwMode="auto">
          <a:xfrm>
            <a:off x="4514999" y="1798040"/>
            <a:ext cx="7294920" cy="458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smtClean="0"/>
              <a:t>在</a:t>
            </a:r>
            <a:r>
              <a:rPr lang="zh-CN" altLang="en-US" dirty="0"/>
              <a:t>程序中，要求一个函数的原型出现在该函数的调用语句之前。说明：</a:t>
            </a:r>
          </a:p>
          <a:p>
            <a:pPr eaLnBrk="1" hangingPunct="1">
              <a:lnSpc>
                <a:spcPct val="120000"/>
              </a:lnSpc>
            </a:pPr>
            <a:r>
              <a:rPr lang="en-US" altLang="zh-CN" dirty="0"/>
              <a:t>(1). </a:t>
            </a:r>
            <a:r>
              <a:rPr lang="zh-CN" altLang="en-US" dirty="0"/>
              <a:t>函数原型的参数表中</a:t>
            </a:r>
            <a:r>
              <a:rPr lang="zh-CN" altLang="en-US" dirty="0">
                <a:solidFill>
                  <a:srgbClr val="FF3300"/>
                </a:solidFill>
              </a:rPr>
              <a:t>可不包含参数的名字</a:t>
            </a:r>
            <a:r>
              <a:rPr lang="zh-CN" altLang="en-US" dirty="0"/>
              <a:t>，而只包含它们的类型。例如：   </a:t>
            </a:r>
            <a:r>
              <a:rPr lang="en-US" altLang="zh-CN" dirty="0"/>
              <a:t>long  Area(</a:t>
            </a:r>
            <a:r>
              <a:rPr lang="en-US" altLang="zh-CN" dirty="0" err="1"/>
              <a:t>int</a:t>
            </a:r>
            <a:r>
              <a:rPr lang="en-US" altLang="zh-CN" dirty="0"/>
              <a:t> ,</a:t>
            </a:r>
            <a:r>
              <a:rPr lang="en-US" altLang="zh-CN" dirty="0" err="1"/>
              <a:t>int</a:t>
            </a:r>
            <a:r>
              <a:rPr lang="en-US" altLang="zh-CN" dirty="0"/>
              <a:t>);</a:t>
            </a:r>
          </a:p>
          <a:p>
            <a:pPr eaLnBrk="1" hangingPunct="1">
              <a:lnSpc>
                <a:spcPct val="120000"/>
              </a:lnSpc>
            </a:pPr>
            <a:r>
              <a:rPr lang="en-US" altLang="zh-CN" dirty="0"/>
              <a:t>(2).</a:t>
            </a:r>
            <a:r>
              <a:rPr kumimoji="1" lang="zh-CN" altLang="en-US" dirty="0"/>
              <a:t>函数定义由函数首部和函数体构成。函数首部和函数原型基本一样，但函数首部中的参数必须给出名字而且不包含结尾的分号。</a:t>
            </a:r>
          </a:p>
          <a:p>
            <a:pPr marL="0" indent="0" eaLnBrk="1" hangingPunct="1">
              <a:lnSpc>
                <a:spcPct val="120000"/>
              </a:lnSpc>
              <a:spcAft>
                <a:spcPts val="800"/>
              </a:spcAft>
            </a:pPr>
            <a:r>
              <a:rPr kumimoji="1" lang="en-US" altLang="zh-CN" dirty="0">
                <a:latin typeface="Arial" charset="0"/>
              </a:rPr>
              <a:t>(3). C++</a:t>
            </a:r>
            <a:r>
              <a:rPr kumimoji="1" lang="zh-CN" altLang="en-US" dirty="0">
                <a:latin typeface="Arial" charset="0"/>
              </a:rPr>
              <a:t>的参数说明必须放在函数说明后的括号内，不可将函数参数说明放在函数首部和函数体之间。这种方法只在</a:t>
            </a:r>
            <a:r>
              <a:rPr kumimoji="1" lang="en-US" altLang="zh-CN" dirty="0">
                <a:latin typeface="Arial" charset="0"/>
              </a:rPr>
              <a:t>C</a:t>
            </a:r>
            <a:r>
              <a:rPr kumimoji="1" lang="zh-CN" altLang="en-US" dirty="0">
                <a:latin typeface="Arial" charset="0"/>
              </a:rPr>
              <a:t>中成立。</a:t>
            </a:r>
            <a:endParaRPr lang="zh-CN" altLang="en-US" dirty="0">
              <a:solidFill>
                <a:srgbClr val="595959"/>
              </a:solidFill>
              <a:latin typeface="微软雅黑" pitchFamily="34" charset="-122"/>
              <a:ea typeface="微软雅黑" pitchFamily="34" charset="-122"/>
            </a:endParaRPr>
          </a:p>
        </p:txBody>
      </p:sp>
      <p:grpSp>
        <p:nvGrpSpPr>
          <p:cNvPr id="17" name="组合 16"/>
          <p:cNvGrpSpPr>
            <a:grpSpLocks/>
          </p:cNvGrpSpPr>
          <p:nvPr/>
        </p:nvGrpSpPr>
        <p:grpSpPr bwMode="auto">
          <a:xfrm>
            <a:off x="5019055" y="964902"/>
            <a:ext cx="2108200" cy="609600"/>
            <a:chOff x="755298" y="2917165"/>
            <a:chExt cx="1584454" cy="447077"/>
          </a:xfrm>
        </p:grpSpPr>
        <p:sp>
          <p:nvSpPr>
            <p:cNvPr id="18"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9" name="圆角矩形 1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20"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cxnSp>
        <p:nvCxnSpPr>
          <p:cNvPr id="3" name="直接连接符 2"/>
          <p:cNvCxnSpPr/>
          <p:nvPr/>
        </p:nvCxnSpPr>
        <p:spPr bwMode="auto">
          <a:xfrm>
            <a:off x="4370983" y="904875"/>
            <a:ext cx="0"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920060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9749" y="247287"/>
            <a:ext cx="10885305" cy="838200"/>
          </a:xfrm>
          <a:prstGeom prst="rect">
            <a:avLst/>
          </a:prstGeom>
          <a:noFill/>
          <a:extLst>
            <a:ext uri="{91240B29-F687-4F45-9708-019B960494DF}">
              <a14:hiddenLine xmlns:a14="http://schemas.microsoft.com/office/drawing/2010/main" w="9525">
                <a:solidFill>
                  <a:srgbClr val="800000"/>
                </a:solidFill>
                <a:miter lim="800000"/>
                <a:headEnd/>
                <a:tailEnd/>
              </a14:hiddenLine>
            </a:ext>
          </a:extLst>
        </p:spPr>
        <p:txBody>
          <a:bodyPr/>
          <a:lstStyle>
            <a:lvl1pPr algn="ctr" defTabSz="1217613" rtl="0" fontAlgn="base">
              <a:spcBef>
                <a:spcPct val="0"/>
              </a:spcBef>
              <a:spcAft>
                <a:spcPct val="0"/>
              </a:spcAft>
              <a:defRPr sz="5900">
                <a:solidFill>
                  <a:schemeClr val="tx1"/>
                </a:solidFill>
                <a:latin typeface="+mj-lt"/>
                <a:ea typeface="+mj-ea"/>
                <a:cs typeface="+mj-cs"/>
              </a:defRPr>
            </a:lvl1pPr>
            <a:lvl2pPr algn="ctr" defTabSz="1217613" rtl="0" fontAlgn="base">
              <a:spcBef>
                <a:spcPct val="0"/>
              </a:spcBef>
              <a:spcAft>
                <a:spcPct val="0"/>
              </a:spcAft>
              <a:defRPr sz="5900">
                <a:solidFill>
                  <a:schemeClr val="tx1"/>
                </a:solidFill>
                <a:latin typeface="Arial" pitchFamily="34" charset="0"/>
                <a:ea typeface="宋体" pitchFamily="2" charset="-122"/>
              </a:defRPr>
            </a:lvl2pPr>
            <a:lvl3pPr algn="ctr" defTabSz="1217613" rtl="0" fontAlgn="base">
              <a:spcBef>
                <a:spcPct val="0"/>
              </a:spcBef>
              <a:spcAft>
                <a:spcPct val="0"/>
              </a:spcAft>
              <a:defRPr sz="5900">
                <a:solidFill>
                  <a:schemeClr val="tx1"/>
                </a:solidFill>
                <a:latin typeface="Arial" pitchFamily="34" charset="0"/>
                <a:ea typeface="宋体" pitchFamily="2" charset="-122"/>
              </a:defRPr>
            </a:lvl3pPr>
            <a:lvl4pPr algn="ctr" defTabSz="1217613" rtl="0" fontAlgn="base">
              <a:spcBef>
                <a:spcPct val="0"/>
              </a:spcBef>
              <a:spcAft>
                <a:spcPct val="0"/>
              </a:spcAft>
              <a:defRPr sz="5900">
                <a:solidFill>
                  <a:schemeClr val="tx1"/>
                </a:solidFill>
                <a:latin typeface="Arial" pitchFamily="34" charset="0"/>
                <a:ea typeface="宋体" pitchFamily="2" charset="-122"/>
              </a:defRPr>
            </a:lvl4pPr>
            <a:lvl5pPr algn="ctr" defTabSz="1217613" rtl="0" fontAlgn="base">
              <a:spcBef>
                <a:spcPct val="0"/>
              </a:spcBef>
              <a:spcAft>
                <a:spcPct val="0"/>
              </a:spcAft>
              <a:defRPr sz="5900">
                <a:solidFill>
                  <a:schemeClr val="tx1"/>
                </a:solidFill>
                <a:latin typeface="Arial" pitchFamily="34" charset="0"/>
                <a:ea typeface="宋体" pitchFamily="2" charset="-122"/>
              </a:defRPr>
            </a:lvl5pPr>
            <a:lvl6pPr marL="457200" algn="ctr" defTabSz="1217613" rtl="0" fontAlgn="base">
              <a:spcBef>
                <a:spcPct val="0"/>
              </a:spcBef>
              <a:spcAft>
                <a:spcPct val="0"/>
              </a:spcAft>
              <a:defRPr sz="5900">
                <a:solidFill>
                  <a:schemeClr val="tx1"/>
                </a:solidFill>
                <a:latin typeface="Arial" pitchFamily="34" charset="0"/>
                <a:ea typeface="宋体" pitchFamily="2" charset="-122"/>
              </a:defRPr>
            </a:lvl6pPr>
            <a:lvl7pPr marL="914400" algn="ctr" defTabSz="1217613" rtl="0" fontAlgn="base">
              <a:spcBef>
                <a:spcPct val="0"/>
              </a:spcBef>
              <a:spcAft>
                <a:spcPct val="0"/>
              </a:spcAft>
              <a:defRPr sz="5900">
                <a:solidFill>
                  <a:schemeClr val="tx1"/>
                </a:solidFill>
                <a:latin typeface="Arial" pitchFamily="34" charset="0"/>
                <a:ea typeface="宋体" pitchFamily="2" charset="-122"/>
              </a:defRPr>
            </a:lvl7pPr>
            <a:lvl8pPr marL="1371600" algn="ctr" defTabSz="1217613" rtl="0" fontAlgn="base">
              <a:spcBef>
                <a:spcPct val="0"/>
              </a:spcBef>
              <a:spcAft>
                <a:spcPct val="0"/>
              </a:spcAft>
              <a:defRPr sz="5900">
                <a:solidFill>
                  <a:schemeClr val="tx1"/>
                </a:solidFill>
                <a:latin typeface="Arial" pitchFamily="34" charset="0"/>
                <a:ea typeface="宋体" pitchFamily="2" charset="-122"/>
              </a:defRPr>
            </a:lvl8pPr>
            <a:lvl9pPr marL="1828800" algn="ctr" defTabSz="1217613" rtl="0" fontAlgn="base">
              <a:spcBef>
                <a:spcPct val="0"/>
              </a:spcBef>
              <a:spcAft>
                <a:spcPct val="0"/>
              </a:spcAft>
              <a:defRPr sz="5900">
                <a:solidFill>
                  <a:schemeClr val="tx1"/>
                </a:solidFill>
                <a:latin typeface="Arial" pitchFamily="34" charset="0"/>
                <a:ea typeface="宋体" pitchFamily="2" charset="-122"/>
              </a:defRPr>
            </a:lvl9pPr>
          </a:lstStyle>
          <a:p>
            <a:r>
              <a:rPr lang="zh-CN" altLang="zh-CN" sz="4800" kern="0" dirty="0" smtClean="0"/>
              <a:t>参考教材</a:t>
            </a:r>
            <a:endParaRPr lang="zh-CN" altLang="en-US" sz="3600" kern="0" dirty="0" smtClean="0">
              <a:ea typeface="黑体" panose="02010609060101010101" pitchFamily="49" charset="-122"/>
            </a:endParaRPr>
          </a:p>
        </p:txBody>
      </p:sp>
      <p:sp>
        <p:nvSpPr>
          <p:cNvPr id="3" name="Rectangle 4"/>
          <p:cNvSpPr>
            <a:spLocks noChangeArrowheads="1"/>
          </p:cNvSpPr>
          <p:nvPr/>
        </p:nvSpPr>
        <p:spPr bwMode="auto">
          <a:xfrm>
            <a:off x="266527" y="1125538"/>
            <a:ext cx="11665295"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eaLnBrk="0" hangingPunct="0">
              <a:defRPr sz="2400">
                <a:solidFill>
                  <a:schemeClr val="tx1"/>
                </a:solidFill>
                <a:latin typeface="Times New Roman" charset="0"/>
                <a:ea typeface="宋体" pitchFamily="2" charset="-122"/>
              </a:defRPr>
            </a:lvl1pPr>
            <a:lvl2pPr marL="750888" indent="-285750" eaLnBrk="0" hangingPunct="0">
              <a:defRPr sz="2400">
                <a:solidFill>
                  <a:schemeClr val="tx1"/>
                </a:solidFill>
                <a:latin typeface="Times New Roman" charset="0"/>
                <a:ea typeface="宋体" pitchFamily="2" charset="-122"/>
              </a:defRPr>
            </a:lvl2pPr>
            <a:lvl3pPr marL="1143000" indent="-228600" eaLnBrk="0" hangingPunct="0">
              <a:defRPr sz="2400">
                <a:solidFill>
                  <a:schemeClr val="tx1"/>
                </a:solidFill>
                <a:latin typeface="Times New Roman" charset="0"/>
                <a:ea typeface="宋体" pitchFamily="2" charset="-122"/>
              </a:defRPr>
            </a:lvl3pPr>
            <a:lvl4pPr marL="1600200" indent="-228600" eaLnBrk="0" hangingPunct="0">
              <a:defRPr sz="2400">
                <a:solidFill>
                  <a:schemeClr val="tx1"/>
                </a:solidFill>
                <a:latin typeface="Times New Roman" charset="0"/>
                <a:ea typeface="宋体" pitchFamily="2" charset="-122"/>
              </a:defRPr>
            </a:lvl4pPr>
            <a:lvl5pPr marL="2057400" indent="-228600" eaLnBrk="0" hangingPunct="0">
              <a:defRPr sz="2400">
                <a:solidFill>
                  <a:schemeClr val="tx1"/>
                </a:solidFill>
                <a:latin typeface="Times New Roman"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charset="0"/>
                <a:ea typeface="宋体" pitchFamily="2" charset="-122"/>
              </a:defRPr>
            </a:lvl9pPr>
          </a:lstStyle>
          <a:p>
            <a:pPr eaLnBrk="1" hangingPunct="1">
              <a:buClr>
                <a:schemeClr val="accent2"/>
              </a:buClr>
              <a:buFont typeface="Wingdings" pitchFamily="2" charset="2"/>
              <a:buChar char="§"/>
              <a:defRPr/>
            </a:pPr>
            <a:r>
              <a:rPr lang="en-US" altLang="zh-CN" sz="2800" dirty="0" err="1" smtClean="0">
                <a:latin typeface="楷体" pitchFamily="49" charset="-122"/>
                <a:ea typeface="楷体" pitchFamily="49" charset="-122"/>
                <a:cs typeface="Arial" charset="0"/>
              </a:rPr>
              <a:t>Intruduction</a:t>
            </a:r>
            <a:r>
              <a:rPr lang="en-US" altLang="zh-CN" sz="2800" dirty="0" smtClean="0">
                <a:latin typeface="楷体" pitchFamily="49" charset="-122"/>
                <a:ea typeface="楷体" pitchFamily="49" charset="-122"/>
                <a:cs typeface="Arial" charset="0"/>
              </a:rPr>
              <a:t> to Programming with C++</a:t>
            </a:r>
            <a:r>
              <a:rPr lang="zh-CN" altLang="en-US" sz="2800" dirty="0" smtClean="0">
                <a:latin typeface="楷体" pitchFamily="49" charset="-122"/>
                <a:ea typeface="楷体" pitchFamily="49" charset="-122"/>
                <a:cs typeface="Arial" charset="0"/>
              </a:rPr>
              <a:t>，</a:t>
            </a:r>
            <a:r>
              <a:rPr lang="en-US" altLang="zh-CN" sz="2800" dirty="0" smtClean="0">
                <a:latin typeface="楷体" pitchFamily="49" charset="-122"/>
                <a:ea typeface="楷体" pitchFamily="49" charset="-122"/>
                <a:cs typeface="Arial" charset="0"/>
              </a:rPr>
              <a:t> </a:t>
            </a:r>
            <a:r>
              <a:rPr lang="en-US" altLang="zh-CN" sz="2800" dirty="0" err="1" smtClean="0">
                <a:latin typeface="楷体" pitchFamily="49" charset="-122"/>
                <a:ea typeface="楷体" pitchFamily="49" charset="-122"/>
                <a:cs typeface="Arial" charset="0"/>
              </a:rPr>
              <a:t>Y.Daniel</a:t>
            </a:r>
            <a:r>
              <a:rPr lang="en-US" altLang="zh-CN" sz="2800" dirty="0" smtClean="0">
                <a:latin typeface="楷体" pitchFamily="49" charset="-122"/>
                <a:ea typeface="楷体" pitchFamily="49" charset="-122"/>
                <a:cs typeface="Arial" charset="0"/>
              </a:rPr>
              <a:t> Liang</a:t>
            </a:r>
            <a:r>
              <a:rPr lang="zh-CN" altLang="zh-CN" sz="2800" dirty="0" smtClean="0">
                <a:latin typeface="楷体" pitchFamily="49" charset="-122"/>
                <a:ea typeface="楷体" pitchFamily="49" charset="-122"/>
                <a:cs typeface="Arial" charset="0"/>
              </a:rPr>
              <a:t>，机械工业出版社</a:t>
            </a:r>
            <a:r>
              <a:rPr lang="zh-CN" altLang="en-US" sz="2800" dirty="0" smtClean="0">
                <a:latin typeface="楷体" pitchFamily="49" charset="-122"/>
                <a:ea typeface="楷体" pitchFamily="49" charset="-122"/>
                <a:cs typeface="Arial" charset="0"/>
              </a:rPr>
              <a:t>；</a:t>
            </a:r>
            <a:endParaRPr lang="zh-CN" altLang="zh-CN" sz="2800" dirty="0" smtClean="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en-US" altLang="zh-CN" sz="2800" dirty="0">
                <a:latin typeface="楷体" pitchFamily="49" charset="-122"/>
                <a:ea typeface="楷体" pitchFamily="49" charset="-122"/>
                <a:cs typeface="Arial" charset="0"/>
              </a:rPr>
              <a:t>Thinking in C++ </a:t>
            </a:r>
            <a:r>
              <a:rPr lang="zh-CN" altLang="en-US" sz="2800" dirty="0">
                <a:latin typeface="楷体" pitchFamily="49" charset="-122"/>
                <a:ea typeface="楷体" pitchFamily="49" charset="-122"/>
                <a:cs typeface="Arial" charset="0"/>
              </a:rPr>
              <a:t>，</a:t>
            </a:r>
            <a:r>
              <a:rPr lang="en-US" altLang="zh-CN" sz="2800" dirty="0">
                <a:latin typeface="楷体" pitchFamily="49" charset="-122"/>
                <a:ea typeface="楷体" pitchFamily="49" charset="-122"/>
                <a:cs typeface="Arial" charset="0"/>
              </a:rPr>
              <a:t>Bruce </a:t>
            </a:r>
            <a:r>
              <a:rPr lang="en-US" altLang="zh-CN" sz="2800" dirty="0" err="1">
                <a:latin typeface="楷体" pitchFamily="49" charset="-122"/>
                <a:ea typeface="楷体" pitchFamily="49" charset="-122"/>
                <a:cs typeface="Arial" charset="0"/>
              </a:rPr>
              <a:t>Eckel</a:t>
            </a:r>
            <a:r>
              <a:rPr lang="en-US" altLang="zh-CN" sz="2800" dirty="0">
                <a:latin typeface="楷体" pitchFamily="49" charset="-122"/>
                <a:ea typeface="楷体" pitchFamily="49" charset="-122"/>
                <a:cs typeface="Arial" charset="0"/>
              </a:rPr>
              <a:t> , </a:t>
            </a:r>
            <a:r>
              <a:rPr lang="zh-CN" altLang="zh-CN" sz="2800" dirty="0">
                <a:latin typeface="楷体" pitchFamily="49" charset="-122"/>
                <a:ea typeface="楷体" pitchFamily="49" charset="-122"/>
                <a:cs typeface="Arial" charset="0"/>
              </a:rPr>
              <a:t>机械工业出版社</a:t>
            </a:r>
            <a:r>
              <a:rPr lang="zh-CN" altLang="en-US" sz="2800" dirty="0">
                <a:latin typeface="楷体" pitchFamily="49" charset="-122"/>
                <a:ea typeface="楷体" pitchFamily="49" charset="-122"/>
                <a:cs typeface="Arial" charset="0"/>
              </a:rPr>
              <a:t>；</a:t>
            </a:r>
            <a:endParaRPr lang="zh-CN" altLang="zh-CN" sz="2800" dirty="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zh-CN" altLang="zh-CN" sz="2800" dirty="0" smtClean="0">
                <a:latin typeface="楷体" pitchFamily="49" charset="-122"/>
                <a:ea typeface="楷体" pitchFamily="49" charset="-122"/>
                <a:cs typeface="Arial" charset="0"/>
              </a:rPr>
              <a:t>面向对象程序设计高级教程</a:t>
            </a:r>
            <a:r>
              <a:rPr lang="en-US" altLang="zh-CN" sz="2800" dirty="0" smtClean="0">
                <a:latin typeface="楷体" pitchFamily="49" charset="-122"/>
                <a:ea typeface="楷体" pitchFamily="49" charset="-122"/>
                <a:cs typeface="Arial" charset="0"/>
              </a:rPr>
              <a:t>   </a:t>
            </a:r>
            <a:r>
              <a:rPr lang="zh-CN" altLang="zh-CN" sz="2800" dirty="0" smtClean="0">
                <a:latin typeface="楷体" pitchFamily="49" charset="-122"/>
                <a:ea typeface="楷体" pitchFamily="49" charset="-122"/>
                <a:cs typeface="Arial" charset="0"/>
              </a:rPr>
              <a:t>陈奇编著</a:t>
            </a:r>
            <a:r>
              <a:rPr lang="zh-CN" altLang="en-US" sz="2800" dirty="0" smtClean="0">
                <a:latin typeface="楷体" pitchFamily="49" charset="-122"/>
                <a:ea typeface="楷体" pitchFamily="49" charset="-122"/>
                <a:cs typeface="Arial" charset="0"/>
              </a:rPr>
              <a:t>，</a:t>
            </a:r>
            <a:r>
              <a:rPr lang="zh-CN" altLang="zh-CN" sz="2800" dirty="0" smtClean="0">
                <a:latin typeface="楷体" pitchFamily="49" charset="-122"/>
                <a:ea typeface="楷体" pitchFamily="49" charset="-122"/>
                <a:cs typeface="Arial" charset="0"/>
              </a:rPr>
              <a:t>高等教育出版社</a:t>
            </a:r>
            <a:r>
              <a:rPr lang="zh-CN" altLang="en-US" sz="2800" dirty="0" smtClean="0">
                <a:latin typeface="楷体" pitchFamily="49" charset="-122"/>
                <a:ea typeface="楷体" pitchFamily="49" charset="-122"/>
                <a:cs typeface="Arial" charset="0"/>
              </a:rPr>
              <a:t>；</a:t>
            </a:r>
            <a:endParaRPr lang="zh-CN" altLang="zh-CN" sz="2800" dirty="0" smtClean="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en-US" altLang="zh-CN" sz="2800" dirty="0">
                <a:latin typeface="楷体" pitchFamily="49" charset="-122"/>
                <a:ea typeface="楷体" pitchFamily="49" charset="-122"/>
                <a:cs typeface="Arial" charset="0"/>
              </a:rPr>
              <a:t>The C++ Programming Language</a:t>
            </a:r>
            <a:r>
              <a:rPr lang="zh-CN" altLang="en-US" sz="2800" dirty="0">
                <a:latin typeface="楷体" pitchFamily="49" charset="-122"/>
                <a:ea typeface="楷体" pitchFamily="49" charset="-122"/>
                <a:cs typeface="Arial" charset="0"/>
              </a:rPr>
              <a:t>，</a:t>
            </a:r>
            <a:r>
              <a:rPr lang="en-US" altLang="zh-CN" sz="2800" dirty="0">
                <a:latin typeface="楷体" pitchFamily="49" charset="-122"/>
                <a:ea typeface="楷体" pitchFamily="49" charset="-122"/>
                <a:cs typeface="Arial" charset="0"/>
              </a:rPr>
              <a:t>Bjarne </a:t>
            </a:r>
            <a:r>
              <a:rPr lang="en-US" altLang="zh-CN" sz="2800" dirty="0" err="1">
                <a:latin typeface="楷体" pitchFamily="49" charset="-122"/>
                <a:ea typeface="楷体" pitchFamily="49" charset="-122"/>
                <a:cs typeface="Arial" charset="0"/>
              </a:rPr>
              <a:t>Stroustrup</a:t>
            </a:r>
            <a:r>
              <a:rPr lang="en-US" altLang="zh-CN" sz="2800" dirty="0">
                <a:latin typeface="楷体" pitchFamily="49" charset="-122"/>
                <a:ea typeface="楷体" pitchFamily="49" charset="-122"/>
                <a:cs typeface="Arial" charset="0"/>
              </a:rPr>
              <a:t> </a:t>
            </a:r>
            <a:r>
              <a:rPr lang="zh-CN" altLang="en-US" sz="2800" dirty="0">
                <a:latin typeface="楷体" pitchFamily="49" charset="-122"/>
                <a:ea typeface="楷体" pitchFamily="49" charset="-122"/>
                <a:cs typeface="Arial" charset="0"/>
              </a:rPr>
              <a:t>，</a:t>
            </a:r>
            <a:r>
              <a:rPr lang="en-US" altLang="zh-CN" sz="2800" dirty="0">
                <a:latin typeface="楷体" pitchFamily="49" charset="-122"/>
                <a:ea typeface="楷体" pitchFamily="49" charset="-122"/>
                <a:cs typeface="Arial" charset="0"/>
              </a:rPr>
              <a:t>Addison-Wesley Publishing Company</a:t>
            </a:r>
            <a:r>
              <a:rPr lang="zh-CN" altLang="en-US" sz="2800" dirty="0">
                <a:latin typeface="楷体" pitchFamily="49" charset="-122"/>
                <a:ea typeface="楷体" pitchFamily="49" charset="-122"/>
                <a:cs typeface="Arial" charset="0"/>
              </a:rPr>
              <a:t>；</a:t>
            </a:r>
            <a:endParaRPr lang="en-US" altLang="zh-CN" sz="2800" dirty="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en-US" altLang="zh-CN" sz="2800" i="1" dirty="0" smtClean="0">
                <a:latin typeface="楷体" pitchFamily="49" charset="-122"/>
                <a:ea typeface="楷体" pitchFamily="49" charset="-122"/>
                <a:cs typeface="Arial" charset="0"/>
              </a:rPr>
              <a:t>C++ How to Program-</a:t>
            </a:r>
            <a:r>
              <a:rPr lang="en-US" altLang="zh-CN" sz="2800" dirty="0" smtClean="0">
                <a:latin typeface="楷体" pitchFamily="49" charset="-122"/>
                <a:ea typeface="楷体" pitchFamily="49" charset="-122"/>
                <a:cs typeface="Arial" charset="0"/>
              </a:rPr>
              <a:t> Fourth Edition,  by H. M. </a:t>
            </a:r>
            <a:r>
              <a:rPr lang="en-US" altLang="zh-CN" sz="2800" dirty="0" err="1" smtClean="0">
                <a:latin typeface="楷体" pitchFamily="49" charset="-122"/>
                <a:ea typeface="楷体" pitchFamily="49" charset="-122"/>
                <a:cs typeface="Arial" charset="0"/>
              </a:rPr>
              <a:t>Deitel</a:t>
            </a:r>
            <a:r>
              <a:rPr lang="en-US" altLang="zh-CN" sz="2800" dirty="0" smtClean="0">
                <a:latin typeface="楷体" pitchFamily="49" charset="-122"/>
                <a:ea typeface="楷体" pitchFamily="49" charset="-122"/>
                <a:cs typeface="Arial" charset="0"/>
              </a:rPr>
              <a:t>, P. J. </a:t>
            </a:r>
            <a:r>
              <a:rPr lang="en-US" altLang="zh-CN" sz="2800" dirty="0" err="1" smtClean="0">
                <a:latin typeface="楷体" pitchFamily="49" charset="-122"/>
                <a:ea typeface="楷体" pitchFamily="49" charset="-122"/>
                <a:cs typeface="Arial" charset="0"/>
              </a:rPr>
              <a:t>Deitel</a:t>
            </a:r>
            <a:r>
              <a:rPr lang="en-US" altLang="zh-CN" sz="2800" dirty="0" smtClean="0">
                <a:latin typeface="楷体" pitchFamily="49" charset="-122"/>
                <a:ea typeface="楷体" pitchFamily="49" charset="-122"/>
                <a:cs typeface="Arial" charset="0"/>
              </a:rPr>
              <a:t>, Prentice Hall, New Jersey</a:t>
            </a:r>
            <a:r>
              <a:rPr lang="zh-CN" altLang="en-US" sz="2800" dirty="0" smtClean="0">
                <a:latin typeface="楷体" pitchFamily="49" charset="-122"/>
                <a:ea typeface="楷体" pitchFamily="49" charset="-122"/>
                <a:cs typeface="Arial" charset="0"/>
              </a:rPr>
              <a:t>；</a:t>
            </a:r>
            <a:endParaRPr lang="en-US" altLang="zh-CN" sz="2800" dirty="0" smtClean="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en-US" altLang="zh-CN" sz="2800" dirty="0">
                <a:latin typeface="楷体" pitchFamily="49" charset="-122"/>
                <a:ea typeface="楷体" pitchFamily="49" charset="-122"/>
                <a:cs typeface="Arial" charset="0"/>
              </a:rPr>
              <a:t>Programming: Principles and Practice Using C++, </a:t>
            </a:r>
            <a:r>
              <a:rPr lang="en-US" altLang="zh-CN" sz="2800" dirty="0" err="1" smtClean="0">
                <a:latin typeface="楷体" pitchFamily="49" charset="-122"/>
                <a:ea typeface="楷体" pitchFamily="49" charset="-122"/>
                <a:cs typeface="Arial" charset="0"/>
              </a:rPr>
              <a:t>Ed.Bjarne</a:t>
            </a:r>
            <a:r>
              <a:rPr lang="en-US" altLang="zh-CN" sz="2800" dirty="0" smtClean="0">
                <a:latin typeface="楷体" pitchFamily="49" charset="-122"/>
                <a:ea typeface="楷体" pitchFamily="49" charset="-122"/>
                <a:cs typeface="Arial" charset="0"/>
              </a:rPr>
              <a:t> </a:t>
            </a:r>
            <a:r>
              <a:rPr lang="en-US" altLang="zh-CN" sz="2800" dirty="0" err="1">
                <a:latin typeface="楷体" pitchFamily="49" charset="-122"/>
                <a:ea typeface="楷体" pitchFamily="49" charset="-122"/>
                <a:cs typeface="Arial" charset="0"/>
              </a:rPr>
              <a:t>Stroustrup</a:t>
            </a:r>
            <a:r>
              <a:rPr lang="en-US" altLang="zh-CN" sz="2800" dirty="0">
                <a:latin typeface="楷体" pitchFamily="49" charset="-122"/>
                <a:ea typeface="楷体" pitchFamily="49" charset="-122"/>
                <a:cs typeface="Arial" charset="0"/>
              </a:rPr>
              <a:t> </a:t>
            </a:r>
            <a:r>
              <a:rPr lang="zh-CN" altLang="en-US" sz="2800" dirty="0">
                <a:latin typeface="楷体" pitchFamily="49" charset="-122"/>
                <a:ea typeface="楷体" pitchFamily="49" charset="-122"/>
                <a:cs typeface="Arial" charset="0"/>
              </a:rPr>
              <a:t>，</a:t>
            </a:r>
            <a:r>
              <a:rPr lang="en-US" altLang="zh-CN" sz="2800" dirty="0">
                <a:latin typeface="楷体" pitchFamily="49" charset="-122"/>
                <a:ea typeface="楷体" pitchFamily="49" charset="-122"/>
                <a:cs typeface="Arial" charset="0"/>
              </a:rPr>
              <a:t>Addison-Wesley Publishing Company</a:t>
            </a:r>
            <a:r>
              <a:rPr lang="zh-CN" altLang="en-US" sz="2800" dirty="0">
                <a:latin typeface="楷体" pitchFamily="49" charset="-122"/>
                <a:ea typeface="楷体" pitchFamily="49" charset="-122"/>
                <a:cs typeface="Arial" charset="0"/>
              </a:rPr>
              <a:t>；</a:t>
            </a:r>
            <a:endParaRPr lang="en-US" altLang="zh-CN" sz="2800" dirty="0">
              <a:latin typeface="楷体" pitchFamily="49" charset="-122"/>
              <a:ea typeface="楷体" pitchFamily="49" charset="-122"/>
              <a:cs typeface="Arial" charset="0"/>
            </a:endParaRPr>
          </a:p>
          <a:p>
            <a:pPr eaLnBrk="1" hangingPunct="1">
              <a:buClr>
                <a:schemeClr val="accent2"/>
              </a:buClr>
              <a:buFont typeface="Wingdings" pitchFamily="2" charset="2"/>
              <a:buChar char="§"/>
              <a:defRPr/>
            </a:pPr>
            <a:r>
              <a:rPr lang="en-US" altLang="zh-CN" sz="2800" dirty="0" smtClean="0">
                <a:latin typeface="楷体" pitchFamily="49" charset="-122"/>
                <a:ea typeface="楷体" pitchFamily="49" charset="-122"/>
                <a:cs typeface="Arial" charset="0"/>
              </a:rPr>
              <a:t>C++ primer</a:t>
            </a:r>
            <a:r>
              <a:rPr lang="zh-CN" altLang="en-US" sz="2800" dirty="0" smtClean="0">
                <a:latin typeface="楷体" pitchFamily="49" charset="-122"/>
                <a:ea typeface="楷体" pitchFamily="49" charset="-122"/>
                <a:cs typeface="Arial" charset="0"/>
              </a:rPr>
              <a:t>；</a:t>
            </a:r>
            <a:r>
              <a:rPr lang="en-US" altLang="zh-CN" sz="2800" dirty="0" smtClean="0">
                <a:latin typeface="楷体" pitchFamily="49" charset="-122"/>
                <a:ea typeface="楷体" pitchFamily="49" charset="-122"/>
                <a:cs typeface="Arial" charset="0"/>
              </a:rPr>
              <a:t>Stanley </a:t>
            </a:r>
            <a:r>
              <a:rPr lang="en-US" altLang="zh-CN" sz="2800" dirty="0" err="1" smtClean="0">
                <a:latin typeface="楷体" pitchFamily="49" charset="-122"/>
                <a:ea typeface="楷体" pitchFamily="49" charset="-122"/>
                <a:cs typeface="Arial" charset="0"/>
              </a:rPr>
              <a:t>B.Lippman</a:t>
            </a:r>
            <a:r>
              <a:rPr lang="en-US" altLang="zh-CN" sz="2800" dirty="0" smtClean="0">
                <a:latin typeface="楷体" pitchFamily="49" charset="-122"/>
                <a:ea typeface="楷体" pitchFamily="49" charset="-122"/>
                <a:cs typeface="Arial" charset="0"/>
              </a:rPr>
              <a:t>, </a:t>
            </a:r>
            <a:r>
              <a:rPr lang="en-US" altLang="zh-CN" sz="2800" dirty="0" err="1" smtClean="0">
                <a:latin typeface="楷体" pitchFamily="49" charset="-122"/>
                <a:ea typeface="楷体" pitchFamily="49" charset="-122"/>
                <a:cs typeface="Arial" charset="0"/>
              </a:rPr>
              <a:t>Josee</a:t>
            </a:r>
            <a:r>
              <a:rPr lang="en-US" altLang="zh-CN" sz="2800" dirty="0" smtClean="0">
                <a:latin typeface="楷体" pitchFamily="49" charset="-122"/>
                <a:ea typeface="楷体" pitchFamily="49" charset="-122"/>
                <a:cs typeface="Arial" charset="0"/>
              </a:rPr>
              <a:t> </a:t>
            </a:r>
            <a:r>
              <a:rPr lang="en-US" altLang="zh-CN" sz="2800" dirty="0" err="1" smtClean="0">
                <a:latin typeface="楷体" pitchFamily="49" charset="-122"/>
                <a:ea typeface="楷体" pitchFamily="49" charset="-122"/>
                <a:cs typeface="Arial" charset="0"/>
              </a:rPr>
              <a:t>Lajoie</a:t>
            </a:r>
            <a:r>
              <a:rPr lang="en-US" altLang="zh-CN" sz="2800" dirty="0" smtClean="0">
                <a:latin typeface="楷体" pitchFamily="49" charset="-122"/>
                <a:ea typeface="楷体" pitchFamily="49" charset="-122"/>
                <a:cs typeface="Arial" charset="0"/>
              </a:rPr>
              <a:t>, Barbara </a:t>
            </a:r>
            <a:r>
              <a:rPr lang="en-US" altLang="zh-CN" sz="2800" dirty="0" err="1" smtClean="0">
                <a:latin typeface="楷体" pitchFamily="49" charset="-122"/>
                <a:ea typeface="楷体" pitchFamily="49" charset="-122"/>
                <a:cs typeface="Arial" charset="0"/>
              </a:rPr>
              <a:t>E.Moo</a:t>
            </a:r>
            <a:r>
              <a:rPr lang="en-US" altLang="zh-CN" sz="2800" dirty="0" smtClean="0">
                <a:latin typeface="楷体" pitchFamily="49" charset="-122"/>
                <a:ea typeface="楷体" pitchFamily="49" charset="-122"/>
                <a:cs typeface="Arial" charset="0"/>
              </a:rPr>
              <a:t>;</a:t>
            </a:r>
          </a:p>
          <a:p>
            <a:pPr eaLnBrk="1" hangingPunct="1">
              <a:buClr>
                <a:schemeClr val="accent2"/>
              </a:buClr>
              <a:buFont typeface="Wingdings" pitchFamily="2" charset="2"/>
              <a:buChar char="§"/>
              <a:defRPr/>
            </a:pPr>
            <a:r>
              <a:rPr lang="zh-CN" altLang="en-US" sz="2800" dirty="0" smtClean="0">
                <a:latin typeface="楷体" pitchFamily="49" charset="-122"/>
                <a:ea typeface="楷体" pitchFamily="49" charset="-122"/>
                <a:cs typeface="Arial" charset="0"/>
              </a:rPr>
              <a:t>不限定</a:t>
            </a:r>
            <a:r>
              <a:rPr lang="en-US" altLang="zh-CN" sz="2800" dirty="0" smtClean="0">
                <a:latin typeface="楷体" pitchFamily="49" charset="-122"/>
                <a:ea typeface="楷体" pitchFamily="49" charset="-122"/>
                <a:cs typeface="Arial" charset="0"/>
              </a:rPr>
              <a:t>……</a:t>
            </a:r>
          </a:p>
          <a:p>
            <a:pPr eaLnBrk="1" hangingPunct="1">
              <a:buClr>
                <a:schemeClr val="accent2"/>
              </a:buClr>
              <a:buFont typeface="Wingdings" pitchFamily="2" charset="2"/>
              <a:buChar char="§"/>
              <a:defRPr/>
            </a:pPr>
            <a:endParaRPr lang="zh-CN" altLang="en-US" sz="2800" b="1" dirty="0" smtClean="0">
              <a:latin typeface="楷体_GB2312" pitchFamily="49" charset="-122"/>
              <a:ea typeface="楷体_GB2312" pitchFamily="49" charset="-122"/>
              <a:cs typeface="Arial" charset="0"/>
            </a:endParaRPr>
          </a:p>
        </p:txBody>
      </p:sp>
    </p:spTree>
    <p:extLst>
      <p:ext uri="{BB962C8B-B14F-4D97-AF65-F5344CB8AC3E}">
        <p14:creationId xmlns:p14="http://schemas.microsoft.com/office/powerpoint/2010/main" val="2826778230"/>
      </p:ext>
    </p:extLst>
  </p:cSld>
  <p:clrMapOvr>
    <a:masterClrMapping/>
  </p:clrMapOvr>
  <p:transition spd="med" advClick="0" advTm="0">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3.5 </a:t>
            </a:r>
            <a:r>
              <a:rPr lang="zh-CN" altLang="en-US" sz="3000" dirty="0">
                <a:solidFill>
                  <a:schemeClr val="bg1"/>
                </a:solidFill>
                <a:latin typeface="Rockwell" pitchFamily="18" charset="0"/>
                <a:ea typeface="微软雅黑" pitchFamily="34" charset="-122"/>
              </a:rPr>
              <a:t>函数原型</a:t>
            </a: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710495" y="1938869"/>
            <a:ext cx="11293335" cy="289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defRPr/>
            </a:pPr>
            <a:r>
              <a:rPr kumimoji="1" lang="en-US" altLang="zh-CN" dirty="0">
                <a:latin typeface="Arial" charset="0"/>
              </a:rPr>
              <a:t>(4). </a:t>
            </a:r>
            <a:r>
              <a:rPr kumimoji="1" lang="zh-CN" altLang="en-US" dirty="0">
                <a:latin typeface="Arial" charset="0"/>
              </a:rPr>
              <a:t>主函数不必进行原型说明，因为它被看成自动说明原型的函数。</a:t>
            </a:r>
          </a:p>
          <a:p>
            <a:pPr eaLnBrk="1" hangingPunct="1">
              <a:lnSpc>
                <a:spcPct val="120000"/>
              </a:lnSpc>
              <a:defRPr/>
            </a:pPr>
            <a:r>
              <a:rPr kumimoji="1" lang="en-US" altLang="zh-CN" dirty="0">
                <a:latin typeface="Arial" charset="0"/>
              </a:rPr>
              <a:t>(5). </a:t>
            </a:r>
            <a:r>
              <a:rPr kumimoji="1" lang="zh-CN" altLang="en-US" dirty="0">
                <a:latin typeface="Arial" charset="0"/>
              </a:rPr>
              <a:t>原型说明中没有指定返回类型的函数</a:t>
            </a:r>
            <a:r>
              <a:rPr kumimoji="1" lang="en-US" altLang="zh-CN" dirty="0">
                <a:latin typeface="Arial" charset="0"/>
              </a:rPr>
              <a:t>(</a:t>
            </a:r>
            <a:r>
              <a:rPr kumimoji="1" lang="zh-CN" altLang="en-US" dirty="0">
                <a:latin typeface="Arial" charset="0"/>
              </a:rPr>
              <a:t>包括主函数</a:t>
            </a:r>
            <a:r>
              <a:rPr kumimoji="1" lang="en-US" altLang="zh-CN" dirty="0">
                <a:latin typeface="Arial" charset="0"/>
              </a:rPr>
              <a:t>main)</a:t>
            </a:r>
            <a:r>
              <a:rPr kumimoji="1" lang="zh-CN" altLang="en-US" dirty="0">
                <a:latin typeface="Arial" charset="0"/>
              </a:rPr>
              <a:t>，</a:t>
            </a:r>
            <a:r>
              <a:rPr kumimoji="1" lang="en-US" altLang="zh-CN" dirty="0">
                <a:latin typeface="Arial" charset="0"/>
              </a:rPr>
              <a:t>C++</a:t>
            </a:r>
            <a:r>
              <a:rPr kumimoji="1" lang="zh-CN" altLang="en-US" dirty="0">
                <a:latin typeface="Arial" charset="0"/>
              </a:rPr>
              <a:t>默认该函数的返回类型是</a:t>
            </a:r>
            <a:r>
              <a:rPr kumimoji="1" lang="en-US" altLang="zh-CN" dirty="0" err="1">
                <a:latin typeface="Arial" charset="0"/>
              </a:rPr>
              <a:t>int</a:t>
            </a:r>
            <a:r>
              <a:rPr kumimoji="1" lang="zh-CN" altLang="en-US" dirty="0">
                <a:latin typeface="Arial" charset="0"/>
              </a:rPr>
              <a:t>。</a:t>
            </a:r>
            <a:endParaRPr kumimoji="1" lang="en-US" altLang="zh-CN" dirty="0">
              <a:latin typeface="Arial" charset="0"/>
            </a:endParaRPr>
          </a:p>
          <a:p>
            <a:pPr>
              <a:defRPr/>
            </a:pPr>
            <a:r>
              <a:rPr kumimoji="1" lang="en-US" altLang="zh-CN" kern="0" dirty="0"/>
              <a:t>(6).</a:t>
            </a:r>
            <a:r>
              <a:rPr kumimoji="1" lang="zh-CN" altLang="en-US" kern="0" dirty="0"/>
              <a:t>如果一个函数没有返回值，则必须在函数原型中注明返回类型为</a:t>
            </a:r>
            <a:r>
              <a:rPr kumimoji="1" lang="en-US" altLang="zh-CN" kern="0" dirty="0"/>
              <a:t>void</a:t>
            </a:r>
            <a:r>
              <a:rPr kumimoji="1" lang="zh-CN" altLang="en-US" kern="0" dirty="0"/>
              <a:t>，主函数类似处理。</a:t>
            </a:r>
          </a:p>
          <a:p>
            <a:pPr>
              <a:defRPr/>
            </a:pPr>
            <a:r>
              <a:rPr kumimoji="1" lang="en-US" altLang="zh-CN" kern="0" dirty="0"/>
              <a:t>(7). </a:t>
            </a:r>
            <a:r>
              <a:rPr kumimoji="1" lang="zh-CN" altLang="en-US" kern="0" dirty="0"/>
              <a:t>如果函数原型中未注明参数，</a:t>
            </a:r>
            <a:r>
              <a:rPr kumimoji="1" lang="en-US" altLang="zh-CN" kern="0" dirty="0"/>
              <a:t>C++</a:t>
            </a:r>
            <a:r>
              <a:rPr kumimoji="1" lang="zh-CN" altLang="en-US" kern="0" dirty="0"/>
              <a:t>假定该函数的参数表为空</a:t>
            </a:r>
            <a:r>
              <a:rPr kumimoji="1" lang="en-US" altLang="zh-CN" kern="0" dirty="0"/>
              <a:t>(void)</a:t>
            </a:r>
            <a:r>
              <a:rPr kumimoji="1" lang="zh-CN" altLang="en-US" kern="0" dirty="0"/>
              <a:t>。</a:t>
            </a:r>
            <a:r>
              <a:rPr lang="zh-CN" altLang="en-US" dirty="0"/>
              <a:t>在</a:t>
            </a:r>
            <a:r>
              <a:rPr lang="en-US" altLang="zh-CN" dirty="0"/>
              <a:t>C</a:t>
            </a:r>
            <a:r>
              <a:rPr lang="zh-CN" altLang="en-US" dirty="0"/>
              <a:t>中不允许。</a:t>
            </a: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844549" y="1183347"/>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75701102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1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3.6  </a:t>
            </a:r>
            <a:r>
              <a:rPr lang="en-US" altLang="zh-CN" sz="3000" dirty="0" err="1">
                <a:solidFill>
                  <a:schemeClr val="bg1"/>
                </a:solidFill>
                <a:latin typeface="Rockwell" pitchFamily="18" charset="0"/>
                <a:ea typeface="微软雅黑" pitchFamily="34" charset="-122"/>
              </a:rPr>
              <a:t>const</a:t>
            </a:r>
            <a:r>
              <a:rPr lang="zh-CN" altLang="en-US" sz="3000" dirty="0" smtClean="0">
                <a:solidFill>
                  <a:schemeClr val="bg1"/>
                </a:solidFill>
                <a:latin typeface="Rockwell" pitchFamily="18" charset="0"/>
                <a:ea typeface="微软雅黑" pitchFamily="34" charset="-122"/>
              </a:rPr>
              <a:t>修饰符</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 y="909514"/>
            <a:ext cx="12201099" cy="541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在</a:t>
            </a:r>
            <a:r>
              <a:rPr lang="en-US" altLang="zh-CN" dirty="0"/>
              <a:t>C</a:t>
            </a:r>
            <a:r>
              <a:rPr lang="zh-CN" altLang="en-US" dirty="0"/>
              <a:t>中，习惯使用</a:t>
            </a:r>
            <a:r>
              <a:rPr lang="en-US" altLang="zh-CN" dirty="0"/>
              <a:t>#define</a:t>
            </a:r>
            <a:r>
              <a:rPr lang="zh-CN" altLang="en-US" dirty="0"/>
              <a:t>定义常量。如：</a:t>
            </a:r>
          </a:p>
          <a:p>
            <a:pPr eaLnBrk="1" hangingPunct="1">
              <a:lnSpc>
                <a:spcPct val="120000"/>
              </a:lnSpc>
            </a:pPr>
            <a:r>
              <a:rPr lang="en-US" altLang="zh-CN" dirty="0"/>
              <a:t>#define   PRICE   30</a:t>
            </a:r>
          </a:p>
          <a:p>
            <a:pPr eaLnBrk="1" hangingPunct="1">
              <a:lnSpc>
                <a:spcPct val="120000"/>
              </a:lnSpc>
            </a:pPr>
            <a:r>
              <a:rPr lang="en-US" altLang="zh-CN" dirty="0"/>
              <a:t>(1).  </a:t>
            </a:r>
            <a:r>
              <a:rPr lang="zh-CN" altLang="en-US" dirty="0"/>
              <a:t>利用</a:t>
            </a:r>
            <a:r>
              <a:rPr lang="en-US" altLang="zh-CN" dirty="0"/>
              <a:t>#define</a:t>
            </a:r>
            <a:r>
              <a:rPr lang="zh-CN" altLang="en-US" dirty="0"/>
              <a:t>定义宏常量</a:t>
            </a:r>
          </a:p>
          <a:p>
            <a:pPr eaLnBrk="1" hangingPunct="1">
              <a:lnSpc>
                <a:spcPct val="120000"/>
              </a:lnSpc>
            </a:pPr>
            <a:r>
              <a:rPr lang="zh-CN" altLang="en-US" dirty="0"/>
              <a:t>一般格式： </a:t>
            </a:r>
            <a:endParaRPr lang="en-US" altLang="zh-CN" dirty="0" smtClean="0"/>
          </a:p>
          <a:p>
            <a:pPr eaLnBrk="1" hangingPunct="1">
              <a:lnSpc>
                <a:spcPct val="120000"/>
              </a:lnSpc>
            </a:pPr>
            <a:r>
              <a:rPr lang="en-US" altLang="zh-CN" dirty="0">
                <a:solidFill>
                  <a:srgbClr val="FF33CC"/>
                </a:solidFill>
              </a:rPr>
              <a:t>	</a:t>
            </a:r>
            <a:r>
              <a:rPr lang="en-US" altLang="zh-CN" dirty="0" smtClean="0">
                <a:solidFill>
                  <a:srgbClr val="FF33CC"/>
                </a:solidFill>
              </a:rPr>
              <a:t>	#</a:t>
            </a:r>
            <a:r>
              <a:rPr lang="en-US" altLang="zh-CN" dirty="0">
                <a:solidFill>
                  <a:srgbClr val="FF33CC"/>
                </a:solidFill>
              </a:rPr>
              <a:t>define </a:t>
            </a:r>
            <a:r>
              <a:rPr lang="zh-CN" altLang="en-US" dirty="0">
                <a:solidFill>
                  <a:srgbClr val="FF33CC"/>
                </a:solidFill>
              </a:rPr>
              <a:t>宏名  常数</a:t>
            </a:r>
          </a:p>
          <a:p>
            <a:pPr eaLnBrk="1" hangingPunct="1">
              <a:lnSpc>
                <a:spcPct val="120000"/>
              </a:lnSpc>
            </a:pPr>
            <a:r>
              <a:rPr lang="zh-CN" altLang="en-US" dirty="0"/>
              <a:t>如：</a:t>
            </a:r>
            <a:r>
              <a:rPr lang="en-US" altLang="zh-CN" dirty="0"/>
              <a:t>#define   PI   3.14</a:t>
            </a:r>
          </a:p>
          <a:p>
            <a:pPr eaLnBrk="1" hangingPunct="1">
              <a:lnSpc>
                <a:spcPct val="120000"/>
              </a:lnSpc>
            </a:pPr>
            <a:r>
              <a:rPr lang="en-US" altLang="zh-CN" dirty="0"/>
              <a:t>        …………</a:t>
            </a:r>
          </a:p>
          <a:p>
            <a:pPr eaLnBrk="1" hangingPunct="1">
              <a:lnSpc>
                <a:spcPct val="120000"/>
              </a:lnSpc>
            </a:pPr>
            <a:r>
              <a:rPr lang="en-US" altLang="zh-CN" dirty="0"/>
              <a:t>        s=2*PI*r;</a:t>
            </a:r>
          </a:p>
          <a:p>
            <a:pPr eaLnBrk="1" hangingPunct="1">
              <a:lnSpc>
                <a:spcPct val="120000"/>
              </a:lnSpc>
            </a:pPr>
            <a:r>
              <a:rPr lang="en-US" altLang="zh-CN" dirty="0"/>
              <a:t>        …………</a:t>
            </a:r>
          </a:p>
          <a:p>
            <a:pPr eaLnBrk="1" hangingPunct="1">
              <a:lnSpc>
                <a:spcPct val="120000"/>
              </a:lnSpc>
            </a:pPr>
            <a:r>
              <a:rPr lang="en-US" altLang="zh-CN" dirty="0"/>
              <a:t>(2).  c</a:t>
            </a:r>
            <a:r>
              <a:rPr lang="zh-CN" altLang="en-US" dirty="0"/>
              <a:t>＋＋利用</a:t>
            </a:r>
            <a:r>
              <a:rPr lang="en-US" altLang="zh-CN" dirty="0" err="1"/>
              <a:t>const</a:t>
            </a:r>
            <a:r>
              <a:rPr lang="zh-CN" altLang="en-US" dirty="0"/>
              <a:t>定义正规常数</a:t>
            </a:r>
          </a:p>
          <a:p>
            <a:pPr eaLnBrk="1" hangingPunct="1">
              <a:lnSpc>
                <a:spcPct val="120000"/>
              </a:lnSpc>
            </a:pPr>
            <a:r>
              <a:rPr lang="zh-CN" altLang="en-US" dirty="0"/>
              <a:t>   一般格式：</a:t>
            </a:r>
            <a:r>
              <a:rPr lang="en-US" altLang="zh-CN" dirty="0" err="1">
                <a:solidFill>
                  <a:srgbClr val="FF3300"/>
                </a:solidFill>
              </a:rPr>
              <a:t>const</a:t>
            </a:r>
            <a:r>
              <a:rPr lang="zh-CN" altLang="en-US" dirty="0">
                <a:solidFill>
                  <a:srgbClr val="FF3300"/>
                </a:solidFill>
              </a:rPr>
              <a:t>　数据类型标识符  常数名</a:t>
            </a:r>
            <a:r>
              <a:rPr lang="en-US" altLang="zh-CN" dirty="0">
                <a:solidFill>
                  <a:srgbClr val="FF3300"/>
                </a:solidFill>
              </a:rPr>
              <a:t>=</a:t>
            </a:r>
            <a:r>
              <a:rPr lang="zh-CN" altLang="en-US" dirty="0">
                <a:solidFill>
                  <a:srgbClr val="FF3300"/>
                </a:solidFill>
              </a:rPr>
              <a:t>常量值</a:t>
            </a:r>
            <a:r>
              <a:rPr lang="zh-CN" altLang="en-US" dirty="0"/>
              <a:t>；</a:t>
            </a:r>
          </a:p>
          <a:p>
            <a:pPr eaLnBrk="1" hangingPunct="1">
              <a:lnSpc>
                <a:spcPct val="120000"/>
              </a:lnSpc>
            </a:pPr>
            <a:r>
              <a:rPr lang="zh-CN" altLang="en-US" dirty="0"/>
              <a:t> </a:t>
            </a:r>
            <a:r>
              <a:rPr lang="zh-CN" altLang="en-US" dirty="0" smtClean="0"/>
              <a:t>采用</a:t>
            </a:r>
            <a:r>
              <a:rPr lang="zh-CN" altLang="en-US" dirty="0"/>
              <a:t>这种方式定义的常量是类型化的，它有地址，可以用指针指向这个值，但不能修改它</a:t>
            </a:r>
            <a:r>
              <a:rPr lang="zh-CN" altLang="en-US" dirty="0" smtClean="0"/>
              <a:t>。</a:t>
            </a:r>
            <a:endParaRPr lang="zh-CN" altLang="en-US" dirty="0"/>
          </a:p>
        </p:txBody>
      </p:sp>
    </p:spTree>
    <p:extLst>
      <p:ext uri="{BB962C8B-B14F-4D97-AF65-F5344CB8AC3E}">
        <p14:creationId xmlns:p14="http://schemas.microsoft.com/office/powerpoint/2010/main" val="8410380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3.6  </a:t>
            </a:r>
            <a:r>
              <a:rPr lang="en-US" altLang="zh-CN" sz="3000" dirty="0" err="1">
                <a:solidFill>
                  <a:schemeClr val="bg1"/>
                </a:solidFill>
                <a:latin typeface="Rockwell" pitchFamily="18" charset="0"/>
                <a:ea typeface="微软雅黑" pitchFamily="34" charset="-122"/>
              </a:rPr>
              <a:t>const</a:t>
            </a:r>
            <a:r>
              <a:rPr lang="zh-CN" altLang="en-US" sz="3000" dirty="0" smtClean="0">
                <a:solidFill>
                  <a:schemeClr val="bg1"/>
                </a:solidFill>
                <a:latin typeface="Rockwell" pitchFamily="18" charset="0"/>
                <a:ea typeface="微软雅黑" pitchFamily="34" charset="-122"/>
              </a:rPr>
              <a:t>修饰符</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1631" y="1671740"/>
            <a:ext cx="12186719" cy="363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smtClean="0"/>
              <a:t>① </a:t>
            </a:r>
            <a:r>
              <a:rPr lang="en-US" altLang="zh-CN" dirty="0" err="1"/>
              <a:t>const</a:t>
            </a:r>
            <a:r>
              <a:rPr lang="zh-CN" altLang="en-US" dirty="0"/>
              <a:t>必须放在被修饰类型符和类型名</a:t>
            </a:r>
            <a:r>
              <a:rPr lang="zh-CN" altLang="en-US" dirty="0" smtClean="0"/>
              <a:t>前面；</a:t>
            </a:r>
            <a:endParaRPr lang="en-US" altLang="zh-CN" dirty="0" smtClean="0"/>
          </a:p>
          <a:p>
            <a:pPr eaLnBrk="1" hangingPunct="1">
              <a:lnSpc>
                <a:spcPct val="120000"/>
              </a:lnSpc>
            </a:pPr>
            <a:r>
              <a:rPr lang="en-US" altLang="zh-CN" dirty="0"/>
              <a:t>② </a:t>
            </a:r>
            <a:r>
              <a:rPr lang="zh-CN" altLang="en-US" dirty="0"/>
              <a:t>数据类型是一个可选项，用来指定常数值的数据类型，如果</a:t>
            </a:r>
            <a:r>
              <a:rPr lang="zh-CN" altLang="en-US" dirty="0">
                <a:solidFill>
                  <a:srgbClr val="FF3300"/>
                </a:solidFill>
              </a:rPr>
              <a:t>省略</a:t>
            </a:r>
            <a:r>
              <a:rPr lang="zh-CN" altLang="en-US" dirty="0"/>
              <a:t>了该数据类型，那么编译程序认为它是 </a:t>
            </a:r>
            <a:r>
              <a:rPr lang="en-US" altLang="zh-CN" dirty="0" err="1">
                <a:solidFill>
                  <a:srgbClr val="FF3300"/>
                </a:solidFill>
              </a:rPr>
              <a:t>int</a:t>
            </a:r>
            <a:r>
              <a:rPr lang="en-US" altLang="zh-CN" dirty="0"/>
              <a:t> </a:t>
            </a:r>
            <a:r>
              <a:rPr lang="zh-CN" altLang="en-US" dirty="0"/>
              <a:t>类型。 </a:t>
            </a:r>
          </a:p>
          <a:p>
            <a:pPr eaLnBrk="1" hangingPunct="1">
              <a:lnSpc>
                <a:spcPct val="120000"/>
              </a:lnSpc>
            </a:pPr>
            <a:r>
              <a:rPr lang="zh-CN" altLang="en-US" dirty="0"/>
              <a:t>   如</a:t>
            </a:r>
            <a:r>
              <a:rPr lang="zh-CN" altLang="en-US" dirty="0" smtClean="0"/>
              <a:t>：</a:t>
            </a:r>
            <a:endParaRPr lang="en-US" altLang="zh-CN" dirty="0" smtClean="0"/>
          </a:p>
          <a:p>
            <a:pPr eaLnBrk="1" hangingPunct="1">
              <a:lnSpc>
                <a:spcPct val="120000"/>
              </a:lnSpc>
            </a:pPr>
            <a:r>
              <a:rPr lang="en-US" altLang="zh-CN" dirty="0"/>
              <a:t>	</a:t>
            </a:r>
            <a:r>
              <a:rPr lang="en-US" altLang="zh-CN" dirty="0" smtClean="0"/>
              <a:t>	</a:t>
            </a:r>
            <a:r>
              <a:rPr lang="en-US" altLang="zh-CN" dirty="0" err="1" smtClean="0"/>
              <a:t>const</a:t>
            </a:r>
            <a:r>
              <a:rPr lang="en-US" altLang="zh-CN" dirty="0" smtClean="0"/>
              <a:t> </a:t>
            </a:r>
            <a:r>
              <a:rPr lang="en-US" altLang="zh-CN" dirty="0" err="1"/>
              <a:t>int</a:t>
            </a:r>
            <a:r>
              <a:rPr lang="en-US" altLang="zh-CN" dirty="0"/>
              <a:t> a=10; </a:t>
            </a:r>
            <a:endParaRPr lang="en-US" altLang="zh-CN" dirty="0" smtClean="0"/>
          </a:p>
          <a:p>
            <a:pPr eaLnBrk="1" hangingPunct="1">
              <a:lnSpc>
                <a:spcPct val="120000"/>
              </a:lnSpc>
            </a:pPr>
            <a:r>
              <a:rPr lang="zh-CN" altLang="en-US" dirty="0" smtClean="0"/>
              <a:t>表示</a:t>
            </a:r>
            <a:r>
              <a:rPr lang="zh-CN" altLang="en-US" dirty="0"/>
              <a:t>定义了一个初始值为</a:t>
            </a:r>
            <a:r>
              <a:rPr lang="en-US" altLang="zh-CN" dirty="0"/>
              <a:t>10</a:t>
            </a:r>
            <a:r>
              <a:rPr lang="zh-CN" altLang="en-US" dirty="0"/>
              <a:t>的整型常量，它在程序中不可改变，但可用于表达式的计算中。</a:t>
            </a:r>
          </a:p>
          <a:p>
            <a:pPr eaLnBrk="1" hangingPunct="1">
              <a:lnSpc>
                <a:spcPct val="120000"/>
              </a:lnSpc>
            </a:pPr>
            <a:r>
              <a:rPr lang="en-US" altLang="zh-CN" dirty="0" err="1"/>
              <a:t>const</a:t>
            </a:r>
            <a:r>
              <a:rPr lang="zh-CN" altLang="en-US" dirty="0"/>
              <a:t>的作用与＃</a:t>
            </a:r>
            <a:r>
              <a:rPr lang="en-US" altLang="zh-CN" dirty="0"/>
              <a:t>define</a:t>
            </a:r>
            <a:r>
              <a:rPr lang="zh-CN" altLang="en-US" dirty="0"/>
              <a:t>相似，但它消除了＃</a:t>
            </a:r>
            <a:r>
              <a:rPr lang="en-US" altLang="zh-CN" dirty="0"/>
              <a:t>define</a:t>
            </a:r>
            <a:r>
              <a:rPr lang="zh-CN" altLang="en-US" dirty="0"/>
              <a:t>的不安全性。</a:t>
            </a:r>
          </a:p>
          <a:p>
            <a:pPr eaLnBrk="1" hangingPunct="1">
              <a:lnSpc>
                <a:spcPct val="120000"/>
              </a:lnSpc>
            </a:pPr>
            <a:r>
              <a:rPr lang="en-US" altLang="zh-CN" dirty="0"/>
              <a:t> </a:t>
            </a:r>
            <a:endParaRPr lang="en-US" altLang="zh-CN" sz="2000" dirty="0"/>
          </a:p>
        </p:txBody>
      </p:sp>
      <p:grpSp>
        <p:nvGrpSpPr>
          <p:cNvPr id="27" name="组合 26"/>
          <p:cNvGrpSpPr>
            <a:grpSpLocks/>
          </p:cNvGrpSpPr>
          <p:nvPr/>
        </p:nvGrpSpPr>
        <p:grpSpPr bwMode="auto">
          <a:xfrm>
            <a:off x="853599" y="1053530"/>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59021476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19" y="167581"/>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3.6  </a:t>
            </a:r>
            <a:r>
              <a:rPr lang="en-US" altLang="zh-CN" sz="3000" dirty="0" err="1">
                <a:solidFill>
                  <a:schemeClr val="bg1"/>
                </a:solidFill>
                <a:latin typeface="Rockwell" pitchFamily="18" charset="0"/>
                <a:ea typeface="微软雅黑" pitchFamily="34" charset="-122"/>
              </a:rPr>
              <a:t>const</a:t>
            </a:r>
            <a:r>
              <a:rPr lang="zh-CN" altLang="en-US" sz="3000" dirty="0" smtClean="0">
                <a:solidFill>
                  <a:schemeClr val="bg1"/>
                </a:solidFill>
                <a:latin typeface="Rockwell" pitchFamily="18" charset="0"/>
                <a:ea typeface="微软雅黑" pitchFamily="34" charset="-122"/>
              </a:rPr>
              <a:t>修饰符</a:t>
            </a:r>
            <a:endParaRPr lang="zh-CN" altLang="en-US" sz="3000" dirty="0">
              <a:solidFill>
                <a:schemeClr val="bg1"/>
              </a:solidFill>
              <a:latin typeface="Rockwell" pitchFamily="18" charset="0"/>
              <a:ea typeface="微软雅黑" pitchFamily="34" charset="-122"/>
            </a:endParaRPr>
          </a:p>
        </p:txBody>
      </p:sp>
      <p:sp>
        <p:nvSpPr>
          <p:cNvPr id="16" name="文本框 86"/>
          <p:cNvSpPr txBox="1">
            <a:spLocks noChangeArrowheads="1"/>
          </p:cNvSpPr>
          <p:nvPr/>
        </p:nvSpPr>
        <p:spPr bwMode="auto">
          <a:xfrm>
            <a:off x="22940" y="1125538"/>
            <a:ext cx="4060012" cy="494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smtClean="0"/>
              <a:t>#</a:t>
            </a:r>
            <a:r>
              <a:rPr lang="en-US" altLang="zh-CN" dirty="0"/>
              <a:t>include "</a:t>
            </a:r>
            <a:r>
              <a:rPr lang="en-US" altLang="zh-CN" dirty="0" err="1"/>
              <a:t>iostream.h</a:t>
            </a:r>
            <a:r>
              <a:rPr lang="en-US" altLang="zh-CN" dirty="0"/>
              <a:t>"</a:t>
            </a:r>
          </a:p>
          <a:p>
            <a:pPr eaLnBrk="1" hangingPunct="1">
              <a:lnSpc>
                <a:spcPct val="120000"/>
              </a:lnSpc>
            </a:pPr>
            <a:r>
              <a:rPr lang="en-US" altLang="zh-CN" dirty="0"/>
              <a:t>main()</a:t>
            </a:r>
          </a:p>
          <a:p>
            <a:pPr eaLnBrk="1" hangingPunct="1">
              <a:lnSpc>
                <a:spcPct val="120000"/>
              </a:lnSpc>
            </a:pPr>
            <a:r>
              <a:rPr lang="en-US" altLang="zh-CN" dirty="0"/>
              <a:t>{ </a:t>
            </a:r>
            <a:endParaRPr lang="en-US" altLang="zh-CN" dirty="0" smtClean="0"/>
          </a:p>
          <a:p>
            <a:pPr eaLnBrk="1" hangingPunct="1">
              <a:lnSpc>
                <a:spcPct val="120000"/>
              </a:lnSpc>
            </a:pPr>
            <a:r>
              <a:rPr lang="en-US" altLang="zh-CN" dirty="0"/>
              <a:t>	</a:t>
            </a:r>
            <a:r>
              <a:rPr lang="en-US" altLang="zh-CN" dirty="0" err="1" smtClean="0"/>
              <a:t>int</a:t>
            </a:r>
            <a:r>
              <a:rPr lang="en-US" altLang="zh-CN" dirty="0" smtClean="0"/>
              <a:t> </a:t>
            </a:r>
            <a:r>
              <a:rPr lang="en-US" altLang="zh-CN" dirty="0"/>
              <a:t>a=1;</a:t>
            </a:r>
          </a:p>
          <a:p>
            <a:pPr eaLnBrk="1" hangingPunct="1">
              <a:lnSpc>
                <a:spcPct val="120000"/>
              </a:lnSpc>
            </a:pPr>
            <a:r>
              <a:rPr lang="en-US" altLang="zh-CN" dirty="0"/>
              <a:t>#define T1 </a:t>
            </a:r>
            <a:r>
              <a:rPr lang="en-US" altLang="zh-CN" dirty="0" err="1"/>
              <a:t>a+a</a:t>
            </a:r>
            <a:endParaRPr lang="en-US" altLang="zh-CN" dirty="0"/>
          </a:p>
          <a:p>
            <a:pPr eaLnBrk="1" hangingPunct="1">
              <a:lnSpc>
                <a:spcPct val="120000"/>
              </a:lnSpc>
            </a:pPr>
            <a:r>
              <a:rPr lang="en-US" altLang="zh-CN" dirty="0"/>
              <a:t>#define T2  T1-T1</a:t>
            </a:r>
          </a:p>
          <a:p>
            <a:pPr eaLnBrk="1" hangingPunct="1">
              <a:lnSpc>
                <a:spcPct val="120000"/>
              </a:lnSpc>
            </a:pPr>
            <a:r>
              <a:rPr lang="en-US" altLang="zh-CN" dirty="0" smtClean="0"/>
              <a:t>	</a:t>
            </a:r>
            <a:r>
              <a:rPr lang="en-US" altLang="zh-CN" dirty="0" err="1" smtClean="0"/>
              <a:t>cout</a:t>
            </a:r>
            <a:r>
              <a:rPr lang="en-US" altLang="zh-CN" dirty="0"/>
              <a:t>&lt;&lt;"T2 is "&lt;&lt;T2&lt;&lt;</a:t>
            </a:r>
            <a:r>
              <a:rPr lang="en-US" altLang="zh-CN" dirty="0" err="1"/>
              <a:t>endl</a:t>
            </a:r>
            <a:r>
              <a:rPr lang="en-US" altLang="zh-CN" dirty="0"/>
              <a:t>;</a:t>
            </a:r>
          </a:p>
          <a:p>
            <a:pPr eaLnBrk="1" hangingPunct="1">
              <a:lnSpc>
                <a:spcPct val="120000"/>
              </a:lnSpc>
            </a:pPr>
            <a:r>
              <a:rPr lang="en-US" altLang="zh-CN" dirty="0" smtClean="0"/>
              <a:t>	return </a:t>
            </a:r>
            <a:r>
              <a:rPr lang="en-US" altLang="zh-CN" dirty="0"/>
              <a:t>0</a:t>
            </a:r>
            <a:r>
              <a:rPr lang="en-US" altLang="zh-CN" dirty="0" smtClean="0"/>
              <a:t>;</a:t>
            </a:r>
          </a:p>
          <a:p>
            <a:pPr eaLnBrk="1" hangingPunct="1">
              <a:lnSpc>
                <a:spcPct val="120000"/>
              </a:lnSpc>
            </a:pPr>
            <a:r>
              <a:rPr lang="en-US" altLang="zh-CN" dirty="0" smtClean="0"/>
              <a:t>}</a:t>
            </a:r>
            <a:endParaRPr lang="en-US" altLang="zh-CN" dirty="0"/>
          </a:p>
          <a:p>
            <a:pPr eaLnBrk="1" hangingPunct="1">
              <a:lnSpc>
                <a:spcPct val="140000"/>
              </a:lnSpc>
            </a:pPr>
            <a:endParaRPr lang="en-US" altLang="zh-CN" sz="2000" dirty="0" smtClean="0"/>
          </a:p>
          <a:p>
            <a:pPr eaLnBrk="1" hangingPunct="1">
              <a:lnSpc>
                <a:spcPct val="140000"/>
              </a:lnSpc>
            </a:pPr>
            <a:r>
              <a:rPr lang="zh-CN" altLang="en-US" sz="2000" dirty="0" smtClean="0"/>
              <a:t>但</a:t>
            </a:r>
            <a:r>
              <a:rPr lang="zh-CN" altLang="en-US" sz="2000" dirty="0"/>
              <a:t>实际的输出是：</a:t>
            </a:r>
            <a:r>
              <a:rPr lang="en-US" altLang="zh-CN" sz="2000" dirty="0"/>
              <a:t>T2 is </a:t>
            </a:r>
            <a:r>
              <a:rPr lang="en-US" altLang="zh-CN" sz="2000" dirty="0" smtClean="0"/>
              <a:t>2</a:t>
            </a:r>
            <a:endParaRPr lang="en-US" altLang="zh-CN" sz="2000" dirty="0"/>
          </a:p>
        </p:txBody>
      </p:sp>
      <p:sp>
        <p:nvSpPr>
          <p:cNvPr id="17" name="Rectangle 3"/>
          <p:cNvSpPr txBox="1">
            <a:spLocks noChangeArrowheads="1"/>
          </p:cNvSpPr>
          <p:nvPr/>
        </p:nvSpPr>
        <p:spPr bwMode="auto">
          <a:xfrm>
            <a:off x="5955159" y="990600"/>
            <a:ext cx="5688632" cy="5334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140000"/>
              </a:lnSpc>
              <a:spcBef>
                <a:spcPct val="0"/>
              </a:spcBef>
              <a:buFontTx/>
              <a:buNone/>
              <a:defRPr/>
            </a:pPr>
            <a:r>
              <a:rPr lang="zh-CN" altLang="en-US" sz="2400" kern="0" dirty="0" smtClean="0">
                <a:solidFill>
                  <a:srgbClr val="FF3300"/>
                </a:solidFill>
              </a:rPr>
              <a:t>如果用</a:t>
            </a:r>
            <a:r>
              <a:rPr lang="en-US" altLang="zh-CN" sz="2400" kern="0" dirty="0" err="1" smtClean="0">
                <a:solidFill>
                  <a:srgbClr val="FF3300"/>
                </a:solidFill>
              </a:rPr>
              <a:t>const</a:t>
            </a:r>
            <a:r>
              <a:rPr lang="zh-CN" altLang="en-US" sz="2400" kern="0" dirty="0" smtClean="0">
                <a:solidFill>
                  <a:srgbClr val="FF3300"/>
                </a:solidFill>
              </a:rPr>
              <a:t>取代了两个</a:t>
            </a:r>
            <a:r>
              <a:rPr lang="en-US" altLang="zh-CN" sz="2400" kern="0" dirty="0" smtClean="0">
                <a:solidFill>
                  <a:srgbClr val="FF3300"/>
                </a:solidFill>
              </a:rPr>
              <a:t>#define,</a:t>
            </a:r>
            <a:r>
              <a:rPr lang="zh-CN" altLang="en-US" sz="2400" kern="0" dirty="0" smtClean="0">
                <a:solidFill>
                  <a:srgbClr val="FF3300"/>
                </a:solidFill>
              </a:rPr>
              <a:t>就不会引起这个错误。</a:t>
            </a:r>
            <a:endParaRPr lang="zh-CN" altLang="en-US" sz="2400" kern="0" dirty="0" smtClean="0"/>
          </a:p>
          <a:p>
            <a:pPr>
              <a:buFont typeface="Wingdings" pitchFamily="2" charset="2"/>
              <a:buNone/>
              <a:defRPr/>
            </a:pPr>
            <a:r>
              <a:rPr lang="en-US" altLang="zh-CN" sz="2400" b="0" kern="0" dirty="0" smtClean="0"/>
              <a:t>#include&lt;</a:t>
            </a:r>
            <a:r>
              <a:rPr lang="en-US" altLang="zh-CN" sz="2400" b="0" kern="0" dirty="0" err="1" smtClean="0"/>
              <a:t>iostream.h</a:t>
            </a:r>
            <a:r>
              <a:rPr lang="en-US" altLang="zh-CN" sz="2400" b="0" kern="0" dirty="0" smtClean="0"/>
              <a:t>&gt;</a:t>
            </a:r>
          </a:p>
          <a:p>
            <a:pPr>
              <a:buFont typeface="Wingdings" pitchFamily="2" charset="2"/>
              <a:buNone/>
              <a:defRPr/>
            </a:pPr>
            <a:r>
              <a:rPr lang="en-US" altLang="zh-CN" sz="2400" b="0" kern="0" dirty="0" err="1" smtClean="0"/>
              <a:t>int</a:t>
            </a:r>
            <a:r>
              <a:rPr lang="en-US" altLang="zh-CN" sz="2400" b="0" kern="0" dirty="0" smtClean="0"/>
              <a:t> main()</a:t>
            </a:r>
          </a:p>
          <a:p>
            <a:pPr>
              <a:buFont typeface="Wingdings" pitchFamily="2" charset="2"/>
              <a:buNone/>
              <a:defRPr/>
            </a:pPr>
            <a:r>
              <a:rPr lang="en-US" altLang="zh-CN" sz="2400" b="0" kern="0" dirty="0" smtClean="0"/>
              <a:t>	{ </a:t>
            </a:r>
          </a:p>
          <a:p>
            <a:pPr>
              <a:buFont typeface="Wingdings" pitchFamily="2" charset="2"/>
              <a:buNone/>
              <a:defRPr/>
            </a:pPr>
            <a:r>
              <a:rPr lang="en-US" altLang="zh-CN" sz="2400" b="0" kern="0" dirty="0" smtClean="0"/>
              <a:t>    </a:t>
            </a:r>
            <a:r>
              <a:rPr lang="en-US" altLang="zh-CN" sz="2400" b="0" kern="0" dirty="0" err="1" smtClean="0"/>
              <a:t>int</a:t>
            </a:r>
            <a:r>
              <a:rPr lang="en-US" altLang="zh-CN" sz="2400" b="0" kern="0" dirty="0" smtClean="0"/>
              <a:t> a=1;</a:t>
            </a:r>
          </a:p>
          <a:p>
            <a:pPr>
              <a:buFont typeface="Wingdings" pitchFamily="2" charset="2"/>
              <a:buNone/>
              <a:defRPr/>
            </a:pPr>
            <a:r>
              <a:rPr lang="en-US" altLang="zh-CN" sz="2400" b="0" kern="0" dirty="0" smtClean="0"/>
              <a:t>    </a:t>
            </a:r>
            <a:r>
              <a:rPr lang="en-US" altLang="zh-CN" sz="2400" b="0" kern="0" dirty="0" err="1" smtClean="0"/>
              <a:t>const</a:t>
            </a:r>
            <a:r>
              <a:rPr lang="en-US" altLang="zh-CN" sz="2400" b="0" kern="0" dirty="0" smtClean="0"/>
              <a:t> T1=</a:t>
            </a:r>
            <a:r>
              <a:rPr lang="en-US" altLang="zh-CN" sz="2400" b="0" kern="0" dirty="0" err="1" smtClean="0"/>
              <a:t>a+a</a:t>
            </a:r>
            <a:r>
              <a:rPr lang="en-US" altLang="zh-CN" sz="2400" b="0" kern="0" dirty="0" smtClean="0"/>
              <a:t>;</a:t>
            </a:r>
          </a:p>
          <a:p>
            <a:pPr>
              <a:buFont typeface="Wingdings" pitchFamily="2" charset="2"/>
              <a:buNone/>
              <a:defRPr/>
            </a:pPr>
            <a:r>
              <a:rPr lang="en-US" altLang="zh-CN" sz="2400" b="0" kern="0" dirty="0" smtClean="0"/>
              <a:t>    </a:t>
            </a:r>
            <a:r>
              <a:rPr lang="en-US" altLang="zh-CN" sz="2400" b="0" kern="0" dirty="0" err="1" smtClean="0"/>
              <a:t>const</a:t>
            </a:r>
            <a:r>
              <a:rPr lang="en-US" altLang="zh-CN" sz="2400" b="0" kern="0" dirty="0" smtClean="0"/>
              <a:t> T2=T1-T1;</a:t>
            </a:r>
          </a:p>
          <a:p>
            <a:pPr>
              <a:buFont typeface="Wingdings" pitchFamily="2" charset="2"/>
              <a:buNone/>
              <a:defRPr/>
            </a:pPr>
            <a:r>
              <a:rPr lang="en-US" altLang="zh-CN" sz="2400" b="0" kern="0" dirty="0" smtClean="0"/>
              <a:t>    </a:t>
            </a:r>
            <a:r>
              <a:rPr lang="en-US" altLang="zh-CN" sz="2400" b="0" kern="0" dirty="0" err="1" smtClean="0"/>
              <a:t>cout</a:t>
            </a:r>
            <a:r>
              <a:rPr lang="en-US" altLang="zh-CN" sz="2400" b="0" kern="0" dirty="0" smtClean="0"/>
              <a:t> &lt;&lt;"T2 is"&lt;&lt;T2&lt;&lt;</a:t>
            </a:r>
            <a:r>
              <a:rPr lang="en-US" altLang="zh-CN" sz="2400" b="0" kern="0" dirty="0" err="1" smtClean="0"/>
              <a:t>endl</a:t>
            </a:r>
            <a:r>
              <a:rPr lang="en-US" altLang="zh-CN" sz="2400" b="0" kern="0" dirty="0" smtClean="0"/>
              <a:t>;</a:t>
            </a:r>
          </a:p>
          <a:p>
            <a:pPr>
              <a:buFont typeface="Wingdings" pitchFamily="2" charset="2"/>
              <a:buNone/>
              <a:defRPr/>
            </a:pPr>
            <a:r>
              <a:rPr lang="en-US" altLang="zh-CN" sz="2400" b="0" kern="0" dirty="0" smtClean="0"/>
              <a:t>    return 0;</a:t>
            </a:r>
          </a:p>
          <a:p>
            <a:pPr>
              <a:buFont typeface="Wingdings" pitchFamily="2" charset="2"/>
              <a:buNone/>
              <a:defRPr/>
            </a:pPr>
            <a:r>
              <a:rPr lang="en-US" altLang="zh-CN" sz="2400" b="0" kern="0" dirty="0" smtClean="0"/>
              <a:t>}</a:t>
            </a:r>
            <a:endParaRPr lang="en-US" altLang="zh-CN" sz="2400" b="0" kern="0" dirty="0"/>
          </a:p>
        </p:txBody>
      </p:sp>
      <p:cxnSp>
        <p:nvCxnSpPr>
          <p:cNvPr id="3" name="直接连接符 2"/>
          <p:cNvCxnSpPr/>
          <p:nvPr/>
        </p:nvCxnSpPr>
        <p:spPr bwMode="auto">
          <a:xfrm>
            <a:off x="5379095" y="883302"/>
            <a:ext cx="0" cy="59762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762991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3.6  </a:t>
            </a:r>
            <a:r>
              <a:rPr lang="en-US" altLang="zh-CN" sz="3000" dirty="0" err="1">
                <a:solidFill>
                  <a:schemeClr val="bg1"/>
                </a:solidFill>
                <a:latin typeface="Rockwell" pitchFamily="18" charset="0"/>
                <a:ea typeface="微软雅黑" pitchFamily="34" charset="-122"/>
              </a:rPr>
              <a:t>const</a:t>
            </a:r>
            <a:r>
              <a:rPr lang="zh-CN" altLang="en-US" sz="3000" dirty="0" smtClean="0">
                <a:solidFill>
                  <a:schemeClr val="bg1"/>
                </a:solidFill>
                <a:latin typeface="Rockwell" pitchFamily="18" charset="0"/>
                <a:ea typeface="微软雅黑" pitchFamily="34" charset="-122"/>
              </a:rPr>
              <a:t>修饰符</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6039" y="1053530"/>
            <a:ext cx="12069799" cy="511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40000"/>
              </a:lnSpc>
            </a:pPr>
            <a:r>
              <a:rPr lang="en-US" altLang="zh-CN" dirty="0" err="1"/>
              <a:t>const</a:t>
            </a:r>
            <a:r>
              <a:rPr lang="en-US" altLang="zh-CN" dirty="0"/>
              <a:t> </a:t>
            </a:r>
            <a:r>
              <a:rPr lang="zh-CN" altLang="en-US" dirty="0"/>
              <a:t>可以</a:t>
            </a:r>
            <a:r>
              <a:rPr lang="zh-CN" altLang="en-US" dirty="0">
                <a:solidFill>
                  <a:srgbClr val="FF3300"/>
                </a:solidFill>
              </a:rPr>
              <a:t>与指针</a:t>
            </a:r>
            <a:r>
              <a:rPr lang="zh-CN" altLang="en-US" dirty="0"/>
              <a:t>一起</a:t>
            </a:r>
            <a:r>
              <a:rPr lang="zh-CN" altLang="en-US" dirty="0" smtClean="0"/>
              <a:t>使用：</a:t>
            </a:r>
            <a:endParaRPr lang="en-US" altLang="zh-CN" dirty="0"/>
          </a:p>
          <a:p>
            <a:pPr eaLnBrk="1" hangingPunct="1">
              <a:lnSpc>
                <a:spcPct val="140000"/>
              </a:lnSpc>
            </a:pPr>
            <a:r>
              <a:rPr lang="zh-CN" altLang="en-US" dirty="0"/>
              <a:t>可归纳为</a:t>
            </a:r>
            <a:r>
              <a:rPr lang="en-US" altLang="zh-CN" dirty="0"/>
              <a:t>3</a:t>
            </a:r>
            <a:r>
              <a:rPr lang="zh-CN" altLang="en-US" dirty="0"/>
              <a:t>种</a:t>
            </a:r>
            <a:r>
              <a:rPr lang="en-US" altLang="zh-CN" dirty="0"/>
              <a:t>:</a:t>
            </a:r>
            <a:r>
              <a:rPr lang="zh-CN" altLang="en-US" dirty="0"/>
              <a:t>指向常量的指针、常指针和指向常量的指针。</a:t>
            </a:r>
          </a:p>
          <a:p>
            <a:pPr eaLnBrk="1" hangingPunct="1">
              <a:lnSpc>
                <a:spcPct val="140000"/>
              </a:lnSpc>
            </a:pPr>
            <a:r>
              <a:rPr lang="en-US" altLang="zh-CN" dirty="0" smtClean="0"/>
              <a:t>1</a:t>
            </a:r>
            <a:r>
              <a:rPr lang="zh-CN" altLang="en-US" dirty="0" smtClean="0"/>
              <a:t>）</a:t>
            </a:r>
            <a:r>
              <a:rPr lang="zh-CN" altLang="en-US" dirty="0" smtClean="0">
                <a:solidFill>
                  <a:srgbClr val="FF3300"/>
                </a:solidFill>
              </a:rPr>
              <a:t>指向</a:t>
            </a:r>
            <a:r>
              <a:rPr lang="zh-CN" altLang="en-US" dirty="0">
                <a:solidFill>
                  <a:srgbClr val="FF3300"/>
                </a:solidFill>
              </a:rPr>
              <a:t>常量的指针</a:t>
            </a:r>
            <a:r>
              <a:rPr lang="zh-CN" altLang="en-US" dirty="0"/>
              <a:t>是指：一个指向常量的指针变量</a:t>
            </a:r>
            <a:r>
              <a:rPr lang="zh-CN" altLang="en-US" dirty="0" smtClean="0"/>
              <a:t>。</a:t>
            </a:r>
            <a:endParaRPr lang="en-US" altLang="zh-CN" dirty="0" smtClean="0"/>
          </a:p>
          <a:p>
            <a:pPr eaLnBrk="1" hangingPunct="1">
              <a:lnSpc>
                <a:spcPct val="140000"/>
              </a:lnSpc>
            </a:pPr>
            <a:r>
              <a:rPr lang="en-US" altLang="zh-CN" dirty="0"/>
              <a:t> </a:t>
            </a:r>
            <a:r>
              <a:rPr lang="en-US" altLang="zh-CN" dirty="0" smtClean="0"/>
              <a:t>       </a:t>
            </a:r>
            <a:r>
              <a:rPr lang="zh-CN" altLang="en-US" dirty="0" smtClean="0"/>
              <a:t>例如</a:t>
            </a:r>
            <a:r>
              <a:rPr lang="zh-CN" altLang="en-US" dirty="0"/>
              <a:t>： </a:t>
            </a:r>
            <a:r>
              <a:rPr lang="en-US" altLang="zh-CN" dirty="0" err="1"/>
              <a:t>const</a:t>
            </a:r>
            <a:r>
              <a:rPr lang="en-US" altLang="zh-CN" dirty="0"/>
              <a:t> char*  pc=“</a:t>
            </a:r>
            <a:r>
              <a:rPr lang="en-US" altLang="zh-CN" dirty="0" err="1"/>
              <a:t>abcd</a:t>
            </a:r>
            <a:r>
              <a:rPr lang="en-US" altLang="zh-CN" dirty="0" smtClean="0"/>
              <a:t>”;       //</a:t>
            </a:r>
            <a:r>
              <a:rPr lang="zh-CN" altLang="en-US" dirty="0"/>
              <a:t>声明指向常量的指针</a:t>
            </a:r>
          </a:p>
          <a:p>
            <a:pPr eaLnBrk="1" hangingPunct="1"/>
            <a:r>
              <a:rPr lang="zh-CN" altLang="en-US" dirty="0"/>
              <a:t>因此以下语句是错误的：</a:t>
            </a:r>
            <a:r>
              <a:rPr lang="en-US" altLang="zh-CN" dirty="0"/>
              <a:t>pc[3]=‘x’;</a:t>
            </a:r>
          </a:p>
          <a:p>
            <a:pPr eaLnBrk="1" hangingPunct="1"/>
            <a:r>
              <a:rPr lang="zh-CN" altLang="en-US" dirty="0"/>
              <a:t>下列语句是允许的：  </a:t>
            </a:r>
            <a:r>
              <a:rPr lang="en-US" altLang="zh-CN" dirty="0"/>
              <a:t>pc=“</a:t>
            </a:r>
            <a:r>
              <a:rPr lang="en-US" altLang="zh-CN" dirty="0" err="1"/>
              <a:t>efgh</a:t>
            </a:r>
            <a:r>
              <a:rPr lang="en-US" altLang="zh-CN" dirty="0"/>
              <a:t>”;</a:t>
            </a:r>
          </a:p>
          <a:p>
            <a:pPr eaLnBrk="1" hangingPunct="1"/>
            <a:r>
              <a:rPr lang="en-US" altLang="zh-CN" dirty="0"/>
              <a:t>2</a:t>
            </a:r>
            <a:r>
              <a:rPr lang="zh-CN" altLang="en-US" dirty="0" smtClean="0"/>
              <a:t>）</a:t>
            </a:r>
            <a:r>
              <a:rPr lang="zh-CN" altLang="en-US" dirty="0" smtClean="0">
                <a:solidFill>
                  <a:srgbClr val="FF3300"/>
                </a:solidFill>
              </a:rPr>
              <a:t>常</a:t>
            </a:r>
            <a:r>
              <a:rPr lang="zh-CN" altLang="en-US" dirty="0">
                <a:solidFill>
                  <a:srgbClr val="FF3300"/>
                </a:solidFill>
              </a:rPr>
              <a:t>指针</a:t>
            </a:r>
            <a:r>
              <a:rPr lang="zh-CN" altLang="en-US" dirty="0"/>
              <a:t>是指：把指针本身，而不是它指向的对象声明</a:t>
            </a:r>
            <a:r>
              <a:rPr lang="zh-CN" altLang="en-US" dirty="0" smtClean="0"/>
              <a:t>为常量</a:t>
            </a:r>
            <a:r>
              <a:rPr lang="zh-CN" altLang="en-US" dirty="0"/>
              <a:t>。</a:t>
            </a:r>
          </a:p>
          <a:p>
            <a:pPr eaLnBrk="1" hangingPunct="1"/>
            <a:r>
              <a:rPr lang="zh-CN" altLang="en-US" dirty="0"/>
              <a:t>例如：</a:t>
            </a:r>
            <a:r>
              <a:rPr lang="en-US" altLang="zh-CN" dirty="0"/>
              <a:t>char* </a:t>
            </a:r>
            <a:r>
              <a:rPr lang="en-US" altLang="zh-CN" dirty="0" err="1"/>
              <a:t>const</a:t>
            </a:r>
            <a:r>
              <a:rPr lang="en-US" altLang="zh-CN" dirty="0"/>
              <a:t> pc=“</a:t>
            </a:r>
            <a:r>
              <a:rPr lang="en-US" altLang="zh-CN" dirty="0" err="1"/>
              <a:t>abcd</a:t>
            </a:r>
            <a:r>
              <a:rPr lang="en-US" altLang="zh-CN" dirty="0" smtClean="0"/>
              <a:t>”;       //</a:t>
            </a:r>
            <a:r>
              <a:rPr lang="zh-CN" altLang="en-US" dirty="0"/>
              <a:t>常指针</a:t>
            </a:r>
          </a:p>
          <a:p>
            <a:pPr eaLnBrk="1" hangingPunct="1"/>
            <a:r>
              <a:rPr lang="zh-CN" altLang="en-US" dirty="0"/>
              <a:t>创建一个常指针，就是创建一个不能移动的固定指针，但是它所指的数据可以改变</a:t>
            </a:r>
            <a:r>
              <a:rPr lang="zh-CN" altLang="en-US" dirty="0" smtClean="0"/>
              <a:t>。</a:t>
            </a:r>
            <a:endParaRPr lang="en-US" altLang="zh-CN" dirty="0" smtClean="0"/>
          </a:p>
          <a:p>
            <a:pPr eaLnBrk="1" hangingPunct="1"/>
            <a:r>
              <a:rPr lang="zh-CN" altLang="en-US" dirty="0" smtClean="0"/>
              <a:t>例如</a:t>
            </a:r>
            <a:r>
              <a:rPr lang="en-US" altLang="zh-CN" dirty="0"/>
              <a:t>:</a:t>
            </a:r>
          </a:p>
          <a:p>
            <a:pPr eaLnBrk="1" hangingPunct="1"/>
            <a:r>
              <a:rPr lang="en-US" altLang="zh-CN" dirty="0" smtClean="0"/>
              <a:t>          pc[3</a:t>
            </a:r>
            <a:r>
              <a:rPr lang="en-US" altLang="zh-CN" dirty="0"/>
              <a:t>]=‘x</a:t>
            </a:r>
            <a:r>
              <a:rPr lang="en-US" altLang="zh-CN" dirty="0" smtClean="0"/>
              <a:t>’;            //</a:t>
            </a:r>
            <a:r>
              <a:rPr lang="zh-CN" altLang="en-US" dirty="0"/>
              <a:t>合法      </a:t>
            </a:r>
            <a:endParaRPr lang="en-US" altLang="zh-CN" dirty="0" smtClean="0"/>
          </a:p>
          <a:p>
            <a:pPr eaLnBrk="1" hangingPunct="1"/>
            <a:r>
              <a:rPr lang="en-US" altLang="zh-CN" dirty="0" smtClean="0"/>
              <a:t>          pc</a:t>
            </a:r>
            <a:r>
              <a:rPr lang="en-US" altLang="zh-CN" dirty="0"/>
              <a:t>=“</a:t>
            </a:r>
            <a:r>
              <a:rPr lang="en-US" altLang="zh-CN" dirty="0" err="1"/>
              <a:t>efgh</a:t>
            </a:r>
            <a:r>
              <a:rPr lang="en-US" altLang="zh-CN" dirty="0" smtClean="0"/>
              <a:t>”;          //</a:t>
            </a:r>
            <a:r>
              <a:rPr lang="zh-CN" altLang="en-US" dirty="0" smtClean="0"/>
              <a:t>出错</a:t>
            </a:r>
            <a:endParaRPr lang="zh-CN" altLang="en-US" dirty="0"/>
          </a:p>
        </p:txBody>
      </p:sp>
      <p:grpSp>
        <p:nvGrpSpPr>
          <p:cNvPr id="16" name="组合 15"/>
          <p:cNvGrpSpPr>
            <a:grpSpLocks/>
          </p:cNvGrpSpPr>
          <p:nvPr/>
        </p:nvGrpSpPr>
        <p:grpSpPr bwMode="auto">
          <a:xfrm>
            <a:off x="9751615" y="189434"/>
            <a:ext cx="2108200" cy="609600"/>
            <a:chOff x="755298" y="2917165"/>
            <a:chExt cx="1584454" cy="447077"/>
          </a:xfrm>
        </p:grpSpPr>
        <p:sp>
          <p:nvSpPr>
            <p:cNvPr id="17"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8" name="圆角矩形 17"/>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9"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13475391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3.6  </a:t>
            </a:r>
            <a:r>
              <a:rPr lang="en-US" altLang="zh-CN" sz="3000" dirty="0" err="1">
                <a:solidFill>
                  <a:schemeClr val="bg1"/>
                </a:solidFill>
                <a:latin typeface="Rockwell" pitchFamily="18" charset="0"/>
                <a:ea typeface="微软雅黑" pitchFamily="34" charset="-122"/>
              </a:rPr>
              <a:t>const</a:t>
            </a:r>
            <a:r>
              <a:rPr lang="zh-CN" altLang="en-US" sz="3000" dirty="0">
                <a:solidFill>
                  <a:schemeClr val="bg1"/>
                </a:solidFill>
                <a:latin typeface="Rockwell" pitchFamily="18" charset="0"/>
                <a:ea typeface="微软雅黑" pitchFamily="34" charset="-122"/>
              </a:rPr>
              <a:t>修饰符</a:t>
            </a: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373216" y="1197546"/>
            <a:ext cx="11825133" cy="363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a:t>3</a:t>
            </a:r>
            <a:r>
              <a:rPr lang="zh-CN" altLang="en-US" dirty="0" smtClean="0"/>
              <a:t>）</a:t>
            </a:r>
            <a:r>
              <a:rPr lang="zh-CN" altLang="en-US" dirty="0" smtClean="0">
                <a:solidFill>
                  <a:srgbClr val="FF3300"/>
                </a:solidFill>
              </a:rPr>
              <a:t>指向</a:t>
            </a:r>
            <a:r>
              <a:rPr lang="zh-CN" altLang="en-US" dirty="0">
                <a:solidFill>
                  <a:srgbClr val="FF3300"/>
                </a:solidFill>
              </a:rPr>
              <a:t>常量的常指针</a:t>
            </a:r>
            <a:r>
              <a:rPr lang="zh-CN" altLang="en-US" dirty="0"/>
              <a:t>是指：这个指针本身不能改变，它所指向的值也不能改变</a:t>
            </a:r>
            <a:r>
              <a:rPr lang="zh-CN" altLang="en-US" dirty="0" smtClean="0"/>
              <a:t>。</a:t>
            </a:r>
            <a:endParaRPr lang="en-US" altLang="zh-CN" dirty="0" smtClean="0"/>
          </a:p>
          <a:p>
            <a:pPr eaLnBrk="1" hangingPunct="1">
              <a:lnSpc>
                <a:spcPct val="120000"/>
              </a:lnSpc>
            </a:pPr>
            <a:r>
              <a:rPr lang="en-US" altLang="zh-CN" dirty="0"/>
              <a:t> </a:t>
            </a:r>
            <a:r>
              <a:rPr lang="en-US" altLang="zh-CN" dirty="0" smtClean="0"/>
              <a:t>  </a:t>
            </a:r>
            <a:r>
              <a:rPr lang="zh-CN" altLang="en-US" dirty="0" smtClean="0"/>
              <a:t>要</a:t>
            </a:r>
            <a:r>
              <a:rPr lang="zh-CN" altLang="en-US" dirty="0"/>
              <a:t>声明一个指向常量的常指针，二者都要声明为</a:t>
            </a:r>
            <a:r>
              <a:rPr lang="en-US" altLang="zh-CN" dirty="0" err="1"/>
              <a:t>const</a:t>
            </a:r>
            <a:r>
              <a:rPr lang="zh-CN" altLang="en-US" dirty="0"/>
              <a:t>。例如：</a:t>
            </a:r>
          </a:p>
          <a:p>
            <a:pPr eaLnBrk="1" hangingPunct="1">
              <a:lnSpc>
                <a:spcPct val="120000"/>
              </a:lnSpc>
            </a:pPr>
            <a:r>
              <a:rPr lang="zh-CN" altLang="en-US" dirty="0"/>
              <a:t>    </a:t>
            </a:r>
            <a:r>
              <a:rPr lang="en-US" altLang="zh-CN" dirty="0" err="1"/>
              <a:t>const</a:t>
            </a:r>
            <a:r>
              <a:rPr lang="en-US" altLang="zh-CN" dirty="0"/>
              <a:t> char* </a:t>
            </a:r>
            <a:r>
              <a:rPr lang="en-US" altLang="zh-CN" dirty="0" err="1"/>
              <a:t>const</a:t>
            </a:r>
            <a:r>
              <a:rPr lang="en-US" altLang="zh-CN" dirty="0"/>
              <a:t> pc=“</a:t>
            </a:r>
            <a:r>
              <a:rPr lang="en-US" altLang="zh-CN" dirty="0" err="1"/>
              <a:t>abcd</a:t>
            </a:r>
            <a:r>
              <a:rPr lang="en-US" altLang="zh-CN" dirty="0" smtClean="0"/>
              <a:t>”;         //</a:t>
            </a:r>
            <a:r>
              <a:rPr lang="zh-CN" altLang="en-US" dirty="0"/>
              <a:t>指向常量的常指针</a:t>
            </a:r>
          </a:p>
          <a:p>
            <a:pPr eaLnBrk="1" hangingPunct="1">
              <a:lnSpc>
                <a:spcPct val="120000"/>
              </a:lnSpc>
            </a:pPr>
            <a:r>
              <a:rPr lang="zh-CN" altLang="en-US" dirty="0"/>
              <a:t>    这个语句的含义是：声明了一个名为</a:t>
            </a:r>
            <a:r>
              <a:rPr lang="en-US" altLang="zh-CN" dirty="0"/>
              <a:t>pc</a:t>
            </a:r>
            <a:r>
              <a:rPr lang="zh-CN" altLang="en-US" dirty="0"/>
              <a:t>的指针变量，它是一个指向字符型常量的常指针，用“</a:t>
            </a:r>
            <a:r>
              <a:rPr lang="en-US" altLang="zh-CN" dirty="0" err="1"/>
              <a:t>abcd</a:t>
            </a:r>
            <a:r>
              <a:rPr lang="en-US" altLang="zh-CN" dirty="0"/>
              <a:t>”</a:t>
            </a:r>
            <a:r>
              <a:rPr lang="zh-CN" altLang="en-US" dirty="0"/>
              <a:t>的地址初始化该指针。</a:t>
            </a:r>
          </a:p>
          <a:p>
            <a:pPr eaLnBrk="1" hangingPunct="1">
              <a:lnSpc>
                <a:spcPct val="120000"/>
              </a:lnSpc>
            </a:pPr>
            <a:r>
              <a:rPr lang="zh-CN" altLang="en-US" dirty="0"/>
              <a:t>    </a:t>
            </a:r>
            <a:r>
              <a:rPr lang="en-US" altLang="zh-CN" dirty="0"/>
              <a:t>pc[3]=‘x’;//</a:t>
            </a:r>
            <a:r>
              <a:rPr lang="zh-CN" altLang="en-US" dirty="0"/>
              <a:t>出错       </a:t>
            </a:r>
            <a:endParaRPr lang="en-US" altLang="zh-CN" dirty="0" smtClean="0"/>
          </a:p>
          <a:p>
            <a:pPr eaLnBrk="1" hangingPunct="1">
              <a:lnSpc>
                <a:spcPct val="120000"/>
              </a:lnSpc>
            </a:pPr>
            <a:r>
              <a:rPr lang="en-US" altLang="zh-CN" dirty="0"/>
              <a:t> </a:t>
            </a:r>
            <a:r>
              <a:rPr lang="en-US" altLang="zh-CN" dirty="0" smtClean="0"/>
              <a:t>   pc</a:t>
            </a:r>
            <a:r>
              <a:rPr lang="en-US" altLang="zh-CN" dirty="0"/>
              <a:t>=“</a:t>
            </a:r>
            <a:r>
              <a:rPr lang="en-US" altLang="zh-CN" dirty="0" err="1"/>
              <a:t>efgh</a:t>
            </a:r>
            <a:r>
              <a:rPr lang="en-US" altLang="zh-CN" dirty="0"/>
              <a:t>”;//</a:t>
            </a:r>
            <a:r>
              <a:rPr lang="zh-CN" altLang="en-US" dirty="0"/>
              <a:t>出错</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96583731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3.7 </a:t>
            </a:r>
            <a:r>
              <a:rPr lang="en-US" altLang="zh-CN" sz="3000" dirty="0">
                <a:solidFill>
                  <a:schemeClr val="bg1"/>
                </a:solidFill>
                <a:latin typeface="Rockwell" pitchFamily="18" charset="0"/>
                <a:ea typeface="微软雅黑" pitchFamily="34" charset="-122"/>
              </a:rPr>
              <a:t>void</a:t>
            </a:r>
            <a:r>
              <a:rPr lang="zh-CN" altLang="en-US" sz="3000" dirty="0">
                <a:solidFill>
                  <a:schemeClr val="bg1"/>
                </a:solidFill>
                <a:latin typeface="Rockwell" pitchFamily="18" charset="0"/>
                <a:ea typeface="微软雅黑" pitchFamily="34" charset="-122"/>
              </a:rPr>
              <a:t>型</a:t>
            </a:r>
            <a:r>
              <a:rPr lang="zh-CN" altLang="en-US" sz="3000" dirty="0" smtClean="0">
                <a:solidFill>
                  <a:schemeClr val="bg1"/>
                </a:solidFill>
                <a:latin typeface="Rockwell" pitchFamily="18" charset="0"/>
                <a:ea typeface="微软雅黑" pitchFamily="34" charset="-122"/>
              </a:rPr>
              <a:t>指针</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17588" y="956743"/>
            <a:ext cx="12105005" cy="455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a:t>void </a:t>
            </a:r>
            <a:r>
              <a:rPr lang="zh-CN" altLang="en-US" dirty="0"/>
              <a:t>通常表示无值，但将</a:t>
            </a:r>
            <a:r>
              <a:rPr lang="en-US" altLang="zh-CN" dirty="0"/>
              <a:t>void</a:t>
            </a:r>
            <a:r>
              <a:rPr lang="zh-CN" altLang="en-US" dirty="0"/>
              <a:t>作为指针的类型时，</a:t>
            </a:r>
            <a:r>
              <a:rPr lang="zh-CN" altLang="en-US" dirty="0" smtClean="0"/>
              <a:t>它</a:t>
            </a:r>
            <a:r>
              <a:rPr lang="zh-CN" altLang="en-US" dirty="0" smtClean="0">
                <a:solidFill>
                  <a:srgbClr val="FF3300"/>
                </a:solidFill>
              </a:rPr>
              <a:t>表示</a:t>
            </a:r>
            <a:r>
              <a:rPr lang="zh-CN" altLang="en-US" dirty="0">
                <a:solidFill>
                  <a:srgbClr val="FF3300"/>
                </a:solidFill>
              </a:rPr>
              <a:t>不确定的类型</a:t>
            </a:r>
            <a:r>
              <a:rPr lang="zh-CN" altLang="en-US" dirty="0"/>
              <a:t>。这种 </a:t>
            </a:r>
            <a:r>
              <a:rPr lang="en-US" altLang="zh-CN" dirty="0"/>
              <a:t>void </a:t>
            </a:r>
            <a:r>
              <a:rPr lang="zh-CN" altLang="en-US" dirty="0"/>
              <a:t>型指针是一种通用型指针，也就是说任何类型的指针值都可以赋给</a:t>
            </a:r>
            <a:r>
              <a:rPr lang="en-US" altLang="zh-CN" dirty="0"/>
              <a:t>void</a:t>
            </a:r>
            <a:r>
              <a:rPr lang="zh-CN" altLang="en-US" dirty="0"/>
              <a:t>类型的指针变量</a:t>
            </a:r>
            <a:r>
              <a:rPr lang="zh-CN" altLang="en-US" dirty="0" smtClean="0"/>
              <a:t>。</a:t>
            </a:r>
            <a:endParaRPr lang="en-US" altLang="zh-CN" dirty="0" smtClean="0"/>
          </a:p>
          <a:p>
            <a:pPr eaLnBrk="1" hangingPunct="1">
              <a:lnSpc>
                <a:spcPct val="120000"/>
              </a:lnSpc>
            </a:pPr>
            <a:r>
              <a:rPr lang="zh-CN" altLang="en-US" dirty="0" smtClean="0"/>
              <a:t>例如</a:t>
            </a:r>
            <a:r>
              <a:rPr lang="zh-CN" altLang="en-US" dirty="0"/>
              <a:t>下面的程序段：</a:t>
            </a:r>
          </a:p>
          <a:p>
            <a:pPr eaLnBrk="1" hangingPunct="1">
              <a:lnSpc>
                <a:spcPct val="120000"/>
              </a:lnSpc>
            </a:pPr>
            <a:r>
              <a:rPr lang="zh-CN" altLang="en-US" sz="2000" dirty="0"/>
              <a:t>    </a:t>
            </a:r>
            <a:r>
              <a:rPr lang="en-US" altLang="zh-CN" sz="2000" dirty="0"/>
              <a:t>void  pa</a:t>
            </a:r>
            <a:r>
              <a:rPr lang="en-US" altLang="zh-CN" sz="2000" dirty="0" smtClean="0">
                <a:solidFill>
                  <a:srgbClr val="FF3300"/>
                </a:solidFill>
              </a:rPr>
              <a:t>;            //</a:t>
            </a:r>
            <a:r>
              <a:rPr lang="zh-CN" altLang="en-US" sz="2000" dirty="0">
                <a:solidFill>
                  <a:srgbClr val="FF3300"/>
                </a:solidFill>
              </a:rPr>
              <a:t>错误</a:t>
            </a:r>
            <a:r>
              <a:rPr lang="zh-CN" altLang="en-US" sz="2000" dirty="0"/>
              <a:t>，不能声明</a:t>
            </a:r>
            <a:r>
              <a:rPr lang="en-US" altLang="zh-CN" sz="2000" dirty="0"/>
              <a:t>void </a:t>
            </a:r>
            <a:r>
              <a:rPr lang="zh-CN" altLang="en-US" sz="2000" dirty="0"/>
              <a:t>类型的指针变量</a:t>
            </a:r>
          </a:p>
          <a:p>
            <a:pPr eaLnBrk="1" hangingPunct="1">
              <a:lnSpc>
                <a:spcPct val="120000"/>
              </a:lnSpc>
            </a:pPr>
            <a:r>
              <a:rPr lang="zh-CN" altLang="en-US" sz="2000" dirty="0"/>
              <a:t>     </a:t>
            </a:r>
            <a:r>
              <a:rPr lang="en-US" altLang="zh-CN" sz="2000" dirty="0"/>
              <a:t>void</a:t>
            </a:r>
            <a:r>
              <a:rPr lang="en-US" altLang="zh-CN" sz="2000" dirty="0">
                <a:solidFill>
                  <a:srgbClr val="FF3300"/>
                </a:solidFill>
              </a:rPr>
              <a:t>* pc</a:t>
            </a:r>
            <a:r>
              <a:rPr lang="en-US" altLang="zh-CN" sz="2000" dirty="0" smtClean="0"/>
              <a:t>;          //</a:t>
            </a:r>
            <a:r>
              <a:rPr lang="zh-CN" altLang="en-US" sz="2000" dirty="0"/>
              <a:t>正确，可以声明</a:t>
            </a:r>
            <a:r>
              <a:rPr lang="en-US" altLang="zh-CN" sz="2000" dirty="0"/>
              <a:t>void</a:t>
            </a:r>
            <a:r>
              <a:rPr lang="zh-CN" altLang="en-US" sz="2000" dirty="0"/>
              <a:t>类型的指针</a:t>
            </a:r>
          </a:p>
          <a:p>
            <a:pPr eaLnBrk="1" hangingPunct="1">
              <a:lnSpc>
                <a:spcPct val="120000"/>
              </a:lnSpc>
            </a:pPr>
            <a:r>
              <a:rPr lang="zh-CN" altLang="en-US" sz="2000" dirty="0"/>
              <a:t>     </a:t>
            </a:r>
            <a:r>
              <a:rPr lang="en-US" altLang="zh-CN" sz="2000" dirty="0" err="1"/>
              <a:t>int</a:t>
            </a:r>
            <a:r>
              <a:rPr lang="en-US" altLang="zh-CN" sz="2000" dirty="0"/>
              <a:t> </a:t>
            </a:r>
            <a:r>
              <a:rPr lang="en-US" altLang="zh-CN" sz="2000" dirty="0" err="1"/>
              <a:t>i</a:t>
            </a:r>
            <a:r>
              <a:rPr lang="en-US" altLang="zh-CN" sz="2000" dirty="0"/>
              <a:t>=456;</a:t>
            </a:r>
          </a:p>
          <a:p>
            <a:pPr eaLnBrk="1" hangingPunct="1">
              <a:lnSpc>
                <a:spcPct val="120000"/>
              </a:lnSpc>
            </a:pPr>
            <a:r>
              <a:rPr lang="en-US" altLang="zh-CN" sz="2000" dirty="0"/>
              <a:t>     char  c=‘a’; </a:t>
            </a:r>
          </a:p>
          <a:p>
            <a:pPr eaLnBrk="1" hangingPunct="1">
              <a:lnSpc>
                <a:spcPct val="120000"/>
              </a:lnSpc>
            </a:pPr>
            <a:r>
              <a:rPr lang="en-US" altLang="zh-CN" sz="2000" dirty="0"/>
              <a:t>     pc=&amp;</a:t>
            </a:r>
            <a:r>
              <a:rPr lang="en-US" altLang="zh-CN" sz="2000" dirty="0" err="1"/>
              <a:t>i</a:t>
            </a:r>
            <a:r>
              <a:rPr lang="en-US" altLang="zh-CN" sz="2000" dirty="0"/>
              <a:t>;  </a:t>
            </a:r>
          </a:p>
          <a:p>
            <a:pPr eaLnBrk="1" hangingPunct="1">
              <a:lnSpc>
                <a:spcPct val="120000"/>
              </a:lnSpc>
            </a:pPr>
            <a:r>
              <a:rPr lang="en-US" altLang="zh-CN" sz="2000" dirty="0"/>
              <a:t>     pc=&amp;c;</a:t>
            </a:r>
            <a:r>
              <a:rPr lang="en-US" altLang="zh-CN" dirty="0"/>
              <a:t>    </a:t>
            </a:r>
          </a:p>
          <a:p>
            <a:pPr eaLnBrk="1" hangingPunct="1">
              <a:lnSpc>
                <a:spcPct val="120000"/>
              </a:lnSpc>
            </a:pPr>
            <a:r>
              <a:rPr lang="en-US" altLang="zh-CN" dirty="0"/>
              <a:t>     void</a:t>
            </a:r>
            <a:r>
              <a:rPr lang="zh-CN" altLang="en-US" dirty="0"/>
              <a:t>型指针可以接受任何类型的指针的赋值，但对已获值的</a:t>
            </a:r>
            <a:r>
              <a:rPr lang="en-US" altLang="zh-CN" dirty="0"/>
              <a:t>void</a:t>
            </a:r>
            <a:r>
              <a:rPr lang="zh-CN" altLang="en-US" dirty="0"/>
              <a:t>型指针，对它在进行处理，如输出或传递指针值时，则必须进行</a:t>
            </a:r>
            <a:r>
              <a:rPr lang="zh-CN" altLang="en-US" dirty="0">
                <a:solidFill>
                  <a:srgbClr val="FF3300"/>
                </a:solidFill>
              </a:rPr>
              <a:t>强制类型转换</a:t>
            </a:r>
            <a:r>
              <a:rPr lang="zh-CN" altLang="en-US" dirty="0"/>
              <a:t>，否则会出错。</a:t>
            </a:r>
          </a:p>
        </p:txBody>
      </p:sp>
    </p:spTree>
    <p:extLst>
      <p:ext uri="{BB962C8B-B14F-4D97-AF65-F5344CB8AC3E}">
        <p14:creationId xmlns:p14="http://schemas.microsoft.com/office/powerpoint/2010/main" val="202605917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3.7 void</a:t>
            </a:r>
            <a:r>
              <a:rPr lang="zh-CN" altLang="en-US" sz="3000" dirty="0">
                <a:solidFill>
                  <a:schemeClr val="bg1"/>
                </a:solidFill>
                <a:latin typeface="Rockwell" pitchFamily="18" charset="0"/>
                <a:ea typeface="微软雅黑" pitchFamily="34" charset="-122"/>
              </a:rPr>
              <a:t>型</a:t>
            </a:r>
            <a:r>
              <a:rPr lang="zh-CN" altLang="en-US" sz="3000" dirty="0" smtClean="0">
                <a:solidFill>
                  <a:schemeClr val="bg1"/>
                </a:solidFill>
                <a:latin typeface="Rockwell" pitchFamily="18" charset="0"/>
                <a:ea typeface="微软雅黑" pitchFamily="34" charset="-122"/>
              </a:rPr>
              <a:t>指针</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245540" y="978316"/>
            <a:ext cx="4475162" cy="537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a:t>#include &lt;</a:t>
            </a:r>
            <a:r>
              <a:rPr lang="en-US" altLang="zh-CN" dirty="0" err="1"/>
              <a:t>iostream.h</a:t>
            </a:r>
            <a:r>
              <a:rPr lang="en-US" altLang="zh-CN" dirty="0"/>
              <a:t>&gt;</a:t>
            </a:r>
          </a:p>
          <a:p>
            <a:pPr eaLnBrk="1" hangingPunct="1">
              <a:lnSpc>
                <a:spcPct val="120000"/>
              </a:lnSpc>
            </a:pPr>
            <a:r>
              <a:rPr lang="en-US" altLang="zh-CN" dirty="0"/>
              <a:t>main()</a:t>
            </a:r>
          </a:p>
          <a:p>
            <a:pPr eaLnBrk="1" hangingPunct="1">
              <a:lnSpc>
                <a:spcPct val="120000"/>
              </a:lnSpc>
            </a:pPr>
            <a:r>
              <a:rPr lang="en-US" altLang="zh-CN" dirty="0"/>
              <a:t>{</a:t>
            </a:r>
          </a:p>
          <a:p>
            <a:pPr eaLnBrk="1" hangingPunct="1">
              <a:lnSpc>
                <a:spcPct val="120000"/>
              </a:lnSpc>
            </a:pPr>
            <a:r>
              <a:rPr lang="en-US" altLang="zh-CN" dirty="0">
                <a:solidFill>
                  <a:srgbClr val="FF3300"/>
                </a:solidFill>
              </a:rPr>
              <a:t>	void *pc</a:t>
            </a:r>
            <a:r>
              <a:rPr lang="en-US" altLang="zh-CN" dirty="0"/>
              <a:t>;</a:t>
            </a:r>
          </a:p>
          <a:p>
            <a:pPr eaLnBrk="1" hangingPunct="1">
              <a:lnSpc>
                <a:spcPct val="120000"/>
              </a:lnSpc>
            </a:pPr>
            <a:r>
              <a:rPr lang="en-US" altLang="zh-CN" dirty="0"/>
              <a:t>	</a:t>
            </a:r>
            <a:r>
              <a:rPr lang="en-US" altLang="zh-CN" dirty="0" err="1"/>
              <a:t>int</a:t>
            </a:r>
            <a:r>
              <a:rPr lang="en-US" altLang="zh-CN" dirty="0"/>
              <a:t> </a:t>
            </a:r>
            <a:r>
              <a:rPr lang="en-US" altLang="zh-CN" dirty="0" err="1"/>
              <a:t>i</a:t>
            </a:r>
            <a:r>
              <a:rPr lang="en-US" altLang="zh-CN" dirty="0"/>
              <a:t>=456;</a:t>
            </a:r>
          </a:p>
          <a:p>
            <a:pPr eaLnBrk="1" hangingPunct="1">
              <a:lnSpc>
                <a:spcPct val="120000"/>
              </a:lnSpc>
            </a:pPr>
            <a:r>
              <a:rPr lang="en-US" altLang="zh-CN" dirty="0"/>
              <a:t>	char c='a';</a:t>
            </a:r>
          </a:p>
          <a:p>
            <a:pPr eaLnBrk="1" hangingPunct="1">
              <a:lnSpc>
                <a:spcPct val="120000"/>
              </a:lnSpc>
            </a:pPr>
            <a:r>
              <a:rPr lang="en-US" altLang="zh-CN" dirty="0"/>
              <a:t>	pc=&amp;</a:t>
            </a:r>
            <a:r>
              <a:rPr lang="en-US" altLang="zh-CN" dirty="0" err="1"/>
              <a:t>i</a:t>
            </a:r>
            <a:r>
              <a:rPr lang="en-US" altLang="zh-CN" dirty="0"/>
              <a:t>;</a:t>
            </a:r>
          </a:p>
          <a:p>
            <a:pPr eaLnBrk="1" hangingPunct="1">
              <a:lnSpc>
                <a:spcPct val="120000"/>
              </a:lnSpc>
            </a:pPr>
            <a:r>
              <a:rPr lang="en-US" altLang="zh-CN" dirty="0"/>
              <a:t>	</a:t>
            </a:r>
            <a:r>
              <a:rPr lang="en-US" altLang="zh-CN" dirty="0" err="1"/>
              <a:t>cout</a:t>
            </a:r>
            <a:r>
              <a:rPr lang="en-US" altLang="zh-CN" dirty="0"/>
              <a:t>&lt;&lt;*</a:t>
            </a:r>
            <a:r>
              <a:rPr lang="en-US" altLang="zh-CN" dirty="0">
                <a:solidFill>
                  <a:srgbClr val="FF3300"/>
                </a:solidFill>
              </a:rPr>
              <a:t>(</a:t>
            </a:r>
            <a:r>
              <a:rPr lang="en-US" altLang="zh-CN" dirty="0" err="1">
                <a:solidFill>
                  <a:srgbClr val="FF3300"/>
                </a:solidFill>
              </a:rPr>
              <a:t>int</a:t>
            </a:r>
            <a:r>
              <a:rPr lang="en-US" altLang="zh-CN" dirty="0">
                <a:solidFill>
                  <a:srgbClr val="FF3300"/>
                </a:solidFill>
              </a:rPr>
              <a:t> *)</a:t>
            </a:r>
            <a:r>
              <a:rPr lang="en-US" altLang="zh-CN" dirty="0"/>
              <a:t>pc&lt;&lt;</a:t>
            </a:r>
            <a:r>
              <a:rPr lang="en-US" altLang="zh-CN" dirty="0" err="1"/>
              <a:t>endl</a:t>
            </a:r>
            <a:r>
              <a:rPr lang="en-US" altLang="zh-CN" dirty="0"/>
              <a:t>;</a:t>
            </a:r>
          </a:p>
          <a:p>
            <a:pPr eaLnBrk="1" hangingPunct="1">
              <a:lnSpc>
                <a:spcPct val="120000"/>
              </a:lnSpc>
            </a:pPr>
            <a:r>
              <a:rPr lang="en-US" altLang="zh-CN" dirty="0"/>
              <a:t>	pc=&amp;c;</a:t>
            </a:r>
          </a:p>
          <a:p>
            <a:pPr eaLnBrk="1" hangingPunct="1">
              <a:lnSpc>
                <a:spcPct val="120000"/>
              </a:lnSpc>
            </a:pPr>
            <a:r>
              <a:rPr lang="en-US" altLang="zh-CN" dirty="0"/>
              <a:t>	</a:t>
            </a:r>
            <a:r>
              <a:rPr lang="en-US" altLang="zh-CN" dirty="0" err="1"/>
              <a:t>cout</a:t>
            </a:r>
            <a:r>
              <a:rPr lang="en-US" altLang="zh-CN" dirty="0"/>
              <a:t>&lt;&lt;*</a:t>
            </a:r>
            <a:r>
              <a:rPr lang="en-US" altLang="zh-CN" dirty="0">
                <a:solidFill>
                  <a:srgbClr val="FF3300"/>
                </a:solidFill>
              </a:rPr>
              <a:t>(char *)</a:t>
            </a:r>
            <a:r>
              <a:rPr lang="en-US" altLang="zh-CN" dirty="0"/>
              <a:t>pc&lt;&lt;</a:t>
            </a:r>
            <a:r>
              <a:rPr lang="en-US" altLang="zh-CN" dirty="0" err="1"/>
              <a:t>endl</a:t>
            </a:r>
            <a:r>
              <a:rPr lang="en-US" altLang="zh-CN" dirty="0"/>
              <a:t>;</a:t>
            </a:r>
          </a:p>
          <a:p>
            <a:pPr eaLnBrk="1" hangingPunct="1">
              <a:lnSpc>
                <a:spcPct val="120000"/>
              </a:lnSpc>
            </a:pPr>
            <a:r>
              <a:rPr lang="en-US" altLang="zh-CN" dirty="0"/>
              <a:t>	return 0;</a:t>
            </a:r>
          </a:p>
          <a:p>
            <a:pPr eaLnBrk="1" hangingPunct="1">
              <a:lnSpc>
                <a:spcPct val="120000"/>
              </a:lnSpc>
            </a:pPr>
            <a:r>
              <a:rPr lang="en-US" altLang="zh-CN" dirty="0" smtClean="0"/>
              <a:t>}</a:t>
            </a:r>
            <a:endParaRPr lang="en-US" altLang="zh-CN" dirty="0"/>
          </a:p>
        </p:txBody>
      </p:sp>
    </p:spTree>
    <p:extLst>
      <p:ext uri="{BB962C8B-B14F-4D97-AF65-F5344CB8AC3E}">
        <p14:creationId xmlns:p14="http://schemas.microsoft.com/office/powerpoint/2010/main" val="263014128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3.8  </a:t>
            </a:r>
            <a:r>
              <a:rPr lang="zh-CN" altLang="en-US" sz="3000" dirty="0" smtClean="0">
                <a:solidFill>
                  <a:schemeClr val="bg1"/>
                </a:solidFill>
                <a:latin typeface="Rockwell" pitchFamily="18" charset="0"/>
                <a:ea typeface="微软雅黑" pitchFamily="34" charset="-122"/>
              </a:rPr>
              <a:t>内联函数</a:t>
            </a:r>
            <a:endParaRPr lang="en-US" altLang="zh-CN" sz="30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222726" y="978316"/>
            <a:ext cx="11975624" cy="452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调用函数时系统要付出一定的开销，用于信息入栈出栈和参数传递等。特别是对于那些函数体较小但调用又较频繁的函数，计算机的开销相对就比较可观。在</a:t>
            </a:r>
            <a:r>
              <a:rPr kumimoji="1" lang="en-US" altLang="zh-CN" dirty="0"/>
              <a:t>C</a:t>
            </a:r>
            <a:r>
              <a:rPr kumimoji="1" lang="zh-CN" altLang="en-US" dirty="0"/>
              <a:t>语言中，用宏替换，可解决这个问题</a:t>
            </a:r>
            <a:r>
              <a:rPr kumimoji="1" lang="zh-CN" altLang="en-US" dirty="0" smtClean="0"/>
              <a:t>。</a:t>
            </a:r>
            <a:endParaRPr kumimoji="1" lang="en-US" altLang="zh-CN" dirty="0" smtClean="0"/>
          </a:p>
          <a:p>
            <a:pPr eaLnBrk="1" hangingPunct="1">
              <a:lnSpc>
                <a:spcPct val="120000"/>
              </a:lnSpc>
            </a:pPr>
            <a:r>
              <a:rPr kumimoji="1" lang="zh-CN" altLang="en-US" dirty="0" smtClean="0"/>
              <a:t>例如</a:t>
            </a:r>
            <a:r>
              <a:rPr kumimoji="1" lang="zh-CN" altLang="en-US" dirty="0"/>
              <a:t>，有如下的函数：</a:t>
            </a:r>
          </a:p>
          <a:p>
            <a:pPr eaLnBrk="1" hangingPunct="1">
              <a:lnSpc>
                <a:spcPct val="120000"/>
              </a:lnSpc>
            </a:pPr>
            <a:r>
              <a:rPr kumimoji="1" lang="zh-CN" altLang="en-US" dirty="0"/>
              <a:t>        </a:t>
            </a:r>
            <a:r>
              <a:rPr kumimoji="1" lang="en-US" altLang="zh-CN" dirty="0"/>
              <a:t>add(</a:t>
            </a:r>
            <a:r>
              <a:rPr kumimoji="1" lang="en-US" altLang="zh-CN" dirty="0" err="1"/>
              <a:t>int</a:t>
            </a:r>
            <a:r>
              <a:rPr kumimoji="1" lang="en-US" altLang="zh-CN" dirty="0"/>
              <a:t> </a:t>
            </a:r>
            <a:r>
              <a:rPr kumimoji="1" lang="en-US" altLang="zh-CN" dirty="0" err="1"/>
              <a:t>x,int</a:t>
            </a:r>
            <a:r>
              <a:rPr kumimoji="1" lang="en-US" altLang="zh-CN" dirty="0"/>
              <a:t> y)</a:t>
            </a:r>
          </a:p>
          <a:p>
            <a:pPr eaLnBrk="1" hangingPunct="1">
              <a:lnSpc>
                <a:spcPct val="120000"/>
              </a:lnSpc>
            </a:pPr>
            <a:r>
              <a:rPr kumimoji="1" lang="en-US" altLang="zh-CN" dirty="0"/>
              <a:t>        {</a:t>
            </a:r>
          </a:p>
          <a:p>
            <a:pPr eaLnBrk="1" hangingPunct="1">
              <a:lnSpc>
                <a:spcPct val="120000"/>
              </a:lnSpc>
            </a:pPr>
            <a:r>
              <a:rPr kumimoji="1" lang="en-US" altLang="zh-CN" dirty="0"/>
              <a:t>            return </a:t>
            </a:r>
            <a:r>
              <a:rPr kumimoji="1" lang="en-US" altLang="zh-CN" dirty="0" err="1"/>
              <a:t>x+y</a:t>
            </a:r>
            <a:r>
              <a:rPr kumimoji="1" lang="en-US" altLang="zh-CN" dirty="0"/>
              <a:t>;</a:t>
            </a:r>
          </a:p>
          <a:p>
            <a:pPr eaLnBrk="1" hangingPunct="1">
              <a:lnSpc>
                <a:spcPct val="120000"/>
              </a:lnSpc>
            </a:pPr>
            <a:r>
              <a:rPr kumimoji="1" lang="en-US" altLang="zh-CN" dirty="0"/>
              <a:t>         }</a:t>
            </a:r>
          </a:p>
          <a:p>
            <a:pPr eaLnBrk="1" hangingPunct="1">
              <a:lnSpc>
                <a:spcPct val="120000"/>
              </a:lnSpc>
            </a:pPr>
            <a:r>
              <a:rPr kumimoji="1" lang="en-US" altLang="zh-CN" dirty="0"/>
              <a:t>        </a:t>
            </a:r>
            <a:r>
              <a:rPr kumimoji="1" lang="zh-CN" altLang="en-US" dirty="0"/>
              <a:t>用宏替换时，上面的函数功能可写为：</a:t>
            </a:r>
          </a:p>
          <a:p>
            <a:pPr eaLnBrk="1" hangingPunct="1">
              <a:lnSpc>
                <a:spcPct val="120000"/>
              </a:lnSpc>
            </a:pPr>
            <a:r>
              <a:rPr kumimoji="1" lang="zh-CN" altLang="en-US" dirty="0"/>
              <a:t>        </a:t>
            </a:r>
            <a:r>
              <a:rPr kumimoji="1" lang="en-US" altLang="zh-CN" dirty="0"/>
              <a:t>#define add(</a:t>
            </a:r>
            <a:r>
              <a:rPr kumimoji="1" lang="en-US" altLang="zh-CN" dirty="0" err="1"/>
              <a:t>x,y</a:t>
            </a:r>
            <a:r>
              <a:rPr kumimoji="1" lang="en-US" altLang="zh-CN" dirty="0"/>
              <a:t>)   </a:t>
            </a:r>
            <a:r>
              <a:rPr kumimoji="1" lang="en-US" altLang="zh-CN" dirty="0" err="1"/>
              <a:t>x+y</a:t>
            </a:r>
            <a:endParaRPr kumimoji="1" lang="en-US" altLang="zh-CN" dirty="0"/>
          </a:p>
        </p:txBody>
      </p:sp>
    </p:spTree>
    <p:extLst>
      <p:ext uri="{BB962C8B-B14F-4D97-AF65-F5344CB8AC3E}">
        <p14:creationId xmlns:p14="http://schemas.microsoft.com/office/powerpoint/2010/main" val="24653554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1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48291"/>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3.8  </a:t>
            </a:r>
            <a:r>
              <a:rPr lang="zh-CN" altLang="en-US" sz="3000" dirty="0">
                <a:solidFill>
                  <a:schemeClr val="bg1"/>
                </a:solidFill>
                <a:latin typeface="Rockwell" pitchFamily="18" charset="0"/>
                <a:ea typeface="微软雅黑" pitchFamily="34" charset="-122"/>
              </a:rPr>
              <a:t>内联</a:t>
            </a:r>
            <a:r>
              <a:rPr lang="zh-CN" altLang="en-US" sz="3000" dirty="0" smtClean="0">
                <a:solidFill>
                  <a:schemeClr val="bg1"/>
                </a:solidFill>
                <a:latin typeface="Rockwell" pitchFamily="18" charset="0"/>
                <a:ea typeface="微软雅黑" pitchFamily="34" charset="-122"/>
              </a:rPr>
              <a:t>函数</a:t>
            </a:r>
            <a:endParaRPr lang="en-US" altLang="zh-CN"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34121" y="969674"/>
            <a:ext cx="11969709" cy="607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dirty="0"/>
              <a:t>C++</a:t>
            </a:r>
            <a:r>
              <a:rPr kumimoji="1" lang="zh-CN" altLang="en-US" dirty="0"/>
              <a:t>引进了内联函数（</a:t>
            </a:r>
            <a:r>
              <a:rPr kumimoji="1" lang="en-US" altLang="zh-CN" dirty="0"/>
              <a:t>inline function</a:t>
            </a:r>
            <a:r>
              <a:rPr kumimoji="1" lang="zh-CN" altLang="en-US" dirty="0"/>
              <a:t>）的概念。</a:t>
            </a:r>
          </a:p>
          <a:p>
            <a:pPr eaLnBrk="1" hangingPunct="1">
              <a:lnSpc>
                <a:spcPct val="120000"/>
              </a:lnSpc>
            </a:pPr>
            <a:r>
              <a:rPr kumimoji="1" lang="zh-CN" altLang="en-US" dirty="0"/>
              <a:t>    宏替换实质上是文字替换。内联函数与一般函数不同的是，在进行程序的编译时，编译器将内联函数的目标代码作拷贝并将其插入到调用内联函数的地方</a:t>
            </a:r>
            <a:r>
              <a:rPr kumimoji="1" lang="zh-CN" altLang="en-US" dirty="0" smtClean="0"/>
              <a:t>。例如</a:t>
            </a:r>
            <a:r>
              <a:rPr kumimoji="1" lang="zh-CN" altLang="en-US" dirty="0"/>
              <a:t>：</a:t>
            </a:r>
          </a:p>
          <a:p>
            <a:pPr eaLnBrk="1" hangingPunct="1">
              <a:lnSpc>
                <a:spcPct val="120000"/>
              </a:lnSpc>
            </a:pPr>
            <a:r>
              <a:rPr kumimoji="1" lang="zh-CN" altLang="en-US" dirty="0" smtClean="0"/>
              <a:t> </a:t>
            </a:r>
            <a:r>
              <a:rPr kumimoji="1" lang="en-US" altLang="zh-CN" dirty="0"/>
              <a:t>#include "</a:t>
            </a:r>
            <a:r>
              <a:rPr kumimoji="1" lang="en-US" altLang="zh-CN" dirty="0" err="1"/>
              <a:t>iostream.h</a:t>
            </a:r>
            <a:r>
              <a:rPr kumimoji="1" lang="en-US" altLang="zh-CN" dirty="0"/>
              <a:t>"</a:t>
            </a:r>
          </a:p>
          <a:p>
            <a:pPr eaLnBrk="1" hangingPunct="1">
              <a:lnSpc>
                <a:spcPct val="120000"/>
              </a:lnSpc>
            </a:pPr>
            <a:r>
              <a:rPr kumimoji="1" lang="en-US" altLang="zh-CN" dirty="0">
                <a:solidFill>
                  <a:srgbClr val="FF3300"/>
                </a:solidFill>
              </a:rPr>
              <a:t>inline</a:t>
            </a:r>
            <a:r>
              <a:rPr kumimoji="1" lang="en-US" altLang="zh-CN" dirty="0"/>
              <a:t> double circle(double r)</a:t>
            </a:r>
          </a:p>
          <a:p>
            <a:pPr eaLnBrk="1" hangingPunct="1">
              <a:lnSpc>
                <a:spcPct val="120000"/>
              </a:lnSpc>
            </a:pPr>
            <a:r>
              <a:rPr kumimoji="1" lang="en-US" altLang="zh-CN" dirty="0" smtClean="0"/>
              <a:t>{</a:t>
            </a:r>
          </a:p>
          <a:p>
            <a:pPr eaLnBrk="1" hangingPunct="1">
              <a:lnSpc>
                <a:spcPct val="120000"/>
              </a:lnSpc>
            </a:pPr>
            <a:r>
              <a:rPr kumimoji="1" lang="en-US" altLang="zh-CN" dirty="0"/>
              <a:t>	</a:t>
            </a:r>
            <a:r>
              <a:rPr kumimoji="1" lang="en-US" altLang="zh-CN" dirty="0" smtClean="0"/>
              <a:t>return </a:t>
            </a:r>
            <a:r>
              <a:rPr kumimoji="1" lang="en-US" altLang="zh-CN" dirty="0"/>
              <a:t>3.1416*r*r</a:t>
            </a:r>
            <a:r>
              <a:rPr kumimoji="1" lang="en-US" altLang="zh-CN" dirty="0" smtClean="0"/>
              <a:t>;</a:t>
            </a:r>
          </a:p>
          <a:p>
            <a:pPr eaLnBrk="1" hangingPunct="1">
              <a:lnSpc>
                <a:spcPct val="120000"/>
              </a:lnSpc>
            </a:pPr>
            <a:r>
              <a:rPr kumimoji="1" lang="en-US" altLang="zh-CN" dirty="0" smtClean="0"/>
              <a:t>}</a:t>
            </a:r>
            <a:endParaRPr kumimoji="1" lang="en-US" altLang="zh-CN" dirty="0"/>
          </a:p>
          <a:p>
            <a:pPr eaLnBrk="1" hangingPunct="1">
              <a:lnSpc>
                <a:spcPct val="120000"/>
              </a:lnSpc>
            </a:pPr>
            <a:r>
              <a:rPr kumimoji="1" lang="en-US" altLang="zh-CN" dirty="0" err="1" smtClean="0"/>
              <a:t>int</a:t>
            </a:r>
            <a:r>
              <a:rPr kumimoji="1" lang="en-US" altLang="zh-CN" dirty="0" smtClean="0"/>
              <a:t> </a:t>
            </a:r>
            <a:r>
              <a:rPr kumimoji="1" lang="en-US" altLang="zh-CN" dirty="0"/>
              <a:t>main()</a:t>
            </a:r>
          </a:p>
          <a:p>
            <a:pPr eaLnBrk="1" hangingPunct="1">
              <a:lnSpc>
                <a:spcPct val="120000"/>
              </a:lnSpc>
            </a:pPr>
            <a:r>
              <a:rPr kumimoji="1" lang="en-US" altLang="zh-CN" dirty="0" smtClean="0"/>
              <a:t>{</a:t>
            </a:r>
          </a:p>
          <a:p>
            <a:pPr eaLnBrk="1" hangingPunct="1">
              <a:lnSpc>
                <a:spcPct val="120000"/>
              </a:lnSpc>
            </a:pPr>
            <a:r>
              <a:rPr kumimoji="1" lang="en-US" altLang="zh-CN" dirty="0" smtClean="0"/>
              <a:t>	for(</a:t>
            </a:r>
            <a:r>
              <a:rPr kumimoji="1" lang="en-US" altLang="zh-CN" dirty="0" err="1" smtClean="0"/>
              <a:t>int</a:t>
            </a:r>
            <a:r>
              <a:rPr kumimoji="1" lang="en-US" altLang="zh-CN" dirty="0" smtClean="0"/>
              <a:t> </a:t>
            </a:r>
            <a:r>
              <a:rPr kumimoji="1" lang="en-US" altLang="zh-CN" dirty="0" err="1"/>
              <a:t>i</a:t>
            </a:r>
            <a:r>
              <a:rPr kumimoji="1" lang="en-US" altLang="zh-CN" dirty="0"/>
              <a:t>=1;i&lt;=3;i++)</a:t>
            </a:r>
          </a:p>
          <a:p>
            <a:pPr eaLnBrk="1" hangingPunct="1"/>
            <a:r>
              <a:rPr kumimoji="1" lang="en-US" altLang="zh-CN" dirty="0" smtClean="0"/>
              <a:t>		</a:t>
            </a:r>
            <a:r>
              <a:rPr kumimoji="1" lang="en-US" altLang="zh-CN" dirty="0" err="1" smtClean="0"/>
              <a:t>cout</a:t>
            </a:r>
            <a:r>
              <a:rPr kumimoji="1" lang="en-US" altLang="zh-CN" dirty="0"/>
              <a:t>&lt;&lt;"r="&lt;&lt;</a:t>
            </a:r>
            <a:r>
              <a:rPr kumimoji="1" lang="en-US" altLang="zh-CN" dirty="0" err="1"/>
              <a:t>i</a:t>
            </a:r>
            <a:r>
              <a:rPr kumimoji="1" lang="en-US" altLang="zh-CN" dirty="0"/>
              <a:t>&lt;&lt;" area="&lt;&lt;</a:t>
            </a:r>
            <a:r>
              <a:rPr kumimoji="1" lang="en-US" altLang="zh-CN" dirty="0">
                <a:solidFill>
                  <a:srgbClr val="FF3300"/>
                </a:solidFill>
              </a:rPr>
              <a:t>circle(</a:t>
            </a:r>
            <a:r>
              <a:rPr kumimoji="1" lang="en-US" altLang="zh-CN" dirty="0" err="1">
                <a:solidFill>
                  <a:srgbClr val="FF3300"/>
                </a:solidFill>
              </a:rPr>
              <a:t>i</a:t>
            </a:r>
            <a:r>
              <a:rPr kumimoji="1" lang="en-US" altLang="zh-CN" dirty="0">
                <a:solidFill>
                  <a:srgbClr val="FF3300"/>
                </a:solidFill>
              </a:rPr>
              <a:t>)</a:t>
            </a:r>
            <a:r>
              <a:rPr kumimoji="1" lang="en-US" altLang="zh-CN" dirty="0"/>
              <a:t>&lt;&lt;</a:t>
            </a:r>
            <a:r>
              <a:rPr kumimoji="1" lang="en-US" altLang="zh-CN" dirty="0" err="1"/>
              <a:t>endl</a:t>
            </a:r>
            <a:r>
              <a:rPr kumimoji="1" lang="en-US" altLang="zh-CN" dirty="0"/>
              <a:t>;</a:t>
            </a:r>
          </a:p>
          <a:p>
            <a:pPr eaLnBrk="1" hangingPunct="1"/>
            <a:r>
              <a:rPr kumimoji="1" lang="en-US" altLang="zh-CN" dirty="0" smtClean="0"/>
              <a:t>	return </a:t>
            </a:r>
            <a:r>
              <a:rPr kumimoji="1" lang="en-US" altLang="zh-CN" dirty="0"/>
              <a:t>0</a:t>
            </a:r>
            <a:r>
              <a:rPr kumimoji="1" lang="en-US" altLang="zh-CN" dirty="0" smtClean="0"/>
              <a:t>;</a:t>
            </a:r>
          </a:p>
          <a:p>
            <a:pPr eaLnBrk="1" hangingPunct="1"/>
            <a:r>
              <a:rPr kumimoji="1" lang="en-US" altLang="zh-CN" dirty="0" smtClean="0"/>
              <a:t>}</a:t>
            </a:r>
            <a:endParaRPr kumimoji="1" lang="en-US" altLang="zh-CN" dirty="0"/>
          </a:p>
        </p:txBody>
      </p:sp>
    </p:spTree>
    <p:extLst>
      <p:ext uri="{BB962C8B-B14F-4D97-AF65-F5344CB8AC3E}">
        <p14:creationId xmlns:p14="http://schemas.microsoft.com/office/powerpoint/2010/main" val="367340038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1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11188" y="248875"/>
            <a:ext cx="10330942"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1"/>
              </a:buClr>
              <a:buFont typeface="Wingdings" panose="05000000000000000000" pitchFamily="2" charset="2"/>
              <a:buNone/>
            </a:pPr>
            <a:r>
              <a:rPr lang="en-US" altLang="zh-CN" sz="3800" b="1" dirty="0">
                <a:latin typeface="Arial" panose="020B0604020202020204" pitchFamily="34" charset="0"/>
              </a:rPr>
              <a:t>C++</a:t>
            </a:r>
            <a:r>
              <a:rPr lang="zh-CN" altLang="en-US" sz="3800" b="1" dirty="0">
                <a:latin typeface="Arial" panose="020B0604020202020204" pitchFamily="34" charset="0"/>
              </a:rPr>
              <a:t>部分网络资源</a:t>
            </a:r>
          </a:p>
        </p:txBody>
      </p:sp>
      <p:sp>
        <p:nvSpPr>
          <p:cNvPr id="3" name="TextBox 1"/>
          <p:cNvSpPr txBox="1">
            <a:spLocks noChangeArrowheads="1"/>
          </p:cNvSpPr>
          <p:nvPr/>
        </p:nvSpPr>
        <p:spPr bwMode="auto">
          <a:xfrm>
            <a:off x="107950" y="1341438"/>
            <a:ext cx="11751865"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https://www.tutorialspoint.com/cplusplus/index.htm</a:t>
            </a:r>
            <a:endParaRPr lang="zh-CN" altLang="zh-CN" sz="3600" u="sng" dirty="0">
              <a:latin typeface="华文楷体" panose="02010600040101010101" pitchFamily="2" charset="-122"/>
              <a:ea typeface="华文楷体" panose="02010600040101010101" pitchFamily="2" charset="-122"/>
            </a:endParaRPr>
          </a:p>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http://www.learncpp.com/</a:t>
            </a:r>
            <a:endParaRPr lang="zh-CN" altLang="zh-CN" sz="3600" u="sng" dirty="0">
              <a:latin typeface="华文楷体" panose="02010600040101010101" pitchFamily="2" charset="-122"/>
              <a:ea typeface="华文楷体" panose="02010600040101010101" pitchFamily="2" charset="-122"/>
            </a:endParaRPr>
          </a:p>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http://www.cplusplus.com/</a:t>
            </a:r>
            <a:endParaRPr lang="zh-CN" altLang="zh-CN" sz="3600" u="sng" dirty="0">
              <a:latin typeface="华文楷体" panose="02010600040101010101" pitchFamily="2" charset="-122"/>
              <a:ea typeface="华文楷体" panose="02010600040101010101" pitchFamily="2" charset="-122"/>
            </a:endParaRPr>
          </a:p>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https://www.cprogramming.com/tutorial/c++-tutorial.html/</a:t>
            </a:r>
            <a:endParaRPr lang="zh-CN" altLang="zh-CN" sz="3600" dirty="0">
              <a:latin typeface="华文楷体" panose="02010600040101010101" pitchFamily="2" charset="-122"/>
              <a:ea typeface="华文楷体" panose="02010600040101010101" pitchFamily="2" charset="-122"/>
            </a:endParaRPr>
          </a:p>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http://www-h.eng.cam.ac.uk/help/tpl/languages/C++.html</a:t>
            </a:r>
            <a:endParaRPr lang="zh-CN" altLang="zh-CN" sz="3600" dirty="0">
              <a:latin typeface="华文楷体" panose="02010600040101010101" pitchFamily="2" charset="-122"/>
              <a:ea typeface="华文楷体" panose="02010600040101010101" pitchFamily="2" charset="-122"/>
            </a:endParaRPr>
          </a:p>
          <a:p>
            <a:pPr eaLnBrk="1" hangingPunct="1">
              <a:buFont typeface="Arial" panose="020B0604020202020204" pitchFamily="34" charset="0"/>
              <a:buChar char="•"/>
            </a:pPr>
            <a:r>
              <a:rPr lang="en-US" altLang="zh-CN" sz="3600" u="sng" dirty="0">
                <a:latin typeface="华文楷体" panose="02010600040101010101" pitchFamily="2" charset="-122"/>
                <a:ea typeface="华文楷体" panose="02010600040101010101" pitchFamily="2" charset="-122"/>
              </a:rPr>
              <a:t>https://en.wikipedia.org/wiki/C%2B%2B</a:t>
            </a:r>
          </a:p>
          <a:p>
            <a:pPr eaLnBrk="1" hangingPunct="1">
              <a:buFont typeface="Arial" panose="020B0604020202020204" pitchFamily="34" charset="0"/>
              <a:buChar char="•"/>
            </a:pPr>
            <a:r>
              <a:rPr lang="en-US" altLang="zh-CN" sz="3600" dirty="0">
                <a:latin typeface="华文楷体" panose="02010600040101010101" pitchFamily="2" charset="-122"/>
                <a:ea typeface="华文楷体" panose="02010600040101010101" pitchFamily="2" charset="-122"/>
              </a:rPr>
              <a:t>https://isocpp.org</a:t>
            </a:r>
          </a:p>
          <a:p>
            <a:pPr eaLnBrk="1" hangingPunct="1">
              <a:buFont typeface="Arial" panose="020B0604020202020204" pitchFamily="34" charset="0"/>
              <a:buChar char="•"/>
            </a:pPr>
            <a:r>
              <a:rPr lang="en-US" altLang="zh-CN" sz="3600" dirty="0">
                <a:latin typeface="华文楷体" panose="02010600040101010101" pitchFamily="2" charset="-122"/>
                <a:ea typeface="华文楷体" panose="02010600040101010101" pitchFamily="2" charset="-122"/>
              </a:rPr>
              <a:t>https://en.cppreference.com/w/</a:t>
            </a:r>
          </a:p>
          <a:p>
            <a:pPr eaLnBrk="1" hangingPunct="1">
              <a:buFont typeface="Arial" panose="020B0604020202020204" pitchFamily="34" charset="0"/>
              <a:buChar char="•"/>
            </a:pPr>
            <a:endParaRPr lang="zh-CN" altLang="en-US" sz="2800" dirty="0">
              <a:solidFill>
                <a:srgbClr val="FF0000"/>
              </a:solidFill>
              <a:latin typeface="Segoe UI Black" panose="020B0A02040204020203" pitchFamily="34" charset="0"/>
            </a:endParaRPr>
          </a:p>
        </p:txBody>
      </p:sp>
    </p:spTree>
    <p:extLst>
      <p:ext uri="{BB962C8B-B14F-4D97-AF65-F5344CB8AC3E}">
        <p14:creationId xmlns:p14="http://schemas.microsoft.com/office/powerpoint/2010/main" val="1870542784"/>
      </p:ext>
    </p:extLst>
  </p:cSld>
  <p:clrMapOvr>
    <a:masterClrMapping/>
  </p:clrMapOvr>
  <p:transition spd="med" advClick="0" advTm="0">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3.8  </a:t>
            </a:r>
            <a:r>
              <a:rPr lang="zh-CN" altLang="en-US" sz="3000" dirty="0">
                <a:solidFill>
                  <a:schemeClr val="bg1"/>
                </a:solidFill>
                <a:latin typeface="Rockwell" pitchFamily="18" charset="0"/>
                <a:ea typeface="微软雅黑" pitchFamily="34" charset="-122"/>
              </a:rPr>
              <a:t>内联函数</a:t>
            </a:r>
            <a:endParaRPr lang="en-US" altLang="zh-CN" sz="3000" dirty="0">
              <a:solidFill>
                <a:schemeClr val="bg1"/>
              </a:solidFill>
              <a:latin typeface="Rockwell" pitchFamily="18" charset="0"/>
              <a:ea typeface="微软雅黑" pitchFamily="34" charset="-122"/>
            </a:endParaRPr>
          </a:p>
          <a:p>
            <a:pPr eaLnBrk="1" hangingPunct="1"/>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468641" y="1151633"/>
            <a:ext cx="11319166" cy="437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pPr>
            <a:r>
              <a:rPr kumimoji="1" lang="en-US" altLang="zh-CN" dirty="0"/>
              <a:t>(1). </a:t>
            </a:r>
            <a:r>
              <a:rPr kumimoji="1" lang="zh-CN" altLang="en-US" dirty="0"/>
              <a:t>内联函数在第一次被调用前必须进行声明或定义，否则编译器将无法知道应该插入什么代码。</a:t>
            </a:r>
          </a:p>
          <a:p>
            <a:pPr eaLnBrk="1" hangingPunct="1">
              <a:lnSpc>
                <a:spcPct val="150000"/>
              </a:lnSpc>
            </a:pPr>
            <a:r>
              <a:rPr kumimoji="1" lang="en-US" altLang="zh-CN" dirty="0" smtClean="0"/>
              <a:t>(</a:t>
            </a:r>
            <a:r>
              <a:rPr kumimoji="1" lang="en-US" altLang="zh-CN" dirty="0"/>
              <a:t>2). C++</a:t>
            </a:r>
            <a:r>
              <a:rPr kumimoji="1" lang="zh-CN" altLang="en-US" dirty="0"/>
              <a:t>的内联函数具有与</a:t>
            </a:r>
            <a:r>
              <a:rPr kumimoji="1" lang="en-US" altLang="zh-CN" dirty="0"/>
              <a:t>C</a:t>
            </a:r>
            <a:r>
              <a:rPr kumimoji="1" lang="zh-CN" altLang="en-US" dirty="0"/>
              <a:t>中的宏定义</a:t>
            </a:r>
            <a:r>
              <a:rPr kumimoji="1" lang="en-US" altLang="zh-CN" dirty="0"/>
              <a:t>#define</a:t>
            </a:r>
            <a:r>
              <a:rPr kumimoji="1" lang="zh-CN" altLang="en-US" dirty="0"/>
              <a:t>相同的作用和类似机理，但消除了</a:t>
            </a:r>
            <a:r>
              <a:rPr kumimoji="1" lang="en-US" altLang="zh-CN" dirty="0"/>
              <a:t>#define</a:t>
            </a:r>
            <a:r>
              <a:rPr kumimoji="1" lang="zh-CN" altLang="en-US" dirty="0"/>
              <a:t>的不安全性。</a:t>
            </a:r>
            <a:r>
              <a:rPr kumimoji="1" lang="en-US" altLang="zh-CN" dirty="0">
                <a:solidFill>
                  <a:srgbClr val="FF3300"/>
                </a:solidFill>
              </a:rPr>
              <a:t> </a:t>
            </a:r>
          </a:p>
          <a:p>
            <a:pPr eaLnBrk="1" hangingPunct="1">
              <a:lnSpc>
                <a:spcPct val="150000"/>
              </a:lnSpc>
            </a:pPr>
            <a:r>
              <a:rPr kumimoji="1" lang="en-US" altLang="zh-CN" dirty="0" smtClean="0"/>
              <a:t>(</a:t>
            </a:r>
            <a:r>
              <a:rPr kumimoji="1" lang="en-US" altLang="zh-CN" dirty="0"/>
              <a:t>3). </a:t>
            </a:r>
            <a:r>
              <a:rPr kumimoji="1" lang="zh-CN" altLang="en-US" dirty="0"/>
              <a:t>内联函数体内一般不能有循环语句和开关语句。</a:t>
            </a:r>
          </a:p>
          <a:p>
            <a:pPr eaLnBrk="1" hangingPunct="1">
              <a:lnSpc>
                <a:spcPct val="150000"/>
              </a:lnSpc>
            </a:pPr>
            <a:r>
              <a:rPr kumimoji="1" lang="en-US" altLang="zh-CN" dirty="0"/>
              <a:t>(4). </a:t>
            </a:r>
            <a:r>
              <a:rPr kumimoji="1" lang="zh-CN" altLang="en-US" dirty="0"/>
              <a:t>后面类结构中所有在类说明体内定义的函数都是内联函数。</a:t>
            </a:r>
          </a:p>
          <a:p>
            <a:pPr eaLnBrk="1" hangingPunct="1">
              <a:lnSpc>
                <a:spcPct val="150000"/>
              </a:lnSpc>
            </a:pPr>
            <a:r>
              <a:rPr lang="en-US" altLang="zh-CN" dirty="0"/>
              <a:t>(5). </a:t>
            </a:r>
            <a:r>
              <a:rPr lang="zh-CN" altLang="en-US" dirty="0"/>
              <a:t>通常较短的函数才定义为内联函数。</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27" name="组合 26"/>
          <p:cNvGrpSpPr>
            <a:grpSpLocks/>
          </p:cNvGrpSpPr>
          <p:nvPr/>
        </p:nvGrpSpPr>
        <p:grpSpPr bwMode="auto">
          <a:xfrm>
            <a:off x="9679607" y="189434"/>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79864323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1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3.9  </a:t>
            </a:r>
            <a:r>
              <a:rPr lang="zh-CN" altLang="en-US" sz="3000" dirty="0" smtClean="0">
                <a:solidFill>
                  <a:schemeClr val="bg1"/>
                </a:solidFill>
                <a:latin typeface="Rockwell" pitchFamily="18" charset="0"/>
                <a:ea typeface="微软雅黑" pitchFamily="34" charset="-122"/>
              </a:rPr>
              <a:t>带有</a:t>
            </a:r>
            <a:r>
              <a:rPr lang="zh-CN" altLang="en-US" sz="3000" dirty="0">
                <a:solidFill>
                  <a:schemeClr val="bg1"/>
                </a:solidFill>
                <a:latin typeface="Rockwell" pitchFamily="18" charset="0"/>
                <a:ea typeface="微软雅黑" pitchFamily="34" charset="-122"/>
              </a:rPr>
              <a:t>缺省参数值的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0" y="978316"/>
            <a:ext cx="12198350" cy="520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在</a:t>
            </a:r>
            <a:r>
              <a:rPr kumimoji="1" lang="en-US" altLang="zh-CN" dirty="0"/>
              <a:t>C++</a:t>
            </a:r>
            <a:r>
              <a:rPr kumimoji="1" lang="zh-CN" altLang="en-US" dirty="0"/>
              <a:t>中，函数的参数可以有缺省值。当调用有缺省参数的函数时，如果相应的参数没有给出实参，则自动用相应的缺省参数值作为其实参。函数的缺省参数，是在</a:t>
            </a:r>
            <a:r>
              <a:rPr kumimoji="1" lang="zh-CN" altLang="en-US" dirty="0">
                <a:solidFill>
                  <a:srgbClr val="FF3300"/>
                </a:solidFill>
              </a:rPr>
              <a:t>函数原型</a:t>
            </a:r>
            <a:r>
              <a:rPr kumimoji="1" lang="zh-CN" altLang="en-US" dirty="0"/>
              <a:t>中给定的。例如：</a:t>
            </a:r>
          </a:p>
          <a:p>
            <a:pPr eaLnBrk="1" hangingPunct="1">
              <a:lnSpc>
                <a:spcPct val="120000"/>
              </a:lnSpc>
            </a:pPr>
            <a:r>
              <a:rPr kumimoji="1" lang="zh-CN" altLang="en-US" dirty="0"/>
              <a:t>        </a:t>
            </a:r>
            <a:r>
              <a:rPr kumimoji="1" lang="en-US" altLang="zh-CN" dirty="0" err="1"/>
              <a:t>int</a:t>
            </a:r>
            <a:r>
              <a:rPr kumimoji="1" lang="en-US" altLang="zh-CN" dirty="0"/>
              <a:t> </a:t>
            </a:r>
            <a:r>
              <a:rPr kumimoji="1" lang="en-US" altLang="zh-CN" dirty="0" err="1"/>
              <a:t>init</a:t>
            </a:r>
            <a:r>
              <a:rPr kumimoji="1" lang="en-US" altLang="zh-CN" dirty="0"/>
              <a:t>(</a:t>
            </a:r>
            <a:r>
              <a:rPr kumimoji="1" lang="en-US" altLang="zh-CN" dirty="0" err="1"/>
              <a:t>int</a:t>
            </a:r>
            <a:r>
              <a:rPr kumimoji="1" lang="en-US" altLang="zh-CN" dirty="0"/>
              <a:t> x=5, </a:t>
            </a:r>
            <a:r>
              <a:rPr kumimoji="1" lang="en-US" altLang="zh-CN" dirty="0" err="1"/>
              <a:t>int</a:t>
            </a:r>
            <a:r>
              <a:rPr kumimoji="1" lang="en-US" altLang="zh-CN" dirty="0"/>
              <a:t> y=10);</a:t>
            </a:r>
          </a:p>
          <a:p>
            <a:pPr eaLnBrk="1" hangingPunct="1">
              <a:lnSpc>
                <a:spcPct val="120000"/>
              </a:lnSpc>
            </a:pPr>
            <a:r>
              <a:rPr kumimoji="1" lang="zh-CN" altLang="en-US" dirty="0"/>
              <a:t>则如下调用是允许的：</a:t>
            </a:r>
            <a:r>
              <a:rPr kumimoji="1" lang="en-US" altLang="zh-CN" dirty="0" err="1"/>
              <a:t>init</a:t>
            </a:r>
            <a:r>
              <a:rPr kumimoji="1" lang="en-US" altLang="zh-CN" dirty="0"/>
              <a:t>(100,80</a:t>
            </a:r>
            <a:r>
              <a:rPr kumimoji="1" lang="en-US" altLang="zh-CN" dirty="0" smtClean="0"/>
              <a:t>);    </a:t>
            </a:r>
            <a:r>
              <a:rPr kumimoji="1" lang="en-US" altLang="zh-CN" dirty="0" err="1"/>
              <a:t>init</a:t>
            </a:r>
            <a:r>
              <a:rPr kumimoji="1" lang="en-US" altLang="zh-CN" dirty="0"/>
              <a:t>(25); </a:t>
            </a:r>
            <a:r>
              <a:rPr kumimoji="1" lang="en-US" altLang="zh-CN" dirty="0" smtClean="0"/>
              <a:t>    </a:t>
            </a:r>
            <a:r>
              <a:rPr kumimoji="1" lang="en-US" altLang="zh-CN" dirty="0" err="1" smtClean="0"/>
              <a:t>init</a:t>
            </a:r>
            <a:r>
              <a:rPr kumimoji="1" lang="en-US" altLang="zh-CN" dirty="0"/>
              <a:t>(); </a:t>
            </a:r>
          </a:p>
          <a:p>
            <a:pPr eaLnBrk="1" hangingPunct="1">
              <a:lnSpc>
                <a:spcPct val="120000"/>
              </a:lnSpc>
            </a:pPr>
            <a:r>
              <a:rPr kumimoji="1" lang="zh-CN" altLang="en-US" dirty="0"/>
              <a:t>说明：</a:t>
            </a:r>
          </a:p>
          <a:p>
            <a:pPr eaLnBrk="1" hangingPunct="1">
              <a:lnSpc>
                <a:spcPct val="120000"/>
              </a:lnSpc>
            </a:pPr>
            <a:r>
              <a:rPr lang="zh-CN" altLang="en-US" dirty="0"/>
              <a:t>（</a:t>
            </a:r>
            <a:r>
              <a:rPr lang="en-US" altLang="zh-CN" dirty="0"/>
              <a:t>1</a:t>
            </a:r>
            <a:r>
              <a:rPr lang="zh-CN" altLang="en-US" dirty="0"/>
              <a:t>）在</a:t>
            </a:r>
            <a:r>
              <a:rPr lang="zh-CN" altLang="en-US" dirty="0">
                <a:solidFill>
                  <a:srgbClr val="FF3300"/>
                </a:solidFill>
              </a:rPr>
              <a:t>函数原型</a:t>
            </a:r>
            <a:r>
              <a:rPr lang="zh-CN" altLang="en-US" dirty="0"/>
              <a:t>中，所有取缺省值的参数必须出现在不取缺省值的参数的右边。</a:t>
            </a:r>
          </a:p>
          <a:p>
            <a:pPr eaLnBrk="1" hangingPunct="1">
              <a:lnSpc>
                <a:spcPct val="120000"/>
              </a:lnSpc>
            </a:pPr>
            <a:r>
              <a:rPr lang="zh-CN" altLang="en-US" dirty="0"/>
              <a:t>如：</a:t>
            </a:r>
            <a:r>
              <a:rPr lang="en-US" altLang="zh-CN" dirty="0" err="1"/>
              <a:t>int</a:t>
            </a:r>
            <a:r>
              <a:rPr lang="en-US" altLang="zh-CN" dirty="0"/>
              <a:t> fun(</a:t>
            </a:r>
            <a:r>
              <a:rPr lang="en-US" altLang="zh-CN" dirty="0" err="1"/>
              <a:t>int</a:t>
            </a:r>
            <a:r>
              <a:rPr lang="en-US" altLang="zh-CN" dirty="0"/>
              <a:t> </a:t>
            </a:r>
            <a:r>
              <a:rPr lang="en-US" altLang="zh-CN" dirty="0" err="1"/>
              <a:t>I,</a:t>
            </a:r>
            <a:r>
              <a:rPr lang="en-US" altLang="zh-CN" dirty="0" err="1">
                <a:solidFill>
                  <a:srgbClr val="FF3300"/>
                </a:solidFill>
              </a:rPr>
              <a:t>int</a:t>
            </a:r>
            <a:r>
              <a:rPr lang="en-US" altLang="zh-CN" dirty="0">
                <a:solidFill>
                  <a:srgbClr val="FF3300"/>
                </a:solidFill>
              </a:rPr>
              <a:t> j=5</a:t>
            </a:r>
            <a:r>
              <a:rPr lang="en-US" altLang="zh-CN" dirty="0"/>
              <a:t>,int k);   </a:t>
            </a:r>
            <a:r>
              <a:rPr lang="en-US" altLang="zh-CN" dirty="0">
                <a:solidFill>
                  <a:srgbClr val="FF3300"/>
                </a:solidFill>
              </a:rPr>
              <a:t>//</a:t>
            </a:r>
            <a:r>
              <a:rPr lang="zh-CN" altLang="en-US" dirty="0">
                <a:solidFill>
                  <a:srgbClr val="FF3300"/>
                </a:solidFill>
              </a:rPr>
              <a:t>错误</a:t>
            </a:r>
          </a:p>
          <a:p>
            <a:pPr eaLnBrk="1" hangingPunct="1">
              <a:lnSpc>
                <a:spcPct val="120000"/>
              </a:lnSpc>
            </a:pPr>
            <a:r>
              <a:rPr lang="zh-CN" altLang="en-US" dirty="0"/>
              <a:t>       </a:t>
            </a:r>
            <a:r>
              <a:rPr lang="en-US" altLang="zh-CN" dirty="0" err="1"/>
              <a:t>int</a:t>
            </a:r>
            <a:r>
              <a:rPr lang="en-US" altLang="zh-CN" dirty="0"/>
              <a:t> fun(</a:t>
            </a:r>
            <a:r>
              <a:rPr lang="en-US" altLang="zh-CN" dirty="0" err="1"/>
              <a:t>int</a:t>
            </a:r>
            <a:r>
              <a:rPr lang="en-US" altLang="zh-CN" dirty="0"/>
              <a:t> </a:t>
            </a:r>
            <a:r>
              <a:rPr lang="en-US" altLang="zh-CN" dirty="0" err="1"/>
              <a:t>I,int</a:t>
            </a:r>
            <a:r>
              <a:rPr lang="en-US" altLang="zh-CN" dirty="0"/>
              <a:t> </a:t>
            </a:r>
            <a:r>
              <a:rPr lang="en-US" altLang="zh-CN" dirty="0" err="1"/>
              <a:t>k,int</a:t>
            </a:r>
            <a:r>
              <a:rPr lang="en-US" altLang="zh-CN" dirty="0"/>
              <a:t> j=5);   </a:t>
            </a:r>
            <a:r>
              <a:rPr lang="en-US" altLang="zh-CN" dirty="0">
                <a:solidFill>
                  <a:srgbClr val="FF3300"/>
                </a:solidFill>
              </a:rPr>
              <a:t>//</a:t>
            </a:r>
            <a:r>
              <a:rPr lang="zh-CN" altLang="en-US" dirty="0">
                <a:solidFill>
                  <a:srgbClr val="FF3300"/>
                </a:solidFill>
              </a:rPr>
              <a:t>正确</a:t>
            </a:r>
          </a:p>
          <a:p>
            <a:pPr eaLnBrk="1" hangingPunct="1"/>
            <a:r>
              <a:rPr lang="zh-CN" altLang="en-US" dirty="0"/>
              <a:t>（</a:t>
            </a:r>
            <a:r>
              <a:rPr lang="en-US" altLang="zh-CN" dirty="0"/>
              <a:t>2</a:t>
            </a:r>
            <a:r>
              <a:rPr lang="zh-CN" altLang="en-US" dirty="0"/>
              <a:t>）在</a:t>
            </a:r>
            <a:r>
              <a:rPr lang="zh-CN" altLang="en-US" dirty="0">
                <a:solidFill>
                  <a:srgbClr val="FF3300"/>
                </a:solidFill>
              </a:rPr>
              <a:t>函数调用</a:t>
            </a:r>
            <a:r>
              <a:rPr lang="zh-CN" altLang="en-US" dirty="0"/>
              <a:t>时，若某个参数省略，则其后的参数皆应省略而采用缺省值。</a:t>
            </a:r>
          </a:p>
          <a:p>
            <a:pPr eaLnBrk="1" hangingPunct="1"/>
            <a:r>
              <a:rPr lang="zh-CN" altLang="en-US" sz="2000" dirty="0"/>
              <a:t>如：</a:t>
            </a:r>
          </a:p>
          <a:p>
            <a:pPr eaLnBrk="1" hangingPunct="1">
              <a:lnSpc>
                <a:spcPct val="120000"/>
              </a:lnSpc>
            </a:pPr>
            <a:r>
              <a:rPr lang="zh-CN" altLang="en-US" sz="2000" dirty="0"/>
              <a:t>    </a:t>
            </a:r>
            <a:r>
              <a:rPr kumimoji="1" lang="en-US" altLang="zh-CN" dirty="0" err="1"/>
              <a:t>init</a:t>
            </a:r>
            <a:r>
              <a:rPr kumimoji="1" lang="en-US" altLang="zh-CN" dirty="0"/>
              <a:t> (,20)   </a:t>
            </a:r>
            <a:r>
              <a:rPr lang="en-US" altLang="zh-CN" dirty="0">
                <a:solidFill>
                  <a:srgbClr val="FF3300"/>
                </a:solidFill>
              </a:rPr>
              <a:t>//</a:t>
            </a:r>
            <a:r>
              <a:rPr lang="zh-CN" altLang="en-US" dirty="0" smtClean="0">
                <a:solidFill>
                  <a:srgbClr val="FF3300"/>
                </a:solidFill>
              </a:rPr>
              <a:t>错误</a:t>
            </a:r>
            <a:endParaRPr lang="zh-CN" altLang="en-US" dirty="0">
              <a:solidFill>
                <a:srgbClr val="FF3300"/>
              </a:solidFill>
            </a:endParaRPr>
          </a:p>
        </p:txBody>
      </p:sp>
    </p:spTree>
    <p:extLst>
      <p:ext uri="{BB962C8B-B14F-4D97-AF65-F5344CB8AC3E}">
        <p14:creationId xmlns:p14="http://schemas.microsoft.com/office/powerpoint/2010/main" val="177175165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7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3.9  </a:t>
            </a:r>
            <a:r>
              <a:rPr lang="zh-CN" altLang="en-US" sz="3000" dirty="0">
                <a:solidFill>
                  <a:schemeClr val="bg1"/>
                </a:solidFill>
                <a:latin typeface="Rockwell" pitchFamily="18" charset="0"/>
                <a:ea typeface="微软雅黑" pitchFamily="34" charset="-122"/>
              </a:rPr>
              <a:t>带有缺省参数值的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 y="970666"/>
            <a:ext cx="12075838" cy="501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buFontTx/>
              <a:buNone/>
            </a:pPr>
            <a:r>
              <a:rPr lang="zh-CN" altLang="en-US" sz="2800" dirty="0">
                <a:solidFill>
                  <a:schemeClr val="bg2"/>
                </a:solidFill>
              </a:rPr>
              <a:t>例.</a:t>
            </a:r>
            <a:r>
              <a:rPr lang="zh-CN" altLang="en-US" sz="2800" dirty="0"/>
              <a:t>编写一个带有默认参数的函数，使得在默认情况下显示两个整数的较大者，否则显示两个整数的较小者</a:t>
            </a:r>
            <a:r>
              <a:rPr lang="zh-CN" altLang="en-US" dirty="0"/>
              <a:t>。 </a:t>
            </a:r>
          </a:p>
          <a:p>
            <a:pPr indent="-6350"/>
            <a:r>
              <a:rPr lang="en-US" altLang="zh-CN" dirty="0" err="1"/>
              <a:t>int</a:t>
            </a:r>
            <a:r>
              <a:rPr lang="en-US" altLang="zh-CN" dirty="0"/>
              <a:t> main()</a:t>
            </a:r>
          </a:p>
          <a:p>
            <a:pPr indent="-6350"/>
            <a:r>
              <a:rPr lang="en-US" altLang="zh-CN" dirty="0"/>
              <a:t>{</a:t>
            </a:r>
          </a:p>
          <a:p>
            <a:pPr indent="-6350"/>
            <a:r>
              <a:rPr lang="en-US" altLang="zh-CN" dirty="0"/>
              <a:t>    void </a:t>
            </a:r>
            <a:r>
              <a:rPr lang="en-US" altLang="zh-CN" dirty="0" err="1"/>
              <a:t>showValue</a:t>
            </a:r>
            <a:r>
              <a:rPr lang="en-US" altLang="zh-CN" dirty="0"/>
              <a:t>(</a:t>
            </a:r>
            <a:r>
              <a:rPr lang="en-US" altLang="zh-CN" dirty="0" err="1"/>
              <a:t>int</a:t>
            </a:r>
            <a:r>
              <a:rPr lang="en-US" altLang="zh-CN" dirty="0"/>
              <a:t> x, </a:t>
            </a:r>
            <a:r>
              <a:rPr lang="en-US" altLang="zh-CN" dirty="0" err="1"/>
              <a:t>int</a:t>
            </a:r>
            <a:r>
              <a:rPr lang="en-US" altLang="zh-CN" dirty="0"/>
              <a:t> y, bool Max = true);  // </a:t>
            </a:r>
            <a:r>
              <a:rPr lang="zh-CN" altLang="en-US" dirty="0"/>
              <a:t>声明</a:t>
            </a:r>
            <a:r>
              <a:rPr lang="zh-CN" altLang="en-US" dirty="0" smtClean="0"/>
              <a:t>函数</a:t>
            </a:r>
            <a:endParaRPr lang="en-US" altLang="zh-CN" dirty="0" smtClean="0"/>
          </a:p>
          <a:p>
            <a:pPr indent="-6350"/>
            <a:endParaRPr lang="zh-CN" altLang="en-US" dirty="0"/>
          </a:p>
          <a:p>
            <a:pPr indent="-6350"/>
            <a:r>
              <a:rPr lang="en-US" altLang="zh-CN" dirty="0"/>
              <a:t>    </a:t>
            </a:r>
            <a:r>
              <a:rPr lang="en-US" altLang="zh-CN" dirty="0" err="1"/>
              <a:t>int</a:t>
            </a:r>
            <a:r>
              <a:rPr lang="en-US" altLang="zh-CN" dirty="0"/>
              <a:t> a = 5, b = 10</a:t>
            </a:r>
            <a:r>
              <a:rPr lang="en-US" altLang="zh-CN" dirty="0" smtClean="0"/>
              <a:t>;</a:t>
            </a:r>
          </a:p>
          <a:p>
            <a:pPr indent="-6350"/>
            <a:endParaRPr lang="en-US" altLang="zh-CN" dirty="0"/>
          </a:p>
          <a:p>
            <a:pPr indent="-6350"/>
            <a:r>
              <a:rPr lang="en-US" altLang="zh-CN" dirty="0"/>
              <a:t>    </a:t>
            </a:r>
            <a:r>
              <a:rPr lang="en-US" altLang="zh-CN" dirty="0" err="1"/>
              <a:t>showValue</a:t>
            </a:r>
            <a:r>
              <a:rPr lang="en-US" altLang="zh-CN" dirty="0"/>
              <a:t>(</a:t>
            </a:r>
            <a:r>
              <a:rPr lang="en-US" altLang="zh-CN" dirty="0" err="1"/>
              <a:t>a,b</a:t>
            </a:r>
            <a:r>
              <a:rPr lang="en-US" altLang="zh-CN" dirty="0"/>
              <a:t>);</a:t>
            </a:r>
          </a:p>
          <a:p>
            <a:pPr indent="-6350"/>
            <a:r>
              <a:rPr lang="en-US" altLang="zh-CN" dirty="0"/>
              <a:t>    </a:t>
            </a:r>
            <a:r>
              <a:rPr lang="en-US" altLang="zh-CN" dirty="0" err="1"/>
              <a:t>showValue</a:t>
            </a:r>
            <a:r>
              <a:rPr lang="en-US" altLang="zh-CN" dirty="0"/>
              <a:t>(</a:t>
            </a:r>
            <a:r>
              <a:rPr lang="en-US" altLang="zh-CN" dirty="0" err="1"/>
              <a:t>a,b,false</a:t>
            </a:r>
            <a:r>
              <a:rPr lang="en-US" altLang="zh-CN" dirty="0" smtClean="0"/>
              <a:t>);</a:t>
            </a:r>
          </a:p>
          <a:p>
            <a:pPr indent="-6350"/>
            <a:endParaRPr lang="en-US" altLang="zh-CN" dirty="0"/>
          </a:p>
          <a:p>
            <a:pPr indent="-6350"/>
            <a:r>
              <a:rPr lang="en-US" altLang="zh-CN" dirty="0"/>
              <a:t>    return 0;</a:t>
            </a:r>
          </a:p>
          <a:p>
            <a:pPr indent="-6350"/>
            <a:r>
              <a:rPr lang="en-US" altLang="zh-CN" dirty="0" smtClean="0"/>
              <a:t>}</a:t>
            </a:r>
            <a:endParaRPr lang="en-US" altLang="zh-CN" dirty="0"/>
          </a:p>
        </p:txBody>
      </p:sp>
    </p:spTree>
    <p:extLst>
      <p:ext uri="{BB962C8B-B14F-4D97-AF65-F5344CB8AC3E}">
        <p14:creationId xmlns:p14="http://schemas.microsoft.com/office/powerpoint/2010/main" val="173010606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7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3.9  </a:t>
            </a:r>
            <a:r>
              <a:rPr lang="zh-CN" altLang="en-US" sz="3000" dirty="0">
                <a:solidFill>
                  <a:schemeClr val="bg1"/>
                </a:solidFill>
                <a:latin typeface="Rockwell" pitchFamily="18" charset="0"/>
                <a:ea typeface="微软雅黑" pitchFamily="34" charset="-122"/>
              </a:rPr>
              <a:t>带有缺省参数值的</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2664297" y="970666"/>
            <a:ext cx="7683350" cy="594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indent="-6350"/>
            <a:r>
              <a:rPr lang="en-US" altLang="zh-CN" sz="2000" dirty="0" smtClean="0"/>
              <a:t>void </a:t>
            </a:r>
            <a:r>
              <a:rPr lang="en-US" altLang="zh-CN" sz="2000" dirty="0" err="1"/>
              <a:t>showValue</a:t>
            </a:r>
            <a:r>
              <a:rPr lang="en-US" altLang="zh-CN" sz="2000" dirty="0"/>
              <a:t>(</a:t>
            </a:r>
            <a:r>
              <a:rPr lang="en-US" altLang="zh-CN" sz="2000" dirty="0" err="1"/>
              <a:t>int</a:t>
            </a:r>
            <a:r>
              <a:rPr lang="en-US" altLang="zh-CN" sz="2000" dirty="0"/>
              <a:t> x, </a:t>
            </a:r>
            <a:r>
              <a:rPr lang="en-US" altLang="zh-CN" sz="2000" dirty="0" err="1"/>
              <a:t>int</a:t>
            </a:r>
            <a:r>
              <a:rPr lang="en-US" altLang="zh-CN" sz="2000" dirty="0"/>
              <a:t> y, bool Max = true)  // </a:t>
            </a:r>
            <a:r>
              <a:rPr lang="zh-CN" altLang="en-US" sz="2000" dirty="0"/>
              <a:t>定义函数</a:t>
            </a:r>
          </a:p>
          <a:p>
            <a:pPr indent="-6350"/>
            <a:r>
              <a:rPr lang="en-US" altLang="zh-CN" sz="2000" dirty="0"/>
              <a:t>{</a:t>
            </a:r>
          </a:p>
          <a:p>
            <a:pPr indent="-6350"/>
            <a:r>
              <a:rPr lang="en-US" altLang="zh-CN" sz="2000" dirty="0"/>
              <a:t>    if(Max)</a:t>
            </a:r>
          </a:p>
          <a:p>
            <a:pPr indent="-6350"/>
            <a:r>
              <a:rPr lang="en-US" altLang="zh-CN" sz="2000" dirty="0"/>
              <a:t>        </a:t>
            </a:r>
            <a:r>
              <a:rPr lang="en-US" altLang="zh-CN" sz="2000" dirty="0" err="1"/>
              <a:t>cout</a:t>
            </a:r>
            <a:r>
              <a:rPr lang="en-US" altLang="zh-CN" sz="2000" dirty="0"/>
              <a:t> &lt;&lt; “the bigger value is: " &lt;&lt; (x&gt;y)?</a:t>
            </a:r>
            <a:r>
              <a:rPr lang="en-US" altLang="zh-CN" sz="2000" dirty="0" err="1"/>
              <a:t>x:y</a:t>
            </a:r>
            <a:r>
              <a:rPr lang="en-US" altLang="zh-CN" sz="2000" dirty="0"/>
              <a:t> &lt;&lt; </a:t>
            </a:r>
            <a:r>
              <a:rPr lang="en-US" altLang="zh-CN" sz="2000" dirty="0" err="1"/>
              <a:t>endl</a:t>
            </a:r>
            <a:r>
              <a:rPr lang="en-US" altLang="zh-CN" sz="2000" dirty="0"/>
              <a:t>;</a:t>
            </a:r>
          </a:p>
          <a:p>
            <a:pPr indent="-6350"/>
            <a:r>
              <a:rPr lang="en-US" altLang="zh-CN" sz="2000" dirty="0"/>
              <a:t>    else</a:t>
            </a:r>
          </a:p>
          <a:p>
            <a:pPr indent="-6350"/>
            <a:r>
              <a:rPr lang="en-US" altLang="zh-CN" sz="2000" dirty="0"/>
              <a:t>        </a:t>
            </a:r>
            <a:r>
              <a:rPr lang="en-US" altLang="zh-CN" sz="2000" dirty="0" err="1"/>
              <a:t>cout</a:t>
            </a:r>
            <a:r>
              <a:rPr lang="en-US" altLang="zh-CN" sz="2000" dirty="0"/>
              <a:t> &lt;&lt; "the smaller value is: " &lt;&lt; (x&lt;y)?</a:t>
            </a:r>
            <a:r>
              <a:rPr lang="en-US" altLang="zh-CN" sz="2000" dirty="0" err="1"/>
              <a:t>x:y</a:t>
            </a:r>
            <a:r>
              <a:rPr lang="en-US" altLang="zh-CN" sz="2000" dirty="0"/>
              <a:t> &lt;&lt; </a:t>
            </a:r>
            <a:r>
              <a:rPr lang="en-US" altLang="zh-CN" sz="2000" dirty="0" err="1"/>
              <a:t>endl</a:t>
            </a:r>
            <a:r>
              <a:rPr lang="en-US" altLang="zh-CN" sz="2000" dirty="0"/>
              <a:t>;</a:t>
            </a:r>
          </a:p>
          <a:p>
            <a:pPr indent="-6350"/>
            <a:r>
              <a:rPr lang="en-US" altLang="zh-CN" sz="2000" dirty="0"/>
              <a:t>}</a:t>
            </a:r>
          </a:p>
          <a:p>
            <a:pPr indent="-6350"/>
            <a:r>
              <a:rPr lang="en-US" altLang="zh-CN" sz="2000" dirty="0"/>
              <a:t>void </a:t>
            </a:r>
            <a:r>
              <a:rPr lang="en-US" altLang="zh-CN" sz="2000" dirty="0" err="1"/>
              <a:t>showValue</a:t>
            </a:r>
            <a:r>
              <a:rPr lang="en-US" altLang="zh-CN" sz="2000" dirty="0"/>
              <a:t>(</a:t>
            </a:r>
            <a:r>
              <a:rPr lang="en-US" altLang="zh-CN" sz="2000" dirty="0" err="1"/>
              <a:t>int</a:t>
            </a:r>
            <a:r>
              <a:rPr lang="en-US" altLang="zh-CN" sz="2000" dirty="0"/>
              <a:t> x, </a:t>
            </a:r>
            <a:r>
              <a:rPr lang="en-US" altLang="zh-CN" sz="2000" dirty="0" err="1"/>
              <a:t>int</a:t>
            </a:r>
            <a:r>
              <a:rPr lang="en-US" altLang="zh-CN" sz="2000" dirty="0"/>
              <a:t> y, bool Max = true)  // </a:t>
            </a:r>
            <a:r>
              <a:rPr lang="zh-CN" altLang="en-US" sz="2000" dirty="0"/>
              <a:t>定义</a:t>
            </a:r>
            <a:r>
              <a:rPr lang="zh-CN" altLang="en-US" sz="2000" dirty="0" smtClean="0"/>
              <a:t>函数</a:t>
            </a:r>
            <a:endParaRPr lang="en-US" altLang="zh-CN" sz="2000" dirty="0" smtClean="0"/>
          </a:p>
          <a:p>
            <a:pPr indent="-6350"/>
            <a:r>
              <a:rPr lang="en-US" altLang="zh-CN" sz="2000" dirty="0" smtClean="0"/>
              <a:t>{</a:t>
            </a:r>
            <a:endParaRPr lang="en-US" altLang="zh-CN" sz="2000" dirty="0"/>
          </a:p>
          <a:p>
            <a:pPr indent="-6350"/>
            <a:r>
              <a:rPr lang="en-US" altLang="zh-CN" sz="2000" dirty="0" smtClean="0"/>
              <a:t>	     </a:t>
            </a:r>
            <a:r>
              <a:rPr lang="en-US" altLang="zh-CN" sz="2000" dirty="0" err="1" smtClean="0"/>
              <a:t>int</a:t>
            </a:r>
            <a:r>
              <a:rPr lang="en-US" altLang="zh-CN" sz="2000" dirty="0" smtClean="0"/>
              <a:t> </a:t>
            </a:r>
            <a:r>
              <a:rPr lang="en-US" altLang="zh-CN" sz="2000" dirty="0"/>
              <a:t>result;</a:t>
            </a:r>
          </a:p>
          <a:p>
            <a:pPr indent="-6350"/>
            <a:r>
              <a:rPr lang="en-US" altLang="zh-CN" sz="2000" dirty="0"/>
              <a:t>	</a:t>
            </a:r>
            <a:r>
              <a:rPr lang="en-US" altLang="zh-CN" sz="2000" dirty="0" smtClean="0"/>
              <a:t>     if(Max){</a:t>
            </a:r>
            <a:endParaRPr lang="en-US" altLang="zh-CN" sz="2000" dirty="0"/>
          </a:p>
          <a:p>
            <a:pPr indent="-6350"/>
            <a:r>
              <a:rPr lang="en-US" altLang="zh-CN" sz="2000" dirty="0"/>
              <a:t>	</a:t>
            </a:r>
            <a:r>
              <a:rPr lang="en-US" altLang="zh-CN" sz="2000" dirty="0" smtClean="0"/>
              <a:t>      	     result </a:t>
            </a:r>
            <a:r>
              <a:rPr lang="en-US" altLang="zh-CN" sz="2000" dirty="0"/>
              <a:t>=(x&gt;y)?</a:t>
            </a:r>
            <a:r>
              <a:rPr lang="en-US" altLang="zh-CN" sz="2000" dirty="0" err="1"/>
              <a:t>x:y</a:t>
            </a:r>
            <a:r>
              <a:rPr lang="en-US" altLang="zh-CN" sz="2000" dirty="0"/>
              <a:t>;</a:t>
            </a:r>
          </a:p>
          <a:p>
            <a:pPr indent="-6350"/>
            <a:r>
              <a:rPr lang="en-US" altLang="zh-CN" sz="2000" dirty="0"/>
              <a:t>		</a:t>
            </a:r>
            <a:r>
              <a:rPr lang="en-US" altLang="zh-CN" sz="2000" dirty="0" smtClean="0"/>
              <a:t>     </a:t>
            </a:r>
            <a:r>
              <a:rPr lang="en-US" altLang="zh-CN" sz="2000" dirty="0" err="1" smtClean="0"/>
              <a:t>cout</a:t>
            </a:r>
            <a:r>
              <a:rPr lang="en-US" altLang="zh-CN" sz="2000" dirty="0"/>
              <a:t>&lt;&lt;"the bigger value is: "&lt;&lt;result&lt;&lt;</a:t>
            </a:r>
            <a:r>
              <a:rPr lang="en-US" altLang="zh-CN" sz="2000" dirty="0" err="1"/>
              <a:t>endl</a:t>
            </a:r>
            <a:r>
              <a:rPr lang="en-US" altLang="zh-CN" sz="2000" dirty="0"/>
              <a:t>;</a:t>
            </a:r>
          </a:p>
          <a:p>
            <a:pPr indent="-6350"/>
            <a:r>
              <a:rPr lang="en-US" altLang="zh-CN" sz="2000" dirty="0"/>
              <a:t>	</a:t>
            </a:r>
            <a:r>
              <a:rPr lang="en-US" altLang="zh-CN" sz="2000" dirty="0" smtClean="0"/>
              <a:t>	}</a:t>
            </a:r>
            <a:endParaRPr lang="en-US" altLang="zh-CN" sz="2000" dirty="0"/>
          </a:p>
          <a:p>
            <a:pPr indent="-6350"/>
            <a:r>
              <a:rPr lang="en-US" altLang="zh-CN" sz="2000" dirty="0"/>
              <a:t>    </a:t>
            </a:r>
            <a:r>
              <a:rPr lang="en-US" altLang="zh-CN" sz="2000" dirty="0" smtClean="0"/>
              <a:t>else{</a:t>
            </a:r>
            <a:endParaRPr lang="en-US" altLang="zh-CN" sz="2000" dirty="0"/>
          </a:p>
          <a:p>
            <a:pPr indent="-6350"/>
            <a:r>
              <a:rPr lang="en-US" altLang="zh-CN" sz="2000" dirty="0"/>
              <a:t>	</a:t>
            </a:r>
            <a:r>
              <a:rPr lang="en-US" altLang="zh-CN" sz="2000" dirty="0" smtClean="0"/>
              <a:t>	result </a:t>
            </a:r>
            <a:r>
              <a:rPr lang="en-US" altLang="zh-CN" sz="2000" dirty="0"/>
              <a:t>=(x&lt;y)?</a:t>
            </a:r>
            <a:r>
              <a:rPr lang="en-US" altLang="zh-CN" sz="2000" dirty="0" err="1"/>
              <a:t>x:y</a:t>
            </a:r>
            <a:r>
              <a:rPr lang="en-US" altLang="zh-CN" sz="2000" dirty="0" smtClean="0"/>
              <a:t>;</a:t>
            </a:r>
          </a:p>
          <a:p>
            <a:pPr indent="-6350"/>
            <a:r>
              <a:rPr lang="en-US" altLang="zh-CN" sz="2000" dirty="0" smtClean="0"/>
              <a:t>       	</a:t>
            </a:r>
            <a:r>
              <a:rPr lang="en-US" altLang="zh-CN" sz="2000" dirty="0" err="1" smtClean="0"/>
              <a:t>cout</a:t>
            </a:r>
            <a:r>
              <a:rPr lang="en-US" altLang="zh-CN" sz="2000" dirty="0" smtClean="0"/>
              <a:t>&lt;&lt;"the smaller value is: " &lt;&lt;result&lt;&lt;</a:t>
            </a:r>
            <a:r>
              <a:rPr lang="en-US" altLang="zh-CN" sz="2000" dirty="0" err="1" smtClean="0"/>
              <a:t>endl</a:t>
            </a:r>
            <a:r>
              <a:rPr lang="en-US" altLang="zh-CN" sz="2000" dirty="0" smtClean="0"/>
              <a:t>;</a:t>
            </a:r>
          </a:p>
          <a:p>
            <a:pPr indent="-6350"/>
            <a:r>
              <a:rPr lang="en-US" altLang="zh-CN" sz="2000" dirty="0"/>
              <a:t>	 </a:t>
            </a:r>
            <a:r>
              <a:rPr lang="en-US" altLang="zh-CN" sz="2000" dirty="0" smtClean="0"/>
              <a:t>         }</a:t>
            </a:r>
            <a:endParaRPr lang="en-US" altLang="zh-CN" sz="2000" dirty="0"/>
          </a:p>
          <a:p>
            <a:pPr indent="-6350"/>
            <a:r>
              <a:rPr lang="en-US" altLang="zh-CN" sz="2000" dirty="0" smtClean="0"/>
              <a:t>}</a:t>
            </a:r>
            <a:endParaRPr lang="zh-CN" altLang="en-US" sz="2000" dirty="0"/>
          </a:p>
        </p:txBody>
      </p:sp>
    </p:spTree>
    <p:extLst>
      <p:ext uri="{BB962C8B-B14F-4D97-AF65-F5344CB8AC3E}">
        <p14:creationId xmlns:p14="http://schemas.microsoft.com/office/powerpoint/2010/main" val="283302674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7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3.10 </a:t>
            </a:r>
            <a:r>
              <a:rPr lang="zh-CN" altLang="en-US" sz="3000" dirty="0" smtClean="0">
                <a:solidFill>
                  <a:schemeClr val="bg1"/>
                </a:solidFill>
                <a:latin typeface="Rockwell" pitchFamily="18" charset="0"/>
                <a:ea typeface="微软雅黑" pitchFamily="34" charset="-122"/>
              </a:rPr>
              <a:t>函数重载</a:t>
            </a:r>
            <a:endParaRPr lang="en-US" altLang="zh-CN"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222726" y="978316"/>
            <a:ext cx="11975624" cy="9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 函数重载是指一个函数可以和</a:t>
            </a:r>
            <a:r>
              <a:rPr lang="zh-CN" altLang="en-US" dirty="0">
                <a:solidFill>
                  <a:srgbClr val="FF3300"/>
                </a:solidFill>
              </a:rPr>
              <a:t>同一作用域</a:t>
            </a:r>
            <a:r>
              <a:rPr lang="zh-CN" altLang="en-US" dirty="0"/>
              <a:t>中的其他函数具有</a:t>
            </a:r>
            <a:r>
              <a:rPr lang="zh-CN" altLang="en-US" dirty="0">
                <a:solidFill>
                  <a:srgbClr val="FF3300"/>
                </a:solidFill>
              </a:rPr>
              <a:t>相同的名字</a:t>
            </a:r>
            <a:r>
              <a:rPr lang="zh-CN" altLang="en-US" dirty="0"/>
              <a:t>，但这些同名函数的</a:t>
            </a:r>
            <a:r>
              <a:rPr lang="zh-CN" altLang="en-US" dirty="0">
                <a:solidFill>
                  <a:srgbClr val="FF3300"/>
                </a:solidFill>
              </a:rPr>
              <a:t>参数类型</a:t>
            </a:r>
            <a:r>
              <a:rPr lang="zh-CN" altLang="en-US" dirty="0"/>
              <a:t>、</a:t>
            </a:r>
            <a:r>
              <a:rPr lang="zh-CN" altLang="en-US" dirty="0">
                <a:solidFill>
                  <a:srgbClr val="FF3300"/>
                </a:solidFill>
              </a:rPr>
              <a:t>参数个数</a:t>
            </a:r>
            <a:r>
              <a:rPr lang="zh-CN" altLang="en-US" dirty="0"/>
              <a:t>不同，即</a:t>
            </a:r>
            <a:r>
              <a:rPr lang="zh-CN" altLang="en-US" dirty="0">
                <a:solidFill>
                  <a:srgbClr val="FF0000"/>
                </a:solidFill>
              </a:rPr>
              <a:t>用函数参数来区别到底调用哪个函数</a:t>
            </a:r>
            <a:r>
              <a:rPr lang="zh-CN" altLang="en-US" dirty="0"/>
              <a:t>。如： </a:t>
            </a:r>
          </a:p>
        </p:txBody>
      </p:sp>
      <p:sp>
        <p:nvSpPr>
          <p:cNvPr id="12" name="文本框 86"/>
          <p:cNvSpPr txBox="1">
            <a:spLocks noChangeArrowheads="1"/>
          </p:cNvSpPr>
          <p:nvPr/>
        </p:nvSpPr>
        <p:spPr bwMode="auto">
          <a:xfrm>
            <a:off x="373217" y="2853730"/>
            <a:ext cx="4595901" cy="34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sz="2000" dirty="0" smtClean="0"/>
              <a:t>#</a:t>
            </a:r>
            <a:r>
              <a:rPr lang="en-US" altLang="zh-CN" sz="2000" dirty="0"/>
              <a:t>include &lt;</a:t>
            </a:r>
            <a:r>
              <a:rPr lang="en-US" altLang="zh-CN" sz="2000" dirty="0" err="1"/>
              <a:t>iostream.h</a:t>
            </a:r>
            <a:r>
              <a:rPr lang="en-US" altLang="zh-CN" sz="2000" dirty="0"/>
              <a:t>&gt;</a:t>
            </a:r>
          </a:p>
          <a:p>
            <a:pPr eaLnBrk="1" hangingPunct="1">
              <a:lnSpc>
                <a:spcPct val="120000"/>
              </a:lnSpc>
            </a:pPr>
            <a:r>
              <a:rPr lang="en-US" altLang="zh-CN" sz="2000" dirty="0">
                <a:solidFill>
                  <a:srgbClr val="FF3300"/>
                </a:solidFill>
              </a:rPr>
              <a:t>void  </a:t>
            </a:r>
            <a:r>
              <a:rPr lang="en-US" altLang="zh-CN" sz="2000" dirty="0" err="1">
                <a:solidFill>
                  <a:srgbClr val="FF3300"/>
                </a:solidFill>
              </a:rPr>
              <a:t>whatitis</a:t>
            </a:r>
            <a:r>
              <a:rPr lang="en-US" altLang="zh-CN" sz="2000" dirty="0">
                <a:solidFill>
                  <a:srgbClr val="FF3300"/>
                </a:solidFill>
              </a:rPr>
              <a:t>(</a:t>
            </a:r>
            <a:r>
              <a:rPr lang="en-US" altLang="zh-CN" sz="2000" dirty="0" err="1">
                <a:solidFill>
                  <a:srgbClr val="FF3300"/>
                </a:solidFill>
              </a:rPr>
              <a:t>int</a:t>
            </a:r>
            <a:r>
              <a:rPr lang="en-US" altLang="zh-CN" sz="2000" dirty="0">
                <a:solidFill>
                  <a:srgbClr val="FF3300"/>
                </a:solidFill>
              </a:rPr>
              <a:t> </a:t>
            </a:r>
            <a:r>
              <a:rPr lang="en-US" altLang="zh-CN" sz="2000" dirty="0" err="1">
                <a:solidFill>
                  <a:srgbClr val="FF3300"/>
                </a:solidFill>
              </a:rPr>
              <a:t>i</a:t>
            </a:r>
            <a:r>
              <a:rPr lang="en-US" altLang="zh-CN" sz="2000" dirty="0" smtClean="0">
                <a:solidFill>
                  <a:srgbClr val="FF3300"/>
                </a:solidFill>
              </a:rPr>
              <a:t>)</a:t>
            </a:r>
          </a:p>
          <a:p>
            <a:pPr eaLnBrk="1" hangingPunct="1">
              <a:lnSpc>
                <a:spcPct val="120000"/>
              </a:lnSpc>
            </a:pPr>
            <a:r>
              <a:rPr lang="en-US" altLang="zh-CN" sz="2000" dirty="0" smtClean="0"/>
              <a:t>{ </a:t>
            </a:r>
          </a:p>
          <a:p>
            <a:pPr eaLnBrk="1" hangingPunct="1">
              <a:lnSpc>
                <a:spcPct val="120000"/>
              </a:lnSpc>
            </a:pPr>
            <a:r>
              <a:rPr lang="en-US" altLang="zh-CN" sz="2000" dirty="0" smtClean="0"/>
              <a:t>       </a:t>
            </a:r>
            <a:r>
              <a:rPr lang="en-US" altLang="zh-CN" sz="2000" dirty="0" err="1" smtClean="0"/>
              <a:t>cout</a:t>
            </a:r>
            <a:r>
              <a:rPr lang="en-US" altLang="zh-CN" sz="2000" dirty="0"/>
              <a:t>&lt;&lt;"this is integer"&lt;&lt;</a:t>
            </a:r>
            <a:r>
              <a:rPr lang="en-US" altLang="zh-CN" sz="2000" dirty="0" err="1"/>
              <a:t>i</a:t>
            </a:r>
            <a:r>
              <a:rPr lang="en-US" altLang="zh-CN" sz="2000" dirty="0"/>
              <a:t>&lt;&lt;</a:t>
            </a:r>
            <a:r>
              <a:rPr lang="en-US" altLang="zh-CN" sz="2000" dirty="0" err="1"/>
              <a:t>endl</a:t>
            </a:r>
            <a:r>
              <a:rPr lang="en-US" altLang="zh-CN" sz="2000" dirty="0" smtClean="0"/>
              <a:t>;</a:t>
            </a:r>
          </a:p>
          <a:p>
            <a:pPr eaLnBrk="1" hangingPunct="1">
              <a:lnSpc>
                <a:spcPct val="120000"/>
              </a:lnSpc>
            </a:pPr>
            <a:r>
              <a:rPr lang="en-US" altLang="zh-CN" sz="2000" dirty="0" smtClean="0"/>
              <a:t>}</a:t>
            </a:r>
            <a:endParaRPr lang="en-US" altLang="zh-CN" sz="2000" dirty="0"/>
          </a:p>
          <a:p>
            <a:pPr eaLnBrk="1" hangingPunct="1">
              <a:lnSpc>
                <a:spcPct val="120000"/>
              </a:lnSpc>
            </a:pPr>
            <a:r>
              <a:rPr lang="en-US" altLang="zh-CN" sz="2000" dirty="0">
                <a:solidFill>
                  <a:srgbClr val="FF3300"/>
                </a:solidFill>
              </a:rPr>
              <a:t>void </a:t>
            </a:r>
            <a:r>
              <a:rPr lang="en-US" altLang="zh-CN" sz="2000" dirty="0" err="1">
                <a:solidFill>
                  <a:srgbClr val="FF3300"/>
                </a:solidFill>
              </a:rPr>
              <a:t>whatitis</a:t>
            </a:r>
            <a:r>
              <a:rPr lang="en-US" altLang="zh-CN" sz="2000" dirty="0">
                <a:solidFill>
                  <a:srgbClr val="FF3300"/>
                </a:solidFill>
              </a:rPr>
              <a:t>(char c[])</a:t>
            </a:r>
          </a:p>
          <a:p>
            <a:pPr eaLnBrk="1" hangingPunct="1">
              <a:lnSpc>
                <a:spcPct val="120000"/>
              </a:lnSpc>
            </a:pPr>
            <a:r>
              <a:rPr lang="en-US" altLang="zh-CN" sz="2000" dirty="0"/>
              <a:t>{ </a:t>
            </a:r>
            <a:endParaRPr lang="en-US" altLang="zh-CN" sz="2000" dirty="0" smtClean="0"/>
          </a:p>
          <a:p>
            <a:pPr eaLnBrk="1" hangingPunct="1">
              <a:lnSpc>
                <a:spcPct val="120000"/>
              </a:lnSpc>
            </a:pPr>
            <a:r>
              <a:rPr lang="en-US" altLang="zh-CN" sz="2000" dirty="0" smtClean="0"/>
              <a:t>       </a:t>
            </a:r>
            <a:r>
              <a:rPr lang="en-US" altLang="zh-CN" sz="2000" dirty="0" err="1" smtClean="0"/>
              <a:t>cout</a:t>
            </a:r>
            <a:r>
              <a:rPr lang="en-US" altLang="zh-CN" sz="2000" dirty="0"/>
              <a:t>&lt;&lt;“this is string”&lt;&lt;c&lt;&lt;</a:t>
            </a:r>
            <a:r>
              <a:rPr lang="en-US" altLang="zh-CN" sz="2000" dirty="0" err="1"/>
              <a:t>endl</a:t>
            </a:r>
            <a:r>
              <a:rPr lang="en-US" altLang="zh-CN" sz="2000" dirty="0" smtClean="0"/>
              <a:t>;</a:t>
            </a:r>
          </a:p>
          <a:p>
            <a:pPr eaLnBrk="1" hangingPunct="1">
              <a:lnSpc>
                <a:spcPct val="120000"/>
              </a:lnSpc>
            </a:pPr>
            <a:r>
              <a:rPr lang="en-US" altLang="zh-CN" sz="2000" dirty="0" smtClean="0"/>
              <a:t> }</a:t>
            </a:r>
            <a:endParaRPr lang="en-US" altLang="zh-CN" sz="2000" dirty="0"/>
          </a:p>
        </p:txBody>
      </p:sp>
      <p:sp>
        <p:nvSpPr>
          <p:cNvPr id="13" name="文本框 86"/>
          <p:cNvSpPr txBox="1">
            <a:spLocks noChangeArrowheads="1"/>
          </p:cNvSpPr>
          <p:nvPr/>
        </p:nvSpPr>
        <p:spPr bwMode="auto">
          <a:xfrm>
            <a:off x="6537528" y="3069754"/>
            <a:ext cx="4595901" cy="27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sz="2000" dirty="0" smtClean="0"/>
              <a:t>main()</a:t>
            </a:r>
          </a:p>
          <a:p>
            <a:pPr eaLnBrk="1" hangingPunct="1">
              <a:lnSpc>
                <a:spcPct val="120000"/>
              </a:lnSpc>
            </a:pPr>
            <a:r>
              <a:rPr lang="en-US" altLang="zh-CN" sz="2000" dirty="0" smtClean="0"/>
              <a:t>{ </a:t>
            </a:r>
          </a:p>
          <a:p>
            <a:pPr eaLnBrk="1" hangingPunct="1">
              <a:lnSpc>
                <a:spcPct val="120000"/>
              </a:lnSpc>
            </a:pPr>
            <a:r>
              <a:rPr lang="en-US" altLang="zh-CN" sz="2000" dirty="0"/>
              <a:t>	</a:t>
            </a:r>
            <a:r>
              <a:rPr lang="en-US" altLang="zh-CN" sz="2000" dirty="0" err="1" smtClean="0"/>
              <a:t>int</a:t>
            </a:r>
            <a:r>
              <a:rPr lang="en-US" altLang="zh-CN" sz="2000" dirty="0" smtClean="0"/>
              <a:t> </a:t>
            </a:r>
            <a:r>
              <a:rPr lang="en-US" altLang="zh-CN" sz="2000" dirty="0" err="1"/>
              <a:t>i</a:t>
            </a:r>
            <a:r>
              <a:rPr lang="en-US" altLang="zh-CN" sz="2000" dirty="0"/>
              <a:t>=1;</a:t>
            </a:r>
          </a:p>
          <a:p>
            <a:pPr eaLnBrk="1" hangingPunct="1">
              <a:lnSpc>
                <a:spcPct val="120000"/>
              </a:lnSpc>
            </a:pPr>
            <a:r>
              <a:rPr lang="en-US" altLang="zh-CN" sz="2000" dirty="0"/>
              <a:t>  </a:t>
            </a:r>
            <a:r>
              <a:rPr lang="en-US" altLang="zh-CN" sz="2000" dirty="0" smtClean="0"/>
              <a:t>	char </a:t>
            </a:r>
            <a:r>
              <a:rPr lang="en-US" altLang="zh-CN" sz="2000" dirty="0"/>
              <a:t>c[]="</a:t>
            </a:r>
            <a:r>
              <a:rPr lang="en-US" altLang="zh-CN" sz="2000" dirty="0" err="1"/>
              <a:t>abcdef</a:t>
            </a:r>
            <a:r>
              <a:rPr lang="en-US" altLang="zh-CN" sz="2000" dirty="0" smtClean="0"/>
              <a:t>";</a:t>
            </a:r>
          </a:p>
          <a:p>
            <a:pPr eaLnBrk="1" hangingPunct="1">
              <a:lnSpc>
                <a:spcPct val="120000"/>
              </a:lnSpc>
            </a:pPr>
            <a:endParaRPr lang="en-US" altLang="zh-CN" sz="2000" dirty="0"/>
          </a:p>
          <a:p>
            <a:pPr eaLnBrk="1" hangingPunct="1"/>
            <a:r>
              <a:rPr lang="en-US" altLang="zh-CN" sz="1800" dirty="0"/>
              <a:t>  </a:t>
            </a:r>
            <a:r>
              <a:rPr lang="en-US" altLang="zh-CN" sz="1800" dirty="0" smtClean="0"/>
              <a:t>	</a:t>
            </a:r>
            <a:r>
              <a:rPr lang="en-US" altLang="zh-CN" sz="1800" dirty="0" err="1" smtClean="0"/>
              <a:t>whatitis</a:t>
            </a:r>
            <a:r>
              <a:rPr lang="en-US" altLang="zh-CN" sz="1800" dirty="0" smtClean="0"/>
              <a:t>(</a:t>
            </a:r>
            <a:r>
              <a:rPr lang="en-US" altLang="zh-CN" sz="1800" dirty="0" err="1" smtClean="0"/>
              <a:t>i</a:t>
            </a:r>
            <a:r>
              <a:rPr lang="en-US" altLang="zh-CN" sz="1800" dirty="0"/>
              <a:t>);</a:t>
            </a:r>
          </a:p>
          <a:p>
            <a:pPr eaLnBrk="1" hangingPunct="1"/>
            <a:r>
              <a:rPr lang="en-US" altLang="zh-CN" sz="1800" dirty="0"/>
              <a:t>  </a:t>
            </a:r>
            <a:r>
              <a:rPr lang="en-US" altLang="zh-CN" sz="1800" dirty="0" smtClean="0"/>
              <a:t>	</a:t>
            </a:r>
            <a:r>
              <a:rPr lang="en-US" altLang="zh-CN" sz="1800" dirty="0" err="1" smtClean="0"/>
              <a:t>whatitis</a:t>
            </a:r>
            <a:r>
              <a:rPr lang="en-US" altLang="zh-CN" sz="1800" dirty="0" smtClean="0"/>
              <a:t>(c</a:t>
            </a:r>
            <a:r>
              <a:rPr lang="en-US" altLang="zh-CN" sz="1800" dirty="0"/>
              <a:t>);</a:t>
            </a:r>
          </a:p>
          <a:p>
            <a:pPr eaLnBrk="1" hangingPunct="1"/>
            <a:r>
              <a:rPr lang="en-US" altLang="zh-CN" sz="1800" dirty="0"/>
              <a:t>}</a:t>
            </a:r>
            <a:endParaRPr lang="zh-CN" altLang="en-US" dirty="0">
              <a:solidFill>
                <a:srgbClr val="595959"/>
              </a:solidFill>
              <a:latin typeface="微软雅黑" pitchFamily="34" charset="-122"/>
              <a:ea typeface="微软雅黑" pitchFamily="34" charset="-122"/>
            </a:endParaRPr>
          </a:p>
        </p:txBody>
      </p:sp>
      <p:cxnSp>
        <p:nvCxnSpPr>
          <p:cNvPr id="6" name="直接连接符 5"/>
          <p:cNvCxnSpPr/>
          <p:nvPr/>
        </p:nvCxnSpPr>
        <p:spPr bwMode="auto">
          <a:xfrm flipH="1">
            <a:off x="5811143" y="2061642"/>
            <a:ext cx="72008" cy="47979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1560827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par>
                          <p:cTn id="19" fill="hold">
                            <p:stCondLst>
                              <p:cond delay="27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3.10 </a:t>
            </a:r>
            <a:r>
              <a:rPr lang="zh-CN" altLang="en-US" sz="3000" dirty="0">
                <a:solidFill>
                  <a:schemeClr val="bg1"/>
                </a:solidFill>
                <a:latin typeface="Rockwell" pitchFamily="18" charset="0"/>
                <a:ea typeface="微软雅黑" pitchFamily="34" charset="-122"/>
              </a:rPr>
              <a:t>函数</a:t>
            </a:r>
            <a:r>
              <a:rPr lang="zh-CN" altLang="en-US" sz="3000" dirty="0" smtClean="0">
                <a:solidFill>
                  <a:schemeClr val="bg1"/>
                </a:solidFill>
                <a:latin typeface="Rockwell" pitchFamily="18" charset="0"/>
                <a:ea typeface="微软雅黑" pitchFamily="34" charset="-122"/>
              </a:rPr>
              <a:t>重载</a:t>
            </a:r>
            <a:endParaRPr lang="en-US" altLang="zh-CN"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311641" y="1125538"/>
            <a:ext cx="11764198" cy="422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t>在本例中定义了两个名称都叫</a:t>
            </a:r>
            <a:r>
              <a:rPr lang="en-US" altLang="zh-CN" dirty="0" err="1"/>
              <a:t>whatitis</a:t>
            </a:r>
            <a:r>
              <a:rPr lang="zh-CN" altLang="en-US" dirty="0"/>
              <a:t>的函数，但它们的形参类型不同。因此，这两个函数就是重载函数</a:t>
            </a:r>
            <a:r>
              <a:rPr lang="zh-CN" altLang="en-US" dirty="0" smtClean="0"/>
              <a:t>。</a:t>
            </a:r>
            <a:endParaRPr lang="en-US" altLang="zh-CN" dirty="0" smtClean="0"/>
          </a:p>
          <a:p>
            <a:pPr eaLnBrk="1" hangingPunct="1"/>
            <a:endParaRPr lang="en-US" altLang="zh-CN" dirty="0"/>
          </a:p>
          <a:p>
            <a:pPr eaLnBrk="1" hangingPunct="1"/>
            <a:endParaRPr lang="zh-CN" altLang="en-US" dirty="0"/>
          </a:p>
          <a:p>
            <a:pPr eaLnBrk="1" hangingPunct="1">
              <a:lnSpc>
                <a:spcPct val="120000"/>
              </a:lnSpc>
            </a:pPr>
            <a:r>
              <a:rPr lang="zh-CN" altLang="en-US" dirty="0" smtClean="0"/>
              <a:t>为什么</a:t>
            </a:r>
            <a:r>
              <a:rPr lang="zh-CN" altLang="en-US" dirty="0"/>
              <a:t>要使用函数</a:t>
            </a:r>
            <a:r>
              <a:rPr lang="zh-CN" altLang="en-US" dirty="0" smtClean="0"/>
              <a:t>重载？</a:t>
            </a:r>
            <a:endParaRPr lang="zh-CN" altLang="en-US" dirty="0"/>
          </a:p>
          <a:p>
            <a:pPr eaLnBrk="1" hangingPunct="1">
              <a:lnSpc>
                <a:spcPct val="120000"/>
              </a:lnSpc>
            </a:pPr>
            <a:r>
              <a:rPr lang="zh-CN" altLang="en-US" dirty="0"/>
              <a:t>  在原有</a:t>
            </a:r>
            <a:r>
              <a:rPr lang="en-US" altLang="zh-CN" dirty="0"/>
              <a:t>C</a:t>
            </a:r>
            <a:r>
              <a:rPr lang="zh-CN" altLang="en-US" dirty="0"/>
              <a:t>语言中，每个函数必须有其唯一的名称，这样的缺点是所有具有相同功能、而只是函数参数不一样的函数，就必须用一个不同的名称，而</a:t>
            </a:r>
            <a:r>
              <a:rPr lang="en-US" altLang="zh-CN" dirty="0"/>
              <a:t>C++</a:t>
            </a:r>
            <a:r>
              <a:rPr lang="zh-CN" altLang="en-US" dirty="0"/>
              <a:t>中采用了函数重载后，</a:t>
            </a:r>
            <a:r>
              <a:rPr lang="zh-CN" altLang="en-US" dirty="0">
                <a:solidFill>
                  <a:srgbClr val="FF3300"/>
                </a:solidFill>
              </a:rPr>
              <a:t>对于具有同一功能的函数</a:t>
            </a:r>
            <a:r>
              <a:rPr lang="zh-CN" altLang="en-US" dirty="0"/>
              <a:t>，如果只是由于函数参数类型不一样，则</a:t>
            </a:r>
            <a:r>
              <a:rPr lang="zh-CN" altLang="en-US" dirty="0">
                <a:solidFill>
                  <a:srgbClr val="FF3300"/>
                </a:solidFill>
              </a:rPr>
              <a:t>可以定义相同名称的函数</a:t>
            </a:r>
            <a:r>
              <a:rPr lang="zh-CN" altLang="en-US"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394503062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3.10 </a:t>
            </a:r>
            <a:r>
              <a:rPr lang="zh-CN" altLang="en-US" sz="3000" dirty="0">
                <a:solidFill>
                  <a:schemeClr val="bg1"/>
                </a:solidFill>
                <a:latin typeface="Rockwell" pitchFamily="18" charset="0"/>
                <a:ea typeface="微软雅黑" pitchFamily="34" charset="-122"/>
              </a:rPr>
              <a:t>函数</a:t>
            </a:r>
            <a:r>
              <a:rPr lang="zh-CN" altLang="en-US" sz="3000" dirty="0" smtClean="0">
                <a:solidFill>
                  <a:schemeClr val="bg1"/>
                </a:solidFill>
                <a:latin typeface="Rockwell" pitchFamily="18" charset="0"/>
                <a:ea typeface="微软雅黑" pitchFamily="34" charset="-122"/>
              </a:rPr>
              <a:t>重载</a:t>
            </a:r>
            <a:endParaRPr lang="en-US" altLang="zh-CN" sz="3000" dirty="0">
              <a:solidFill>
                <a:schemeClr val="bg1"/>
              </a:solidFill>
              <a:latin typeface="Rockwell" pitchFamily="18" charset="0"/>
              <a:ea typeface="微软雅黑" pitchFamily="34" charset="-122"/>
            </a:endParaRPr>
          </a:p>
        </p:txBody>
      </p:sp>
      <p:sp>
        <p:nvSpPr>
          <p:cNvPr id="974889" name="文本框 86"/>
          <p:cNvSpPr txBox="1">
            <a:spLocks noChangeArrowheads="1"/>
          </p:cNvSpPr>
          <p:nvPr/>
        </p:nvSpPr>
        <p:spPr bwMode="auto">
          <a:xfrm>
            <a:off x="122511" y="1125538"/>
            <a:ext cx="11917216" cy="49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smtClean="0">
                <a:solidFill>
                  <a:srgbClr val="FF0000"/>
                </a:solidFill>
              </a:rPr>
              <a:t>匹配</a:t>
            </a:r>
            <a:r>
              <a:rPr lang="zh-CN" altLang="en-US" dirty="0">
                <a:solidFill>
                  <a:srgbClr val="FF0000"/>
                </a:solidFill>
              </a:rPr>
              <a:t>重载函数的顺序</a:t>
            </a:r>
          </a:p>
          <a:p>
            <a:pPr eaLnBrk="1" hangingPunct="1">
              <a:lnSpc>
                <a:spcPct val="120000"/>
              </a:lnSpc>
            </a:pPr>
            <a:r>
              <a:rPr lang="zh-CN" altLang="en-US" dirty="0"/>
              <a:t>  由于重载函数具有相同的函数名，在进行函数调用时，系统一般按照调用函数时的参数个数、类型和顺序来确定被调用的函数。具体来说，按以下三个步骤的先后次序找到并调用那个函数：</a:t>
            </a:r>
          </a:p>
          <a:p>
            <a:pPr eaLnBrk="1" hangingPunct="1">
              <a:lnSpc>
                <a:spcPct val="120000"/>
              </a:lnSpc>
            </a:pPr>
            <a:r>
              <a:rPr lang="zh-CN" altLang="en-US" dirty="0"/>
              <a:t>（</a:t>
            </a:r>
            <a:r>
              <a:rPr lang="en-US" altLang="zh-CN" dirty="0"/>
              <a:t>1</a:t>
            </a:r>
            <a:r>
              <a:rPr lang="zh-CN" altLang="en-US" dirty="0"/>
              <a:t>）</a:t>
            </a:r>
            <a:r>
              <a:rPr lang="zh-CN" altLang="en-US" dirty="0">
                <a:solidFill>
                  <a:srgbClr val="FF0000"/>
                </a:solidFill>
              </a:rPr>
              <a:t>寻找一个严格的匹配</a:t>
            </a:r>
            <a:r>
              <a:rPr lang="zh-CN" altLang="en-US" dirty="0"/>
              <a:t>，即：调用与实参的数据类型、个数完全相同的那个函数。</a:t>
            </a:r>
          </a:p>
          <a:p>
            <a:pPr eaLnBrk="1" hangingPunct="1">
              <a:lnSpc>
                <a:spcPct val="120000"/>
              </a:lnSpc>
            </a:pPr>
            <a:r>
              <a:rPr lang="zh-CN" altLang="en-US" dirty="0"/>
              <a:t>（</a:t>
            </a:r>
            <a:r>
              <a:rPr lang="en-US" altLang="zh-CN" dirty="0"/>
              <a:t>2</a:t>
            </a:r>
            <a:r>
              <a:rPr lang="zh-CN" altLang="en-US" dirty="0"/>
              <a:t>）</a:t>
            </a:r>
            <a:r>
              <a:rPr lang="zh-CN" altLang="en-US" dirty="0">
                <a:solidFill>
                  <a:srgbClr val="FF0000"/>
                </a:solidFill>
              </a:rPr>
              <a:t>通过内部转换寻求一个匹配</a:t>
            </a:r>
            <a:r>
              <a:rPr lang="zh-CN" altLang="en-US" dirty="0"/>
              <a:t>，即：通过（</a:t>
            </a:r>
            <a:r>
              <a:rPr lang="en-US" altLang="zh-CN" dirty="0"/>
              <a:t>1</a:t>
            </a:r>
            <a:r>
              <a:rPr lang="zh-CN" altLang="en-US" dirty="0"/>
              <a:t>）的方法没有找到相匹配的函数时，则由</a:t>
            </a:r>
            <a:r>
              <a:rPr lang="en-US" altLang="zh-CN" dirty="0"/>
              <a:t>C++</a:t>
            </a:r>
            <a:r>
              <a:rPr lang="zh-CN" altLang="en-US" dirty="0"/>
              <a:t>系统对实参的数据类型进行内部转换，转换完毕后，如果有匹配的函数存在，则执行该函数。</a:t>
            </a:r>
          </a:p>
          <a:p>
            <a:pPr eaLnBrk="1" hangingPunct="1">
              <a:lnSpc>
                <a:spcPct val="120000"/>
              </a:lnSpc>
            </a:pPr>
            <a:r>
              <a:rPr lang="zh-CN" altLang="en-US" dirty="0"/>
              <a:t>（</a:t>
            </a:r>
            <a:r>
              <a:rPr lang="en-US" altLang="zh-CN" dirty="0"/>
              <a:t>3</a:t>
            </a:r>
            <a:r>
              <a:rPr lang="zh-CN" altLang="en-US" dirty="0"/>
              <a:t>）</a:t>
            </a:r>
            <a:r>
              <a:rPr lang="zh-CN" altLang="en-US" dirty="0">
                <a:solidFill>
                  <a:srgbClr val="FF0000"/>
                </a:solidFill>
              </a:rPr>
              <a:t>通过用户定义的转换寻求一个匹配</a:t>
            </a:r>
            <a:r>
              <a:rPr lang="zh-CN" altLang="en-US" dirty="0"/>
              <a:t>，若能查出有唯一的一组转换，就调用那个函数。即：在函数调用处由程序员对实参进行</a:t>
            </a:r>
            <a:r>
              <a:rPr lang="zh-CN" altLang="en-US" dirty="0">
                <a:solidFill>
                  <a:srgbClr val="FF3300"/>
                </a:solidFill>
              </a:rPr>
              <a:t>强制类型转换</a:t>
            </a:r>
            <a:r>
              <a:rPr lang="zh-CN" altLang="en-US" dirty="0"/>
              <a:t>，以此作为查找相匹配的函数的依据</a:t>
            </a:r>
            <a:r>
              <a:rPr lang="zh-CN" altLang="en-US" dirty="0" smtClean="0"/>
              <a:t>。</a:t>
            </a:r>
            <a:endParaRPr lang="zh-CN" altLang="en-US" dirty="0"/>
          </a:p>
        </p:txBody>
      </p:sp>
      <p:grpSp>
        <p:nvGrpSpPr>
          <p:cNvPr id="27" name="组合 26"/>
          <p:cNvGrpSpPr>
            <a:grpSpLocks/>
          </p:cNvGrpSpPr>
          <p:nvPr/>
        </p:nvGrpSpPr>
        <p:grpSpPr bwMode="auto">
          <a:xfrm>
            <a:off x="9607599" y="117426"/>
            <a:ext cx="2108200" cy="732013"/>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0501848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nodeType="afterGroup">
                            <p:stCondLst>
                              <p:cond delay="2700"/>
                            </p:stCondLst>
                            <p:childTnLst>
                              <p:par>
                                <p:cTn id="19" presetID="2" presetClass="entr" presetSubtype="4" fill="hold" grpId="0" nodeType="afterEffect">
                                  <p:stCondLst>
                                    <p:cond delay="0"/>
                                  </p:stCondLst>
                                  <p:childTnLst>
                                    <p:set>
                                      <p:cBhvr>
                                        <p:cTn id="20" dur="1" fill="hold">
                                          <p:stCondLst>
                                            <p:cond delay="0"/>
                                          </p:stCondLst>
                                        </p:cTn>
                                        <p:tgtEl>
                                          <p:spTgt spid="974889"/>
                                        </p:tgtEl>
                                        <p:attrNameLst>
                                          <p:attrName>style.visibility</p:attrName>
                                        </p:attrNameLst>
                                      </p:cBhvr>
                                      <p:to>
                                        <p:strVal val="visible"/>
                                      </p:to>
                                    </p:set>
                                    <p:anim calcmode="lin" valueType="num">
                                      <p:cBhvr additive="base">
                                        <p:cTn id="21" dur="500" fill="hold"/>
                                        <p:tgtEl>
                                          <p:spTgt spid="974889"/>
                                        </p:tgtEl>
                                        <p:attrNameLst>
                                          <p:attrName>ppt_x</p:attrName>
                                        </p:attrNameLst>
                                      </p:cBhvr>
                                      <p:tavLst>
                                        <p:tav tm="0">
                                          <p:val>
                                            <p:strVal val="#ppt_x"/>
                                          </p:val>
                                        </p:tav>
                                        <p:tav tm="100000">
                                          <p:val>
                                            <p:strVal val="#ppt_x"/>
                                          </p:val>
                                        </p:tav>
                                      </p:tavLst>
                                    </p:anim>
                                    <p:anim calcmode="lin" valueType="num">
                                      <p:cBhvr additive="base">
                                        <p:cTn id="22"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chemeClr val="bg1"/>
                </a:solidFill>
              </a:rPr>
              <a:t>例</a:t>
            </a:r>
            <a:r>
              <a:rPr lang="en-US" altLang="zh-CN" sz="3200" b="1" dirty="0" smtClean="0">
                <a:solidFill>
                  <a:schemeClr val="bg1"/>
                </a:solidFill>
              </a:rPr>
              <a:t>1.6  </a:t>
            </a:r>
            <a:r>
              <a:rPr lang="zh-CN" altLang="en-US" sz="3200" b="1" dirty="0">
                <a:solidFill>
                  <a:schemeClr val="bg1"/>
                </a:solidFill>
              </a:rPr>
              <a:t>重载例子</a:t>
            </a:r>
            <a:endParaRPr lang="zh-CN" altLang="en-US" sz="3200" dirty="0">
              <a:solidFill>
                <a:schemeClr val="bg1"/>
              </a:solidFill>
            </a:endParaRPr>
          </a:p>
        </p:txBody>
      </p:sp>
      <p:sp>
        <p:nvSpPr>
          <p:cNvPr id="974889" name="文本框 86"/>
          <p:cNvSpPr txBox="1">
            <a:spLocks noChangeArrowheads="1"/>
          </p:cNvSpPr>
          <p:nvPr/>
        </p:nvSpPr>
        <p:spPr bwMode="auto">
          <a:xfrm>
            <a:off x="1956832" y="909514"/>
            <a:ext cx="9686959" cy="600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sz="2000" dirty="0"/>
              <a:t>#include &lt;</a:t>
            </a:r>
            <a:r>
              <a:rPr lang="en-US" altLang="zh-CN" sz="2000" dirty="0" err="1"/>
              <a:t>iostream.h</a:t>
            </a:r>
            <a:r>
              <a:rPr lang="en-US" altLang="zh-CN" sz="2000" dirty="0"/>
              <a:t>&gt;</a:t>
            </a:r>
          </a:p>
          <a:p>
            <a:pPr eaLnBrk="1" hangingPunct="1">
              <a:lnSpc>
                <a:spcPct val="120000"/>
              </a:lnSpc>
            </a:pPr>
            <a:r>
              <a:rPr lang="en-US" altLang="zh-CN" sz="2000" dirty="0"/>
              <a:t>void print(double d)</a:t>
            </a:r>
          </a:p>
          <a:p>
            <a:pPr eaLnBrk="1" hangingPunct="1">
              <a:lnSpc>
                <a:spcPct val="120000"/>
              </a:lnSpc>
            </a:pPr>
            <a:r>
              <a:rPr lang="en-US" altLang="zh-CN" sz="2000" dirty="0"/>
              <a:t>{ </a:t>
            </a:r>
            <a:r>
              <a:rPr lang="en-US" altLang="zh-CN" sz="2000" dirty="0" err="1"/>
              <a:t>cout</a:t>
            </a:r>
            <a:r>
              <a:rPr lang="en-US" altLang="zh-CN" sz="2000" dirty="0"/>
              <a:t>&lt;&lt;"this is a double "&lt;&lt;d&lt;&lt;"\n"; }</a:t>
            </a:r>
          </a:p>
          <a:p>
            <a:pPr eaLnBrk="1" hangingPunct="1">
              <a:lnSpc>
                <a:spcPct val="120000"/>
              </a:lnSpc>
            </a:pPr>
            <a:r>
              <a:rPr lang="en-US" altLang="zh-CN" sz="2000" dirty="0"/>
              <a:t>void print(</a:t>
            </a:r>
            <a:r>
              <a:rPr lang="en-US" altLang="zh-CN" sz="2000" dirty="0" err="1"/>
              <a:t>int</a:t>
            </a:r>
            <a:r>
              <a:rPr lang="en-US" altLang="zh-CN" sz="2000" dirty="0"/>
              <a:t> </a:t>
            </a:r>
            <a:r>
              <a:rPr lang="en-US" altLang="zh-CN" sz="2000" dirty="0" err="1"/>
              <a:t>i</a:t>
            </a:r>
            <a:r>
              <a:rPr lang="en-US" altLang="zh-CN" sz="2000" dirty="0"/>
              <a:t>)</a:t>
            </a:r>
          </a:p>
          <a:p>
            <a:pPr eaLnBrk="1" hangingPunct="1">
              <a:lnSpc>
                <a:spcPct val="120000"/>
              </a:lnSpc>
            </a:pPr>
            <a:r>
              <a:rPr lang="en-US" altLang="zh-CN" sz="2000" dirty="0"/>
              <a:t>{ </a:t>
            </a:r>
            <a:r>
              <a:rPr lang="en-US" altLang="zh-CN" sz="2000" dirty="0" err="1"/>
              <a:t>cout</a:t>
            </a:r>
            <a:r>
              <a:rPr lang="en-US" altLang="zh-CN" sz="2000" dirty="0"/>
              <a:t>&lt;&lt;"this is an integer "&lt;&lt;</a:t>
            </a:r>
            <a:r>
              <a:rPr lang="en-US" altLang="zh-CN" sz="2000" dirty="0" err="1"/>
              <a:t>i</a:t>
            </a:r>
            <a:r>
              <a:rPr lang="en-US" altLang="zh-CN" sz="2000" dirty="0"/>
              <a:t>&lt;&lt;"\n"; }</a:t>
            </a:r>
          </a:p>
          <a:p>
            <a:pPr eaLnBrk="1" hangingPunct="1">
              <a:lnSpc>
                <a:spcPct val="120000"/>
              </a:lnSpc>
            </a:pPr>
            <a:r>
              <a:rPr lang="en-US" altLang="zh-CN" sz="2000" dirty="0"/>
              <a:t>void main()</a:t>
            </a:r>
          </a:p>
          <a:p>
            <a:pPr eaLnBrk="1" hangingPunct="1">
              <a:lnSpc>
                <a:spcPct val="120000"/>
              </a:lnSpc>
            </a:pPr>
            <a:r>
              <a:rPr lang="en-US" altLang="zh-CN" sz="2000" dirty="0"/>
              <a:t>{ </a:t>
            </a:r>
            <a:r>
              <a:rPr lang="en-US" altLang="zh-CN" sz="2000" dirty="0" err="1"/>
              <a:t>int</a:t>
            </a:r>
            <a:r>
              <a:rPr lang="en-US" altLang="zh-CN" sz="2000" dirty="0"/>
              <a:t> x=1,z=10;</a:t>
            </a:r>
          </a:p>
          <a:p>
            <a:pPr eaLnBrk="1" hangingPunct="1">
              <a:lnSpc>
                <a:spcPct val="120000"/>
              </a:lnSpc>
            </a:pPr>
            <a:r>
              <a:rPr lang="en-US" altLang="zh-CN" sz="2000" dirty="0"/>
              <a:t>  float y=1.0;</a:t>
            </a:r>
          </a:p>
          <a:p>
            <a:pPr eaLnBrk="1" hangingPunct="1">
              <a:lnSpc>
                <a:spcPct val="120000"/>
              </a:lnSpc>
            </a:pPr>
            <a:r>
              <a:rPr lang="en-US" altLang="zh-CN" sz="2000" dirty="0"/>
              <a:t>  char  c='a';</a:t>
            </a:r>
          </a:p>
          <a:p>
            <a:pPr eaLnBrk="1" hangingPunct="1">
              <a:lnSpc>
                <a:spcPct val="120000"/>
              </a:lnSpc>
            </a:pPr>
            <a:r>
              <a:rPr lang="en-US" altLang="zh-CN" sz="2000" dirty="0"/>
              <a:t>  print(x</a:t>
            </a:r>
            <a:r>
              <a:rPr lang="en-US" altLang="zh-CN" sz="2000" dirty="0" smtClean="0"/>
              <a:t>);		//</a:t>
            </a:r>
            <a:r>
              <a:rPr lang="zh-CN" altLang="en-US" sz="2000" dirty="0"/>
              <a:t>按规则（</a:t>
            </a:r>
            <a:r>
              <a:rPr lang="en-US" altLang="zh-CN" sz="2000" dirty="0"/>
              <a:t>1</a:t>
            </a:r>
            <a:r>
              <a:rPr lang="zh-CN" altLang="en-US" sz="2000" dirty="0"/>
              <a:t>）自动匹配函数</a:t>
            </a:r>
            <a:r>
              <a:rPr lang="en-US" altLang="zh-CN" sz="2000" dirty="0"/>
              <a:t>void print(</a:t>
            </a:r>
            <a:r>
              <a:rPr lang="en-US" altLang="zh-CN" sz="2000" dirty="0" err="1"/>
              <a:t>int</a:t>
            </a:r>
            <a:r>
              <a:rPr lang="en-US" altLang="zh-CN" sz="2000" dirty="0"/>
              <a:t> </a:t>
            </a:r>
            <a:r>
              <a:rPr lang="en-US" altLang="zh-CN" sz="2000" dirty="0" err="1"/>
              <a:t>i</a:t>
            </a:r>
            <a:r>
              <a:rPr lang="en-US" altLang="zh-CN" sz="2000" dirty="0"/>
              <a:t>)</a:t>
            </a:r>
          </a:p>
          <a:p>
            <a:pPr eaLnBrk="1" hangingPunct="1">
              <a:lnSpc>
                <a:spcPct val="120000"/>
              </a:lnSpc>
            </a:pPr>
            <a:r>
              <a:rPr lang="en-US" altLang="zh-CN" sz="2000" dirty="0"/>
              <a:t>  print(y</a:t>
            </a:r>
            <a:r>
              <a:rPr lang="en-US" altLang="zh-CN" sz="2000" dirty="0" smtClean="0"/>
              <a:t>);		//</a:t>
            </a:r>
            <a:r>
              <a:rPr lang="zh-CN" altLang="en-US" sz="2000" dirty="0"/>
              <a:t>按规则（</a:t>
            </a:r>
            <a:r>
              <a:rPr lang="en-US" altLang="zh-CN" sz="2000" dirty="0"/>
              <a:t>2</a:t>
            </a:r>
            <a:r>
              <a:rPr lang="zh-CN" altLang="en-US" sz="2000" dirty="0"/>
              <a:t>）通过内部转换匹配函数   </a:t>
            </a:r>
            <a:r>
              <a:rPr lang="en-US" altLang="zh-CN" sz="2000" dirty="0"/>
              <a:t>void print(double </a:t>
            </a:r>
            <a:r>
              <a:rPr lang="en-US" altLang="zh-CN" sz="2000" dirty="0" err="1"/>
              <a:t>i</a:t>
            </a:r>
            <a:r>
              <a:rPr lang="en-US" altLang="zh-CN" sz="2000" dirty="0"/>
              <a:t>)     </a:t>
            </a:r>
          </a:p>
          <a:p>
            <a:pPr eaLnBrk="1" hangingPunct="1"/>
            <a:r>
              <a:rPr lang="en-US" altLang="zh-CN" sz="2000" dirty="0"/>
              <a:t>                 </a:t>
            </a:r>
            <a:r>
              <a:rPr lang="en-US" altLang="zh-CN" sz="2000" dirty="0" smtClean="0"/>
              <a:t>		//</a:t>
            </a:r>
            <a:r>
              <a:rPr lang="zh-CN" altLang="en-US" sz="2000" dirty="0"/>
              <a:t>因为系统能自动将</a:t>
            </a:r>
            <a:r>
              <a:rPr lang="en-US" altLang="zh-CN" sz="2000" dirty="0"/>
              <a:t>float</a:t>
            </a:r>
            <a:r>
              <a:rPr lang="zh-CN" altLang="en-US" sz="2000" dirty="0"/>
              <a:t>型转换成</a:t>
            </a:r>
            <a:r>
              <a:rPr lang="en-US" altLang="zh-CN" sz="2000" dirty="0"/>
              <a:t>double</a:t>
            </a:r>
            <a:r>
              <a:rPr lang="zh-CN" altLang="en-US" sz="2000" dirty="0"/>
              <a:t>型</a:t>
            </a:r>
          </a:p>
          <a:p>
            <a:pPr eaLnBrk="1" hangingPunct="1"/>
            <a:r>
              <a:rPr lang="zh-CN" altLang="en-US" sz="2000" dirty="0"/>
              <a:t>  </a:t>
            </a:r>
            <a:r>
              <a:rPr lang="en-US" altLang="zh-CN" sz="2000" dirty="0"/>
              <a:t>print(c); </a:t>
            </a:r>
            <a:r>
              <a:rPr lang="en-US" altLang="zh-CN" sz="2000" dirty="0" smtClean="0"/>
              <a:t>		//</a:t>
            </a:r>
            <a:r>
              <a:rPr lang="zh-CN" altLang="en-US" sz="2000" dirty="0"/>
              <a:t>按规则（</a:t>
            </a:r>
            <a:r>
              <a:rPr lang="en-US" altLang="zh-CN" sz="2000" dirty="0"/>
              <a:t>2</a:t>
            </a:r>
            <a:r>
              <a:rPr lang="zh-CN" altLang="en-US" sz="2000" dirty="0"/>
              <a:t>）通过内部转换匹配函数 </a:t>
            </a:r>
            <a:r>
              <a:rPr lang="en-US" altLang="zh-CN" sz="2000" dirty="0"/>
              <a:t>void  print(</a:t>
            </a:r>
            <a:r>
              <a:rPr lang="en-US" altLang="zh-CN" sz="2000" dirty="0" err="1"/>
              <a:t>int</a:t>
            </a:r>
            <a:r>
              <a:rPr lang="en-US" altLang="zh-CN" sz="2000" dirty="0"/>
              <a:t> </a:t>
            </a:r>
            <a:r>
              <a:rPr lang="en-US" altLang="zh-CN" sz="2000" dirty="0" err="1"/>
              <a:t>i</a:t>
            </a:r>
            <a:r>
              <a:rPr lang="en-US" altLang="zh-CN" sz="2000" dirty="0"/>
              <a:t>)</a:t>
            </a:r>
          </a:p>
          <a:p>
            <a:pPr eaLnBrk="1" hangingPunct="1"/>
            <a:r>
              <a:rPr lang="en-US" altLang="zh-CN" sz="2000" dirty="0"/>
              <a:t>               </a:t>
            </a:r>
            <a:r>
              <a:rPr lang="en-US" altLang="zh-CN" sz="2000" dirty="0" smtClean="0"/>
              <a:t>		 </a:t>
            </a:r>
            <a:r>
              <a:rPr lang="en-US" altLang="zh-CN" sz="2000" dirty="0"/>
              <a:t>//</a:t>
            </a:r>
            <a:r>
              <a:rPr lang="zh-CN" altLang="en-US" sz="2000" dirty="0"/>
              <a:t>因为系统能自动将</a:t>
            </a:r>
            <a:r>
              <a:rPr lang="en-US" altLang="zh-CN" sz="2000" dirty="0"/>
              <a:t>char</a:t>
            </a:r>
            <a:r>
              <a:rPr lang="zh-CN" altLang="en-US" sz="2000" dirty="0"/>
              <a:t>型转换成</a:t>
            </a:r>
            <a:r>
              <a:rPr lang="en-US" altLang="zh-CN" sz="2000" dirty="0" err="1"/>
              <a:t>int</a:t>
            </a:r>
            <a:r>
              <a:rPr lang="zh-CN" altLang="en-US" sz="2000" dirty="0"/>
              <a:t>型</a:t>
            </a:r>
          </a:p>
          <a:p>
            <a:pPr eaLnBrk="1" hangingPunct="1"/>
            <a:r>
              <a:rPr lang="zh-CN" altLang="en-US" sz="2000" dirty="0"/>
              <a:t>  </a:t>
            </a:r>
            <a:r>
              <a:rPr lang="en-US" altLang="zh-CN" sz="2000" dirty="0"/>
              <a:t>print(double(z));     </a:t>
            </a:r>
            <a:r>
              <a:rPr lang="en-US" altLang="zh-CN" sz="2000" dirty="0" smtClean="0"/>
              <a:t>	//</a:t>
            </a:r>
            <a:r>
              <a:rPr lang="zh-CN" altLang="en-US" sz="2000" dirty="0"/>
              <a:t>按规则（</a:t>
            </a:r>
            <a:r>
              <a:rPr lang="en-US" altLang="zh-CN" sz="2000" dirty="0"/>
              <a:t>3</a:t>
            </a:r>
            <a:r>
              <a:rPr lang="zh-CN" altLang="en-US" sz="2000" dirty="0"/>
              <a:t>）匹配</a:t>
            </a:r>
            <a:r>
              <a:rPr lang="en-US" altLang="zh-CN" sz="2000" dirty="0"/>
              <a:t>void print(double </a:t>
            </a:r>
            <a:r>
              <a:rPr lang="en-US" altLang="zh-CN" sz="2000" dirty="0" err="1"/>
              <a:t>i</a:t>
            </a:r>
            <a:r>
              <a:rPr lang="en-US" altLang="zh-CN" sz="2000" dirty="0"/>
              <a:t>)</a:t>
            </a:r>
          </a:p>
          <a:p>
            <a:pPr eaLnBrk="1" hangingPunct="1"/>
            <a:r>
              <a:rPr lang="en-US" altLang="zh-CN" sz="2000" dirty="0"/>
              <a:t>                                 </a:t>
            </a:r>
            <a:r>
              <a:rPr lang="en-US" altLang="zh-CN" sz="2000" dirty="0" smtClean="0"/>
              <a:t>	 </a:t>
            </a:r>
            <a:r>
              <a:rPr lang="en-US" altLang="zh-CN" sz="2000" dirty="0"/>
              <a:t>//</a:t>
            </a:r>
            <a:r>
              <a:rPr lang="zh-CN" altLang="en-US" sz="2000" dirty="0"/>
              <a:t>因为程序中将实参</a:t>
            </a:r>
            <a:r>
              <a:rPr lang="en-US" altLang="zh-CN" sz="2000" dirty="0"/>
              <a:t>z</a:t>
            </a:r>
            <a:r>
              <a:rPr lang="zh-CN" altLang="en-US" sz="2000" dirty="0"/>
              <a:t>强制转换为</a:t>
            </a:r>
            <a:r>
              <a:rPr lang="en-US" altLang="zh-CN" sz="2000" dirty="0"/>
              <a:t>double</a:t>
            </a:r>
            <a:r>
              <a:rPr lang="zh-CN" altLang="en-US" sz="2000" dirty="0"/>
              <a:t>型。</a:t>
            </a:r>
          </a:p>
          <a:p>
            <a:pPr eaLnBrk="1" hangingPunct="1"/>
            <a:r>
              <a:rPr lang="en-US" altLang="zh-CN" sz="2000" dirty="0"/>
              <a:t>}   </a:t>
            </a:r>
          </a:p>
        </p:txBody>
      </p:sp>
    </p:spTree>
    <p:extLst>
      <p:ext uri="{BB962C8B-B14F-4D97-AF65-F5344CB8AC3E}">
        <p14:creationId xmlns:p14="http://schemas.microsoft.com/office/powerpoint/2010/main" val="323613448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nodeType="afterGroup">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974889"/>
                                        </p:tgtEl>
                                        <p:attrNameLst>
                                          <p:attrName>style.visibility</p:attrName>
                                        </p:attrNameLst>
                                      </p:cBhvr>
                                      <p:to>
                                        <p:strVal val="visible"/>
                                      </p:to>
                                    </p:set>
                                    <p:anim calcmode="lin" valueType="num">
                                      <p:cBhvr additive="base">
                                        <p:cTn id="17" dur="500" fill="hold"/>
                                        <p:tgtEl>
                                          <p:spTgt spid="974889"/>
                                        </p:tgtEl>
                                        <p:attrNameLst>
                                          <p:attrName>ppt_x</p:attrName>
                                        </p:attrNameLst>
                                      </p:cBhvr>
                                      <p:tavLst>
                                        <p:tav tm="0">
                                          <p:val>
                                            <p:strVal val="#ppt_x"/>
                                          </p:val>
                                        </p:tav>
                                        <p:tav tm="100000">
                                          <p:val>
                                            <p:strVal val="#ppt_x"/>
                                          </p:val>
                                        </p:tav>
                                      </p:tavLst>
                                    </p:anim>
                                    <p:anim calcmode="lin" valueType="num">
                                      <p:cBhvr additive="base">
                                        <p:cTn id="18" dur="500" fill="hold"/>
                                        <p:tgtEl>
                                          <p:spTgt spid="9748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97488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函数重载例子</a:t>
            </a:r>
            <a:endParaRPr lang="en-US" altLang="zh-CN" sz="3000" dirty="0">
              <a:solidFill>
                <a:schemeClr val="bg1"/>
              </a:solidFill>
              <a:latin typeface="Rockwell" pitchFamily="18" charset="0"/>
              <a:ea typeface="微软雅黑" pitchFamily="34" charset="-122"/>
            </a:endParaRPr>
          </a:p>
        </p:txBody>
      </p:sp>
      <p:sp>
        <p:nvSpPr>
          <p:cNvPr id="17" name="Rectangle 2"/>
          <p:cNvSpPr txBox="1">
            <a:spLocks noChangeArrowheads="1"/>
          </p:cNvSpPr>
          <p:nvPr/>
        </p:nvSpPr>
        <p:spPr>
          <a:xfrm>
            <a:off x="304800" y="894953"/>
            <a:ext cx="11893550" cy="5991225"/>
          </a:xfrm>
          <a:prstGeom prst="rect">
            <a:avLst/>
          </a:prstGeom>
          <a:noFill/>
        </p:spPr>
        <p:txBody>
          <a:bodyPr/>
          <a:lstStyle>
            <a:lvl1pPr marL="455613" indent="-455613" algn="l" defTabSz="1217613" rtl="0" fontAlgn="base">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fontAlgn="base">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fontAlgn="base">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fontAlgn="base">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a:lstStyle>
          <a:p>
            <a:pPr indent="-6350">
              <a:buFontTx/>
              <a:buNone/>
            </a:pPr>
            <a:r>
              <a:rPr lang="zh-CN" altLang="en-US" sz="2400" kern="0" dirty="0" smtClean="0"/>
              <a:t>编写一个程序，用来求两个整数或3个整数中的最大数。如果输入两个整数，程序就输出这两个整数中的最大数，如果输入3个整数，程序就输出这3个整数中的最大数。</a:t>
            </a:r>
          </a:p>
          <a:p>
            <a:pPr indent="-6350">
              <a:spcBef>
                <a:spcPct val="0"/>
              </a:spcBef>
              <a:buFontTx/>
              <a:buNone/>
            </a:pPr>
            <a:r>
              <a:rPr lang="zh-CN" altLang="en-US" sz="2000" kern="0" dirty="0" smtClean="0"/>
              <a:t>#</a:t>
            </a:r>
            <a:r>
              <a:rPr lang="en-US" altLang="zh-CN" sz="2000" kern="0" dirty="0" smtClean="0"/>
              <a:t>include &lt;</a:t>
            </a:r>
            <a:r>
              <a:rPr lang="en-US" altLang="zh-CN" sz="2000" kern="0" dirty="0" err="1" smtClean="0"/>
              <a:t>iostream</a:t>
            </a:r>
            <a:r>
              <a:rPr lang="en-US" altLang="zh-CN" sz="2000" kern="0" dirty="0" smtClean="0"/>
              <a:t>&gt;</a:t>
            </a:r>
          </a:p>
          <a:p>
            <a:pPr indent="-6350">
              <a:spcBef>
                <a:spcPct val="0"/>
              </a:spcBef>
              <a:buFontTx/>
              <a:buNone/>
            </a:pPr>
            <a:r>
              <a:rPr lang="en-US" altLang="zh-CN" sz="2000" kern="0" dirty="0" smtClean="0"/>
              <a:t>using namespace </a:t>
            </a:r>
            <a:r>
              <a:rPr lang="en-US" altLang="zh-CN" sz="2000" kern="0" dirty="0" err="1" smtClean="0"/>
              <a:t>std</a:t>
            </a:r>
            <a:r>
              <a:rPr lang="en-US" altLang="zh-CN" sz="2000" kern="0" dirty="0" smtClean="0"/>
              <a:t>;</a:t>
            </a:r>
          </a:p>
          <a:p>
            <a:pPr indent="-6350">
              <a:spcBef>
                <a:spcPct val="0"/>
              </a:spcBef>
              <a:buFontTx/>
              <a:buNone/>
            </a:pPr>
            <a:r>
              <a:rPr lang="en-US" altLang="zh-CN" sz="2000" kern="0" dirty="0" err="1" smtClean="0"/>
              <a:t>int</a:t>
            </a:r>
            <a:r>
              <a:rPr lang="en-US" altLang="zh-CN" sz="2000" kern="0" dirty="0" smtClean="0"/>
              <a:t> main( )</a:t>
            </a:r>
          </a:p>
          <a:p>
            <a:pPr indent="-6350">
              <a:spcBef>
                <a:spcPct val="0"/>
              </a:spcBef>
              <a:buFontTx/>
              <a:buNone/>
            </a:pPr>
            <a:r>
              <a:rPr lang="en-US" altLang="zh-CN" sz="2000" kern="0" dirty="0" smtClean="0"/>
              <a:t>{</a:t>
            </a:r>
          </a:p>
          <a:p>
            <a:pPr indent="-6350">
              <a:spcBef>
                <a:spcPct val="0"/>
              </a:spcBef>
              <a:buFontTx/>
              <a:buNone/>
            </a:pPr>
            <a:r>
              <a:rPr lang="en-US" altLang="zh-CN" sz="2000" kern="0" dirty="0" smtClean="0"/>
              <a:t>     </a:t>
            </a:r>
            <a:r>
              <a:rPr lang="en-US" altLang="zh-CN" sz="2000" kern="0" dirty="0" err="1" smtClean="0"/>
              <a:t>int</a:t>
            </a:r>
            <a:r>
              <a:rPr lang="en-US" altLang="zh-CN" sz="2000" kern="0" dirty="0" smtClean="0"/>
              <a:t> max(</a:t>
            </a:r>
            <a:r>
              <a:rPr lang="en-US" altLang="zh-CN" sz="2000" kern="0" dirty="0" err="1" smtClean="0"/>
              <a:t>int</a:t>
            </a:r>
            <a:r>
              <a:rPr lang="en-US" altLang="zh-CN" sz="2000" kern="0" dirty="0" smtClean="0"/>
              <a:t> </a:t>
            </a:r>
            <a:r>
              <a:rPr lang="en-US" altLang="zh-CN" sz="2000" kern="0" dirty="0" err="1" smtClean="0"/>
              <a:t>a,int</a:t>
            </a:r>
            <a:r>
              <a:rPr lang="en-US" altLang="zh-CN" sz="2000" kern="0" dirty="0" smtClean="0"/>
              <a:t> </a:t>
            </a:r>
            <a:r>
              <a:rPr lang="en-US" altLang="zh-CN" sz="2000" kern="0" dirty="0" err="1" smtClean="0"/>
              <a:t>b,int</a:t>
            </a:r>
            <a:r>
              <a:rPr lang="en-US" altLang="zh-CN" sz="2000" kern="0" dirty="0" smtClean="0"/>
              <a:t> c);              //</a:t>
            </a:r>
            <a:r>
              <a:rPr lang="zh-CN" altLang="en-US" sz="2000" kern="0" dirty="0" smtClean="0"/>
              <a:t>函数声明</a:t>
            </a:r>
          </a:p>
          <a:p>
            <a:pPr indent="-6350">
              <a:spcBef>
                <a:spcPct val="0"/>
              </a:spcBef>
              <a:buFontTx/>
              <a:buNone/>
            </a:pPr>
            <a:r>
              <a:rPr lang="zh-CN" altLang="en-US" sz="2000" kern="0" dirty="0" smtClean="0"/>
              <a:t>     </a:t>
            </a:r>
            <a:r>
              <a:rPr lang="en-US" altLang="zh-CN" sz="2000" kern="0" dirty="0" err="1" smtClean="0"/>
              <a:t>int</a:t>
            </a:r>
            <a:r>
              <a:rPr lang="en-US" altLang="zh-CN" sz="2000" kern="0" dirty="0" smtClean="0"/>
              <a:t> max(</a:t>
            </a:r>
            <a:r>
              <a:rPr lang="en-US" altLang="zh-CN" sz="2000" kern="0" dirty="0" err="1" smtClean="0"/>
              <a:t>int</a:t>
            </a:r>
            <a:r>
              <a:rPr lang="en-US" altLang="zh-CN" sz="2000" kern="0" dirty="0" smtClean="0"/>
              <a:t> </a:t>
            </a:r>
            <a:r>
              <a:rPr lang="en-US" altLang="zh-CN" sz="2000" kern="0" dirty="0" err="1" smtClean="0"/>
              <a:t>a,int</a:t>
            </a:r>
            <a:r>
              <a:rPr lang="en-US" altLang="zh-CN" sz="2000" kern="0" dirty="0" smtClean="0"/>
              <a:t> b);                    //</a:t>
            </a:r>
            <a:r>
              <a:rPr lang="zh-CN" altLang="en-US" sz="2000" kern="0" dirty="0" smtClean="0"/>
              <a:t>函数声明</a:t>
            </a:r>
          </a:p>
          <a:p>
            <a:pPr indent="-6350">
              <a:spcBef>
                <a:spcPct val="0"/>
              </a:spcBef>
              <a:buFontTx/>
              <a:buNone/>
            </a:pPr>
            <a:endParaRPr lang="zh-CN" altLang="en-US" sz="2000" kern="0" dirty="0" smtClean="0"/>
          </a:p>
          <a:p>
            <a:pPr indent="-6350">
              <a:spcBef>
                <a:spcPct val="0"/>
              </a:spcBef>
              <a:buFontTx/>
              <a:buNone/>
            </a:pPr>
            <a:r>
              <a:rPr lang="zh-CN" altLang="en-US" sz="2000" kern="0" dirty="0" smtClean="0"/>
              <a:t>     </a:t>
            </a:r>
            <a:r>
              <a:rPr lang="en-US" altLang="zh-CN" sz="2000" kern="0" dirty="0" err="1" smtClean="0"/>
              <a:t>int</a:t>
            </a:r>
            <a:r>
              <a:rPr lang="en-US" altLang="zh-CN" sz="2000" kern="0" dirty="0" smtClean="0"/>
              <a:t> a=8, b=-12, c=27;</a:t>
            </a:r>
          </a:p>
          <a:p>
            <a:pPr indent="-6350">
              <a:spcBef>
                <a:spcPct val="0"/>
              </a:spcBef>
              <a:buFontTx/>
              <a:buNone/>
            </a:pPr>
            <a:r>
              <a:rPr lang="en-US" altLang="zh-CN" sz="2000" kern="0" dirty="0" smtClean="0"/>
              <a:t>     </a:t>
            </a:r>
            <a:r>
              <a:rPr lang="en-US" altLang="zh-CN" sz="2000" kern="0" dirty="0" err="1" smtClean="0"/>
              <a:t>cout</a:t>
            </a:r>
            <a:r>
              <a:rPr lang="en-US" altLang="zh-CN" sz="2000" kern="0" dirty="0" smtClean="0"/>
              <a:t>&lt;&lt;"max(</a:t>
            </a:r>
            <a:r>
              <a:rPr lang="en-US" altLang="zh-CN" sz="2000" kern="0" dirty="0" err="1" smtClean="0"/>
              <a:t>a,b,c</a:t>
            </a:r>
            <a:r>
              <a:rPr lang="en-US" altLang="zh-CN" sz="2000" kern="0" dirty="0" smtClean="0"/>
              <a:t>)="&lt;&lt;max(</a:t>
            </a:r>
            <a:r>
              <a:rPr lang="en-US" altLang="zh-CN" sz="2000" kern="0" dirty="0" err="1" smtClean="0"/>
              <a:t>a,b,c</a:t>
            </a:r>
            <a:r>
              <a:rPr lang="en-US" altLang="zh-CN" sz="2000" kern="0" dirty="0" smtClean="0"/>
              <a:t>)&lt;&lt;</a:t>
            </a:r>
            <a:r>
              <a:rPr lang="en-US" altLang="zh-CN" sz="2000" kern="0" dirty="0" err="1" smtClean="0"/>
              <a:t>endl</a:t>
            </a:r>
            <a:r>
              <a:rPr lang="en-US" altLang="zh-CN" sz="2000" kern="0" dirty="0" smtClean="0"/>
              <a:t>;            //</a:t>
            </a:r>
            <a:r>
              <a:rPr lang="zh-CN" altLang="en-US" sz="2000" kern="0" dirty="0" smtClean="0"/>
              <a:t>3个整数中的最大者</a:t>
            </a:r>
          </a:p>
          <a:p>
            <a:pPr indent="-6350">
              <a:spcBef>
                <a:spcPct val="0"/>
              </a:spcBef>
              <a:buFontTx/>
              <a:buNone/>
            </a:pPr>
            <a:r>
              <a:rPr lang="zh-CN" altLang="en-US" sz="2000" kern="0" dirty="0" smtClean="0"/>
              <a:t>     </a:t>
            </a:r>
            <a:r>
              <a:rPr lang="en-US" altLang="zh-CN" sz="2000" kern="0" dirty="0" err="1" smtClean="0"/>
              <a:t>cout</a:t>
            </a:r>
            <a:r>
              <a:rPr lang="en-US" altLang="zh-CN" sz="2000" kern="0" dirty="0" smtClean="0"/>
              <a:t>&lt;&lt;"max(</a:t>
            </a:r>
            <a:r>
              <a:rPr lang="en-US" altLang="zh-CN" sz="2000" kern="0" dirty="0" err="1" smtClean="0"/>
              <a:t>a,b</a:t>
            </a:r>
            <a:r>
              <a:rPr lang="en-US" altLang="zh-CN" sz="2000" kern="0" dirty="0" smtClean="0"/>
              <a:t>)="&lt;&lt;max(</a:t>
            </a:r>
            <a:r>
              <a:rPr lang="en-US" altLang="zh-CN" sz="2000" kern="0" dirty="0" err="1" smtClean="0"/>
              <a:t>a,b</a:t>
            </a:r>
            <a:r>
              <a:rPr lang="en-US" altLang="zh-CN" sz="2000" kern="0" dirty="0" smtClean="0"/>
              <a:t>)&lt;&lt;</a:t>
            </a:r>
            <a:r>
              <a:rPr lang="en-US" altLang="zh-CN" sz="2000" kern="0" dirty="0" err="1" smtClean="0"/>
              <a:t>endl</a:t>
            </a:r>
            <a:r>
              <a:rPr lang="en-US" altLang="zh-CN" sz="2000" kern="0" dirty="0" smtClean="0"/>
              <a:t>;                  //2</a:t>
            </a:r>
            <a:r>
              <a:rPr lang="zh-CN" altLang="en-US" sz="2000" kern="0" dirty="0" smtClean="0"/>
              <a:t>个整数中的最大者</a:t>
            </a:r>
          </a:p>
          <a:p>
            <a:pPr indent="-6350">
              <a:spcBef>
                <a:spcPct val="0"/>
              </a:spcBef>
              <a:buFontTx/>
              <a:buNone/>
            </a:pPr>
            <a:r>
              <a:rPr lang="zh-CN" altLang="en-US" sz="2000" kern="0" dirty="0" smtClean="0"/>
              <a:t>}</a:t>
            </a:r>
          </a:p>
          <a:p>
            <a:pPr indent="-6350">
              <a:spcBef>
                <a:spcPct val="0"/>
              </a:spcBef>
              <a:buFontTx/>
              <a:buNone/>
            </a:pPr>
            <a:endParaRPr lang="zh-CN" altLang="en-US" sz="2000" kern="0" dirty="0" smtClean="0"/>
          </a:p>
        </p:txBody>
      </p:sp>
      <p:graphicFrame>
        <p:nvGraphicFramePr>
          <p:cNvPr id="18" name="Group 23"/>
          <p:cNvGraphicFramePr>
            <a:graphicFrameLocks noGrp="1"/>
          </p:cNvGraphicFramePr>
          <p:nvPr>
            <p:extLst>
              <p:ext uri="{D42A27DB-BD31-4B8C-83A1-F6EECF244321}">
                <p14:modId xmlns:p14="http://schemas.microsoft.com/office/powerpoint/2010/main" val="3927453663"/>
              </p:ext>
            </p:extLst>
          </p:nvPr>
        </p:nvGraphicFramePr>
        <p:xfrm>
          <a:off x="1066799" y="5167362"/>
          <a:ext cx="4649297" cy="1574800"/>
        </p:xfrm>
        <a:graphic>
          <a:graphicData uri="http://schemas.openxmlformats.org/drawingml/2006/table">
            <a:tbl>
              <a:tblPr/>
              <a:tblGrid>
                <a:gridCol w="4649297">
                  <a:extLst>
                    <a:ext uri="{9D8B030D-6E8A-4147-A177-3AD203B41FA5}">
                      <a16:colId xmlns:a16="http://schemas.microsoft.com/office/drawing/2014/main" val="20000"/>
                    </a:ext>
                  </a:extLst>
                </a:gridCol>
              </a:tblGrid>
              <a:tr h="1574800">
                <a:tc>
                  <a:txBody>
                    <a:bodyPr/>
                    <a:lstStyle>
                      <a:lvl1pPr>
                        <a:spcBef>
                          <a:spcPct val="20000"/>
                        </a:spcBef>
                        <a:defRPr sz="2400" b="1">
                          <a:solidFill>
                            <a:schemeClr val="tx1"/>
                          </a:solidFill>
                          <a:latin typeface="Times New Roman" pitchFamily="18" charset="0"/>
                          <a:ea typeface="宋体" pitchFamily="2" charset="-122"/>
                        </a:defRPr>
                      </a:lvl1pPr>
                      <a:lvl2pPr>
                        <a:spcBef>
                          <a:spcPct val="20000"/>
                        </a:spcBef>
                        <a:defRPr sz="2400" b="1">
                          <a:solidFill>
                            <a:schemeClr val="tx1"/>
                          </a:solidFill>
                          <a:latin typeface="Times New Roman" pitchFamily="18" charset="0"/>
                          <a:ea typeface="宋体" pitchFamily="2" charset="-122"/>
                        </a:defRPr>
                      </a:lvl2pPr>
                      <a:lvl3pPr>
                        <a:spcBef>
                          <a:spcPct val="20000"/>
                        </a:spcBef>
                        <a:defRPr sz="2400" b="1">
                          <a:solidFill>
                            <a:schemeClr val="tx1"/>
                          </a:solidFill>
                          <a:latin typeface="Times New Roman" pitchFamily="18" charset="0"/>
                          <a:ea typeface="宋体" pitchFamily="2" charset="-122"/>
                        </a:defRPr>
                      </a:lvl3pPr>
                      <a:lvl4pPr>
                        <a:spcBef>
                          <a:spcPct val="20000"/>
                        </a:spcBef>
                        <a:defRPr sz="2400" b="1">
                          <a:solidFill>
                            <a:schemeClr val="tx1"/>
                          </a:solidFill>
                          <a:latin typeface="Times New Roman" pitchFamily="18" charset="0"/>
                          <a:ea typeface="宋体" pitchFamily="2" charset="-122"/>
                        </a:defRPr>
                      </a:lvl4pPr>
                      <a:lvl5pPr>
                        <a:spcBef>
                          <a:spcPct val="20000"/>
                        </a:spcBef>
                        <a:defRPr sz="2400" b="1">
                          <a:solidFill>
                            <a:schemeClr val="tx1"/>
                          </a:solidFill>
                          <a:latin typeface="Times New Roman" pitchFamily="18" charset="0"/>
                          <a:ea typeface="宋体" pitchFamily="2" charset="-122"/>
                        </a:defRPr>
                      </a:lvl5pPr>
                      <a:lvl6pPr fontAlgn="base">
                        <a:spcBef>
                          <a:spcPct val="20000"/>
                        </a:spcBef>
                        <a:spcAft>
                          <a:spcPct val="0"/>
                        </a:spcAft>
                        <a:defRPr sz="2400" b="1">
                          <a:solidFill>
                            <a:schemeClr val="tx1"/>
                          </a:solidFill>
                          <a:latin typeface="Times New Roman" pitchFamily="18" charset="0"/>
                          <a:ea typeface="宋体" pitchFamily="2" charset="-122"/>
                        </a:defRPr>
                      </a:lvl6pPr>
                      <a:lvl7pPr fontAlgn="base">
                        <a:spcBef>
                          <a:spcPct val="20000"/>
                        </a:spcBef>
                        <a:spcAft>
                          <a:spcPct val="0"/>
                        </a:spcAft>
                        <a:defRPr sz="2400" b="1">
                          <a:solidFill>
                            <a:schemeClr val="tx1"/>
                          </a:solidFill>
                          <a:latin typeface="Times New Roman" pitchFamily="18" charset="0"/>
                          <a:ea typeface="宋体" pitchFamily="2" charset="-122"/>
                        </a:defRPr>
                      </a:lvl7pPr>
                      <a:lvl8pPr fontAlgn="base">
                        <a:spcBef>
                          <a:spcPct val="20000"/>
                        </a:spcBef>
                        <a:spcAft>
                          <a:spcPct val="0"/>
                        </a:spcAft>
                        <a:defRPr sz="2400" b="1">
                          <a:solidFill>
                            <a:schemeClr val="tx1"/>
                          </a:solidFill>
                          <a:latin typeface="Times New Roman" pitchFamily="18" charset="0"/>
                          <a:ea typeface="宋体" pitchFamily="2" charset="-122"/>
                        </a:defRPr>
                      </a:lvl8pPr>
                      <a:lvl9pPr fontAlgn="base">
                        <a:spcBef>
                          <a:spcPct val="20000"/>
                        </a:spcBef>
                        <a:spcAft>
                          <a:spcPct val="0"/>
                        </a:spcAft>
                        <a:defRPr sz="2400"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max(</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a,int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b,int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c) </a:t>
                      </a:r>
                    </a:p>
                    <a:p>
                      <a:pPr marL="0" marR="0" lvl="0" indent="0" algn="l" defTabSz="914400" rtl="0" eaLnBrk="1" fontAlgn="base" latinLnBrk="0" hangingPunct="1">
                        <a:lnSpc>
                          <a:spcPct val="8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8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if(b&gt;a) a=b;</a:t>
                      </a:r>
                    </a:p>
                    <a:p>
                      <a:pPr marL="0" marR="0" lvl="0" indent="0" algn="l" defTabSz="914400" rtl="0" eaLnBrk="1" fontAlgn="base" latinLnBrk="0" hangingPunct="1">
                        <a:lnSpc>
                          <a:spcPct val="8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if(c&gt;a) a=c;</a:t>
                      </a:r>
                    </a:p>
                    <a:p>
                      <a:pPr marL="0" marR="0" lvl="0" indent="0" algn="l" defTabSz="914400" rtl="0" eaLnBrk="1" fontAlgn="base" latinLnBrk="0" hangingPunct="1">
                        <a:lnSpc>
                          <a:spcPct val="8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return a;</a:t>
                      </a:r>
                    </a:p>
                    <a:p>
                      <a:pPr marL="0" marR="0" lvl="0" indent="0" algn="l" defTabSz="914400" rtl="0" eaLnBrk="1" fontAlgn="base" latinLnBrk="0" hangingPunct="1">
                        <a:lnSpc>
                          <a:spcPct val="8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 name="Group 29"/>
          <p:cNvGraphicFramePr>
            <a:graphicFrameLocks noGrp="1"/>
          </p:cNvGraphicFramePr>
          <p:nvPr>
            <p:extLst>
              <p:ext uri="{D42A27DB-BD31-4B8C-83A1-F6EECF244321}">
                <p14:modId xmlns:p14="http://schemas.microsoft.com/office/powerpoint/2010/main" val="3123515071"/>
              </p:ext>
            </p:extLst>
          </p:nvPr>
        </p:nvGraphicFramePr>
        <p:xfrm>
          <a:off x="6923598" y="5167362"/>
          <a:ext cx="3568065" cy="1574800"/>
        </p:xfrm>
        <a:graphic>
          <a:graphicData uri="http://schemas.openxmlformats.org/drawingml/2006/table">
            <a:tbl>
              <a:tblPr/>
              <a:tblGrid>
                <a:gridCol w="3568065">
                  <a:extLst>
                    <a:ext uri="{9D8B030D-6E8A-4147-A177-3AD203B41FA5}">
                      <a16:colId xmlns:a16="http://schemas.microsoft.com/office/drawing/2014/main" val="20000"/>
                    </a:ext>
                  </a:extLst>
                </a:gridCol>
              </a:tblGrid>
              <a:tr h="1574800">
                <a:tc>
                  <a:txBody>
                    <a:bodyPr/>
                    <a:lstStyle>
                      <a:lvl1pPr>
                        <a:spcBef>
                          <a:spcPct val="20000"/>
                        </a:spcBef>
                        <a:defRPr sz="2400" b="1">
                          <a:solidFill>
                            <a:schemeClr val="tx1"/>
                          </a:solidFill>
                          <a:latin typeface="Times New Roman" pitchFamily="18" charset="0"/>
                          <a:ea typeface="宋体" pitchFamily="2" charset="-122"/>
                        </a:defRPr>
                      </a:lvl1pPr>
                      <a:lvl2pPr>
                        <a:spcBef>
                          <a:spcPct val="20000"/>
                        </a:spcBef>
                        <a:defRPr sz="2400" b="1">
                          <a:solidFill>
                            <a:schemeClr val="tx1"/>
                          </a:solidFill>
                          <a:latin typeface="Times New Roman" pitchFamily="18" charset="0"/>
                          <a:ea typeface="宋体" pitchFamily="2" charset="-122"/>
                        </a:defRPr>
                      </a:lvl2pPr>
                      <a:lvl3pPr>
                        <a:spcBef>
                          <a:spcPct val="20000"/>
                        </a:spcBef>
                        <a:defRPr sz="2400" b="1">
                          <a:solidFill>
                            <a:schemeClr val="tx1"/>
                          </a:solidFill>
                          <a:latin typeface="Times New Roman" pitchFamily="18" charset="0"/>
                          <a:ea typeface="宋体" pitchFamily="2" charset="-122"/>
                        </a:defRPr>
                      </a:lvl3pPr>
                      <a:lvl4pPr>
                        <a:spcBef>
                          <a:spcPct val="20000"/>
                        </a:spcBef>
                        <a:defRPr sz="2400" b="1">
                          <a:solidFill>
                            <a:schemeClr val="tx1"/>
                          </a:solidFill>
                          <a:latin typeface="Times New Roman" pitchFamily="18" charset="0"/>
                          <a:ea typeface="宋体" pitchFamily="2" charset="-122"/>
                        </a:defRPr>
                      </a:lvl4pPr>
                      <a:lvl5pPr>
                        <a:spcBef>
                          <a:spcPct val="20000"/>
                        </a:spcBef>
                        <a:defRPr sz="2400" b="1">
                          <a:solidFill>
                            <a:schemeClr val="tx1"/>
                          </a:solidFill>
                          <a:latin typeface="Times New Roman" pitchFamily="18" charset="0"/>
                          <a:ea typeface="宋体" pitchFamily="2" charset="-122"/>
                        </a:defRPr>
                      </a:lvl5pPr>
                      <a:lvl6pPr fontAlgn="base">
                        <a:spcBef>
                          <a:spcPct val="20000"/>
                        </a:spcBef>
                        <a:spcAft>
                          <a:spcPct val="0"/>
                        </a:spcAft>
                        <a:defRPr sz="2400" b="1">
                          <a:solidFill>
                            <a:schemeClr val="tx1"/>
                          </a:solidFill>
                          <a:latin typeface="Times New Roman" pitchFamily="18" charset="0"/>
                          <a:ea typeface="宋体" pitchFamily="2" charset="-122"/>
                        </a:defRPr>
                      </a:lvl6pPr>
                      <a:lvl7pPr fontAlgn="base">
                        <a:spcBef>
                          <a:spcPct val="20000"/>
                        </a:spcBef>
                        <a:spcAft>
                          <a:spcPct val="0"/>
                        </a:spcAft>
                        <a:defRPr sz="2400" b="1">
                          <a:solidFill>
                            <a:schemeClr val="tx1"/>
                          </a:solidFill>
                          <a:latin typeface="Times New Roman" pitchFamily="18" charset="0"/>
                          <a:ea typeface="宋体" pitchFamily="2" charset="-122"/>
                        </a:defRPr>
                      </a:lvl7pPr>
                      <a:lvl8pPr fontAlgn="base">
                        <a:spcBef>
                          <a:spcPct val="20000"/>
                        </a:spcBef>
                        <a:spcAft>
                          <a:spcPct val="0"/>
                        </a:spcAft>
                        <a:defRPr sz="2400" b="1">
                          <a:solidFill>
                            <a:schemeClr val="tx1"/>
                          </a:solidFill>
                          <a:latin typeface="Times New Roman" pitchFamily="18" charset="0"/>
                          <a:ea typeface="宋体" pitchFamily="2" charset="-122"/>
                        </a:defRPr>
                      </a:lvl8pPr>
                      <a:lvl9pPr fontAlgn="base">
                        <a:spcBef>
                          <a:spcPct val="20000"/>
                        </a:spcBef>
                        <a:spcAft>
                          <a:spcPct val="0"/>
                        </a:spcAft>
                        <a:defRPr sz="2400"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max(</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a,int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b) </a:t>
                      </a:r>
                    </a:p>
                    <a:p>
                      <a:pPr marL="0" marR="0" lvl="0" indent="0" algn="l" defTabSz="914400" rtl="0" eaLnBrk="1" fontAlgn="base" latinLnBrk="0" hangingPunct="1">
                        <a:lnSpc>
                          <a:spcPct val="9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if(a&gt;b) return a;</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else return b;</a:t>
                      </a:r>
                    </a:p>
                    <a:p>
                      <a:pPr marL="0" marR="0" lvl="0" indent="0" algn="l" defTabSz="914400" rtl="0" eaLnBrk="1" fontAlgn="base" latinLnBrk="0" hangingPunct="1">
                        <a:lnSpc>
                          <a:spcPct val="9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endPar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9907744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3.10 </a:t>
            </a:r>
            <a:r>
              <a:rPr lang="zh-CN" altLang="en-US" sz="3000" dirty="0">
                <a:solidFill>
                  <a:schemeClr val="bg1"/>
                </a:solidFill>
                <a:latin typeface="Rockwell" pitchFamily="18" charset="0"/>
                <a:ea typeface="微软雅黑" pitchFamily="34" charset="-122"/>
              </a:rPr>
              <a:t>函数</a:t>
            </a:r>
            <a:r>
              <a:rPr lang="zh-CN" altLang="en-US" sz="3000" dirty="0" smtClean="0">
                <a:solidFill>
                  <a:schemeClr val="bg1"/>
                </a:solidFill>
                <a:latin typeface="Rockwell" pitchFamily="18" charset="0"/>
                <a:ea typeface="微软雅黑" pitchFamily="34" charset="-122"/>
              </a:rPr>
              <a:t>重载</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17327" y="1341562"/>
            <a:ext cx="11858512" cy="4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a:t>
            </a:r>
            <a:r>
              <a:rPr lang="en-US" altLang="zh-CN" dirty="0"/>
              <a:t>A</a:t>
            </a:r>
            <a:r>
              <a:rPr lang="zh-CN" altLang="en-US" dirty="0"/>
              <a:t>）重载函数间不能只是函数的返回值不同，应至少在</a:t>
            </a:r>
            <a:r>
              <a:rPr lang="zh-CN" altLang="en-US" dirty="0">
                <a:solidFill>
                  <a:srgbClr val="FF3300"/>
                </a:solidFill>
              </a:rPr>
              <a:t>形参的个数</a:t>
            </a:r>
            <a:r>
              <a:rPr lang="zh-CN" altLang="en-US" dirty="0"/>
              <a:t>、参数</a:t>
            </a:r>
            <a:r>
              <a:rPr lang="zh-CN" altLang="en-US" dirty="0">
                <a:solidFill>
                  <a:srgbClr val="FF3300"/>
                </a:solidFill>
              </a:rPr>
              <a:t>类型</a:t>
            </a:r>
            <a:r>
              <a:rPr lang="zh-CN" altLang="en-US" dirty="0"/>
              <a:t>或参数</a:t>
            </a:r>
            <a:r>
              <a:rPr lang="zh-CN" altLang="en-US" dirty="0">
                <a:solidFill>
                  <a:srgbClr val="FF3300"/>
                </a:solidFill>
              </a:rPr>
              <a:t>顺序</a:t>
            </a:r>
            <a:r>
              <a:rPr lang="zh-CN" altLang="en-US" dirty="0"/>
              <a:t>上有所不同。</a:t>
            </a:r>
          </a:p>
          <a:p>
            <a:pPr eaLnBrk="1" hangingPunct="1">
              <a:lnSpc>
                <a:spcPct val="120000"/>
              </a:lnSpc>
            </a:pPr>
            <a:r>
              <a:rPr lang="en-US" altLang="zh-CN" dirty="0" smtClean="0"/>
              <a:t>	</a:t>
            </a:r>
            <a:r>
              <a:rPr lang="zh-CN" altLang="en-US" dirty="0" smtClean="0"/>
              <a:t>如</a:t>
            </a:r>
            <a:r>
              <a:rPr lang="zh-CN" altLang="en-US" dirty="0"/>
              <a:t>：</a:t>
            </a:r>
          </a:p>
          <a:p>
            <a:pPr lvl="1" eaLnBrk="1" hangingPunct="1"/>
            <a:r>
              <a:rPr lang="en-US" altLang="zh-CN" dirty="0" smtClean="0"/>
              <a:t>	void </a:t>
            </a:r>
            <a:r>
              <a:rPr lang="en-US" altLang="zh-CN" dirty="0" err="1"/>
              <a:t>myfun</a:t>
            </a:r>
            <a:r>
              <a:rPr lang="en-US" altLang="zh-CN" dirty="0"/>
              <a:t>(</a:t>
            </a:r>
            <a:r>
              <a:rPr lang="en-US" altLang="zh-CN" dirty="0" err="1"/>
              <a:t>int</a:t>
            </a:r>
            <a:r>
              <a:rPr lang="en-US" altLang="zh-CN" dirty="0"/>
              <a:t> </a:t>
            </a:r>
            <a:r>
              <a:rPr lang="en-US" altLang="zh-CN" dirty="0" err="1"/>
              <a:t>i</a:t>
            </a:r>
            <a:r>
              <a:rPr lang="en-US" altLang="zh-CN" dirty="0"/>
              <a:t>)</a:t>
            </a:r>
          </a:p>
          <a:p>
            <a:pPr lvl="1" eaLnBrk="1" hangingPunct="1"/>
            <a:r>
              <a:rPr lang="en-US" altLang="zh-CN" dirty="0"/>
              <a:t>    {………………}</a:t>
            </a:r>
          </a:p>
          <a:p>
            <a:pPr lvl="1" eaLnBrk="1" hangingPunct="1"/>
            <a:r>
              <a:rPr lang="en-US" altLang="zh-CN" dirty="0" smtClean="0"/>
              <a:t>	</a:t>
            </a:r>
            <a:r>
              <a:rPr lang="en-US" altLang="zh-CN" dirty="0" err="1" smtClean="0"/>
              <a:t>int</a:t>
            </a:r>
            <a:r>
              <a:rPr lang="en-US" altLang="zh-CN" dirty="0" smtClean="0"/>
              <a:t> </a:t>
            </a:r>
            <a:r>
              <a:rPr lang="en-US" altLang="zh-CN" dirty="0" err="1"/>
              <a:t>myfun</a:t>
            </a:r>
            <a:r>
              <a:rPr lang="en-US" altLang="zh-CN" dirty="0"/>
              <a:t>(</a:t>
            </a:r>
            <a:r>
              <a:rPr lang="en-US" altLang="zh-CN" dirty="0" err="1"/>
              <a:t>int</a:t>
            </a:r>
            <a:r>
              <a:rPr lang="en-US" altLang="zh-CN" dirty="0"/>
              <a:t> </a:t>
            </a:r>
            <a:r>
              <a:rPr lang="en-US" altLang="zh-CN" dirty="0" err="1"/>
              <a:t>i</a:t>
            </a:r>
            <a:r>
              <a:rPr lang="en-US" altLang="zh-CN" dirty="0"/>
              <a:t>)</a:t>
            </a:r>
          </a:p>
          <a:p>
            <a:pPr lvl="1" eaLnBrk="1" hangingPunct="1"/>
            <a:r>
              <a:rPr lang="en-US" altLang="zh-CN" dirty="0"/>
              <a:t>    {………………}</a:t>
            </a:r>
          </a:p>
          <a:p>
            <a:pPr eaLnBrk="1" hangingPunct="1"/>
            <a:r>
              <a:rPr lang="zh-CN" altLang="en-US" dirty="0"/>
              <a:t>这种重载就是错误的。</a:t>
            </a:r>
          </a:p>
          <a:p>
            <a:pPr eaLnBrk="1" hangingPunct="1"/>
            <a:endParaRPr lang="en-US" altLang="zh-CN" dirty="0" smtClean="0"/>
          </a:p>
          <a:p>
            <a:pPr eaLnBrk="1" hangingPunct="1"/>
            <a:r>
              <a:rPr lang="zh-CN" altLang="en-US" dirty="0" smtClean="0"/>
              <a:t>（</a:t>
            </a:r>
            <a:r>
              <a:rPr lang="en-US" altLang="zh-CN" dirty="0"/>
              <a:t>B</a:t>
            </a:r>
            <a:r>
              <a:rPr lang="zh-CN" altLang="en-US" dirty="0"/>
              <a:t>）应使所有的重载函数的功能相同。如果让重载函数完成不同的功能，会破坏程序的可读性。</a:t>
            </a: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843591" y="23413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9123629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2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7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11188" y="248875"/>
            <a:ext cx="10330942"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dirty="0"/>
              <a:t>Useful Links on C++</a:t>
            </a:r>
          </a:p>
        </p:txBody>
      </p:sp>
      <p:sp>
        <p:nvSpPr>
          <p:cNvPr id="4" name="矩形 3"/>
          <p:cNvSpPr/>
          <p:nvPr/>
        </p:nvSpPr>
        <p:spPr>
          <a:xfrm>
            <a:off x="194519" y="1197546"/>
            <a:ext cx="11809311" cy="5262979"/>
          </a:xfrm>
          <a:prstGeom prst="rect">
            <a:avLst/>
          </a:prstGeom>
        </p:spPr>
        <p:txBody>
          <a:bodyPr wrap="square">
            <a:spAutoFit/>
          </a:bodyPr>
          <a:lstStyle/>
          <a:p>
            <a:pPr algn="just">
              <a:buFont typeface="Arial" panose="020B0604020202020204" pitchFamily="34" charset="0"/>
              <a:buChar char="•"/>
            </a:pPr>
            <a:r>
              <a:rPr lang="en-US" altLang="zh-CN" dirty="0">
                <a:solidFill>
                  <a:srgbClr val="313131"/>
                </a:solidFill>
                <a:hlinkClick r:id="rId3"/>
              </a:rPr>
              <a:t>C++ Programming Language Tutorials</a:t>
            </a:r>
            <a:r>
              <a:rPr lang="en-US" altLang="zh-CN" dirty="0">
                <a:solidFill>
                  <a:srgbClr val="000000"/>
                </a:solidFill>
              </a:rPr>
              <a:t> − C++ Programming Language Tutorials</a:t>
            </a:r>
            <a:r>
              <a:rPr lang="en-US" altLang="zh-CN" dirty="0" smtClean="0">
                <a:solidFill>
                  <a:srgbClr val="000000"/>
                </a:solidFill>
              </a:rPr>
              <a:t>.</a:t>
            </a:r>
          </a:p>
          <a:p>
            <a:pPr algn="just"/>
            <a:r>
              <a:rPr lang="en-US" altLang="zh-CN" dirty="0">
                <a:solidFill>
                  <a:srgbClr val="FF0000"/>
                </a:solidFill>
              </a:rPr>
              <a:t>http://www.cs.wustl.edu/~schmidt/C++/</a:t>
            </a:r>
          </a:p>
          <a:p>
            <a:pPr algn="just">
              <a:buFont typeface="Arial" panose="020B0604020202020204" pitchFamily="34" charset="0"/>
              <a:buChar char="•"/>
            </a:pPr>
            <a:r>
              <a:rPr lang="en-US" altLang="zh-CN" dirty="0">
                <a:solidFill>
                  <a:srgbClr val="313131"/>
                </a:solidFill>
                <a:hlinkClick r:id="rId4"/>
              </a:rPr>
              <a:t>C++ Programming</a:t>
            </a:r>
            <a:r>
              <a:rPr lang="en-US" altLang="zh-CN" dirty="0">
                <a:solidFill>
                  <a:srgbClr val="000000"/>
                </a:solidFill>
              </a:rPr>
              <a:t> − This book covers the C++ programming language, its interactions with software design and real life use of the language</a:t>
            </a:r>
            <a:r>
              <a:rPr lang="en-US" altLang="zh-CN" dirty="0" smtClean="0">
                <a:solidFill>
                  <a:srgbClr val="000000"/>
                </a:solidFill>
              </a:rPr>
              <a:t>.</a:t>
            </a:r>
          </a:p>
          <a:p>
            <a:pPr algn="just"/>
            <a:r>
              <a:rPr lang="en-US" altLang="zh-CN" dirty="0">
                <a:solidFill>
                  <a:srgbClr val="FF0000"/>
                </a:solidFill>
              </a:rPr>
              <a:t>https://en.wikibooks.org/wiki/C++_Programming</a:t>
            </a:r>
          </a:p>
          <a:p>
            <a:pPr algn="just">
              <a:buFont typeface="Arial" panose="020B0604020202020204" pitchFamily="34" charset="0"/>
              <a:buChar char="•"/>
            </a:pPr>
            <a:r>
              <a:rPr lang="en-US" altLang="zh-CN" dirty="0">
                <a:solidFill>
                  <a:srgbClr val="313131"/>
                </a:solidFill>
                <a:hlinkClick r:id="rId5"/>
              </a:rPr>
              <a:t>Free Country</a:t>
            </a:r>
            <a:r>
              <a:rPr lang="en-US" altLang="zh-CN" dirty="0">
                <a:solidFill>
                  <a:srgbClr val="000000"/>
                </a:solidFill>
              </a:rPr>
              <a:t> − The Free Country provides free C++ source code and C++ libraries for a number of C++ programming areas including compression, archiving, game programming, the Standard Template Library and GUI programming</a:t>
            </a:r>
            <a:r>
              <a:rPr lang="en-US" altLang="zh-CN" dirty="0" smtClean="0">
                <a:solidFill>
                  <a:srgbClr val="000000"/>
                </a:solidFill>
              </a:rPr>
              <a:t>.</a:t>
            </a:r>
          </a:p>
          <a:p>
            <a:pPr algn="just"/>
            <a:r>
              <a:rPr lang="en-US" altLang="zh-CN" dirty="0">
                <a:solidFill>
                  <a:srgbClr val="FF0000"/>
                </a:solidFill>
              </a:rPr>
              <a:t>https://www.thefreecountry.com/sourcecode/cpp.shtml</a:t>
            </a:r>
          </a:p>
          <a:p>
            <a:pPr algn="just">
              <a:buFont typeface="Arial" panose="020B0604020202020204" pitchFamily="34" charset="0"/>
              <a:buChar char="•"/>
            </a:pPr>
            <a:r>
              <a:rPr lang="en-US" altLang="zh-CN" dirty="0">
                <a:solidFill>
                  <a:srgbClr val="313131"/>
                </a:solidFill>
                <a:hlinkClick r:id="rId6"/>
              </a:rPr>
              <a:t>C and C++ Users Group</a:t>
            </a:r>
            <a:r>
              <a:rPr lang="en-US" altLang="zh-CN" dirty="0">
                <a:solidFill>
                  <a:srgbClr val="000000"/>
                </a:solidFill>
              </a:rPr>
              <a:t> − The C and C++ Users Group provides free source code from C++ projects in a variety of programming areas including AI, animation, compilers, databases, debugging, encryption, games, graphics, GUI, language tools, system programming and more</a:t>
            </a:r>
            <a:r>
              <a:rPr lang="en-US" altLang="zh-CN" dirty="0" smtClean="0">
                <a:solidFill>
                  <a:srgbClr val="000000"/>
                </a:solidFill>
              </a:rPr>
              <a:t>.</a:t>
            </a:r>
          </a:p>
          <a:p>
            <a:pPr algn="just"/>
            <a:r>
              <a:rPr lang="en-US" altLang="zh-CN" dirty="0">
                <a:solidFill>
                  <a:srgbClr val="FF0000"/>
                </a:solidFill>
              </a:rPr>
              <a:t>http://www.hal9k.com/cug/</a:t>
            </a:r>
          </a:p>
        </p:txBody>
      </p:sp>
    </p:spTree>
    <p:extLst>
      <p:ext uri="{BB962C8B-B14F-4D97-AF65-F5344CB8AC3E}">
        <p14:creationId xmlns:p14="http://schemas.microsoft.com/office/powerpoint/2010/main" val="2682731651"/>
      </p:ext>
    </p:extLst>
  </p:cSld>
  <p:clrMapOvr>
    <a:masterClrMapping/>
  </p:clrMapOvr>
  <p:transition spd="med" advClick="0" advTm="0">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3.11 </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模板</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0" y="1125538"/>
            <a:ext cx="12198350" cy="529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814388" indent="-533400">
              <a:buFontTx/>
              <a:buAutoNum type="arabicParenR"/>
            </a:pPr>
            <a:r>
              <a:rPr lang="zh-CN" altLang="en-US" dirty="0">
                <a:solidFill>
                  <a:schemeClr val="bg2"/>
                </a:solidFill>
              </a:rPr>
              <a:t>函数模板 (</a:t>
            </a:r>
            <a:r>
              <a:rPr lang="en-US" altLang="zh-CN" dirty="0">
                <a:solidFill>
                  <a:schemeClr val="bg2"/>
                </a:solidFill>
              </a:rPr>
              <a:t>function template)：</a:t>
            </a:r>
            <a:r>
              <a:rPr lang="zh-CN" altLang="en-US" dirty="0"/>
              <a:t>建立一个通用函数，其函数类型和形参类型不具体指定，而是一个虚拟类型。</a:t>
            </a:r>
          </a:p>
          <a:p>
            <a:pPr marL="814388" indent="-533400">
              <a:buFontTx/>
              <a:buAutoNum type="arabicParenR"/>
            </a:pPr>
            <a:r>
              <a:rPr lang="zh-CN" altLang="en-US" dirty="0">
                <a:solidFill>
                  <a:schemeClr val="bg2"/>
                </a:solidFill>
              </a:rPr>
              <a:t>应用情况：</a:t>
            </a:r>
            <a:r>
              <a:rPr lang="zh-CN" altLang="en-US" dirty="0"/>
              <a:t>凡是函数体相同的函数都可以用这个模板来代替，不必定义多个函数，只需在模板中定义一次即可。在调用函数时系统会根据实参的类型来取代模板中的虚拟类型，从而实现了不同函数的功能。</a:t>
            </a:r>
          </a:p>
          <a:p>
            <a:pPr marL="814388" indent="-533400">
              <a:buFontTx/>
              <a:buAutoNum type="arabicParenR"/>
            </a:pPr>
            <a:r>
              <a:rPr lang="zh-CN" altLang="en-US" dirty="0"/>
              <a:t>一般形式：</a:t>
            </a:r>
          </a:p>
          <a:p>
            <a:pPr marL="814388" indent="-533400">
              <a:buFontTx/>
              <a:buNone/>
            </a:pPr>
            <a:r>
              <a:rPr lang="en-US" altLang="zh-CN" dirty="0">
                <a:solidFill>
                  <a:schemeClr val="bg2"/>
                </a:solidFill>
              </a:rPr>
              <a:t>	（1）</a:t>
            </a:r>
            <a:r>
              <a:rPr lang="en-US" altLang="zh-CN" i="1" dirty="0">
                <a:solidFill>
                  <a:schemeClr val="bg2"/>
                </a:solidFill>
              </a:rPr>
              <a:t>template &lt; </a:t>
            </a:r>
            <a:r>
              <a:rPr lang="en-US" altLang="zh-CN" i="1" dirty="0" err="1">
                <a:solidFill>
                  <a:schemeClr val="bg2"/>
                </a:solidFill>
              </a:rPr>
              <a:t>typename</a:t>
            </a:r>
            <a:r>
              <a:rPr lang="en-US" altLang="zh-CN" i="1" dirty="0">
                <a:solidFill>
                  <a:schemeClr val="bg2"/>
                </a:solidFill>
              </a:rPr>
              <a:t> T&gt;</a:t>
            </a:r>
            <a:r>
              <a:rPr lang="en-US" altLang="zh-CN" dirty="0">
                <a:solidFill>
                  <a:schemeClr val="bg2"/>
                </a:solidFill>
              </a:rPr>
              <a:t>    </a:t>
            </a:r>
            <a:r>
              <a:rPr lang="en-US" altLang="zh-CN" i="1" dirty="0">
                <a:solidFill>
                  <a:schemeClr val="bg2"/>
                </a:solidFill>
              </a:rPr>
              <a:t>// </a:t>
            </a:r>
            <a:r>
              <a:rPr lang="zh-CN" altLang="en-US" i="1" dirty="0">
                <a:solidFill>
                  <a:schemeClr val="bg2"/>
                </a:solidFill>
              </a:rPr>
              <a:t>模板头</a:t>
            </a:r>
          </a:p>
          <a:p>
            <a:pPr marL="814388" indent="-533400">
              <a:buFontTx/>
              <a:buNone/>
            </a:pPr>
            <a:r>
              <a:rPr lang="en-US" altLang="zh-CN" dirty="0"/>
              <a:t>      	         </a:t>
            </a:r>
            <a:r>
              <a:rPr lang="zh-CN" altLang="en-US" dirty="0"/>
              <a:t>通用函数定义</a:t>
            </a:r>
          </a:p>
          <a:p>
            <a:pPr marL="814388" indent="-533400">
              <a:buFontTx/>
              <a:buNone/>
            </a:pPr>
            <a:r>
              <a:rPr lang="en-US" altLang="zh-CN" dirty="0"/>
              <a:t>	</a:t>
            </a:r>
            <a:r>
              <a:rPr lang="en-US" altLang="zh-CN" dirty="0">
                <a:solidFill>
                  <a:schemeClr val="bg2"/>
                </a:solidFill>
              </a:rPr>
              <a:t>（2）</a:t>
            </a:r>
            <a:r>
              <a:rPr lang="en-US" altLang="zh-CN" i="1" dirty="0">
                <a:solidFill>
                  <a:schemeClr val="bg2"/>
                </a:solidFill>
              </a:rPr>
              <a:t>template &lt;class T&gt;  </a:t>
            </a:r>
            <a:r>
              <a:rPr lang="en-US" altLang="zh-CN" i="1" dirty="0" smtClean="0">
                <a:solidFill>
                  <a:schemeClr val="bg2"/>
                </a:solidFill>
              </a:rPr>
              <a:t>//</a:t>
            </a:r>
            <a:r>
              <a:rPr lang="zh-CN" altLang="en-US" i="1" dirty="0">
                <a:solidFill>
                  <a:schemeClr val="bg2"/>
                </a:solidFill>
              </a:rPr>
              <a:t>模板头</a:t>
            </a:r>
          </a:p>
          <a:p>
            <a:pPr marL="814388" indent="-533400">
              <a:buFontTx/>
              <a:buNone/>
            </a:pPr>
            <a:r>
              <a:rPr lang="zh-CN" altLang="en-US" dirty="0"/>
              <a:t>                通用函数定义</a:t>
            </a:r>
          </a:p>
          <a:p>
            <a:pPr marL="814388" indent="-533400">
              <a:buFontTx/>
              <a:buNone/>
            </a:pPr>
            <a:r>
              <a:rPr lang="zh-CN" altLang="en-US" dirty="0"/>
              <a:t> </a:t>
            </a:r>
            <a:r>
              <a:rPr lang="en-US" altLang="zh-CN" dirty="0">
                <a:solidFill>
                  <a:schemeClr val="accent2"/>
                </a:solidFill>
              </a:rPr>
              <a:t>	</a:t>
            </a:r>
            <a:r>
              <a:rPr lang="en-US" altLang="zh-CN" dirty="0">
                <a:solidFill>
                  <a:schemeClr val="bg2"/>
                </a:solidFill>
              </a:rPr>
              <a:t>  (3) template &lt;class T1,typename T2&gt;  // </a:t>
            </a:r>
            <a:r>
              <a:rPr lang="zh-CN" altLang="en-US" dirty="0">
                <a:solidFill>
                  <a:schemeClr val="bg2"/>
                </a:solidFill>
              </a:rPr>
              <a:t>多个参数</a:t>
            </a:r>
          </a:p>
          <a:p>
            <a:pPr marL="814388" indent="-533400">
              <a:buFontTx/>
              <a:buNone/>
            </a:pPr>
            <a:r>
              <a:rPr lang="zh-CN" altLang="en-US" dirty="0"/>
              <a:t>	         通用函数定义</a:t>
            </a:r>
          </a:p>
          <a:p>
            <a:pPr marL="814388" indent="-533400">
              <a:buFontTx/>
              <a:buNone/>
            </a:pPr>
            <a:r>
              <a:rPr lang="en-US" altLang="zh-CN" dirty="0"/>
              <a:t>		     </a:t>
            </a:r>
            <a:r>
              <a:rPr lang="zh-CN" altLang="en-US" dirty="0"/>
              <a:t>说明：</a:t>
            </a:r>
            <a:r>
              <a:rPr lang="en-US" altLang="zh-CN" dirty="0"/>
              <a:t>class</a:t>
            </a:r>
            <a:r>
              <a:rPr lang="zh-CN" altLang="en-US" dirty="0"/>
              <a:t>与</a:t>
            </a:r>
            <a:r>
              <a:rPr lang="en-US" altLang="zh-CN" dirty="0" err="1"/>
              <a:t>typename</a:t>
            </a:r>
            <a:r>
              <a:rPr lang="zh-CN" altLang="en-US" dirty="0"/>
              <a:t>可以通用</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5730275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3.11 </a:t>
            </a:r>
            <a:r>
              <a:rPr lang="zh-CN" altLang="en-US" sz="3000" dirty="0">
                <a:solidFill>
                  <a:schemeClr val="bg1"/>
                </a:solidFill>
                <a:latin typeface="Rockwell" pitchFamily="18" charset="0"/>
                <a:ea typeface="微软雅黑" pitchFamily="34" charset="-122"/>
              </a:rPr>
              <a:t>函数模板</a:t>
            </a:r>
            <a:endParaRPr lang="en-US" altLang="zh-CN" sz="3000" dirty="0">
              <a:solidFill>
                <a:schemeClr val="bg1"/>
              </a:solidFill>
              <a:latin typeface="Rockwell" pitchFamily="18" charset="0"/>
              <a:ea typeface="微软雅黑" pitchFamily="34" charset="-122"/>
            </a:endParaRPr>
          </a:p>
        </p:txBody>
      </p:sp>
      <p:sp>
        <p:nvSpPr>
          <p:cNvPr id="17" name="Rectangle 2"/>
          <p:cNvSpPr txBox="1">
            <a:spLocks noChangeArrowheads="1"/>
          </p:cNvSpPr>
          <p:nvPr/>
        </p:nvSpPr>
        <p:spPr>
          <a:xfrm>
            <a:off x="270469" y="909514"/>
            <a:ext cx="11699031" cy="5991225"/>
          </a:xfrm>
          <a:prstGeom prst="rect">
            <a:avLst/>
          </a:prstGeom>
          <a:noFill/>
        </p:spPr>
        <p:txBody>
          <a:bodyPr/>
          <a:lstStyle>
            <a:lvl1pPr marL="455613" indent="-455613" algn="l" defTabSz="1217613" rtl="0" fontAlgn="base">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fontAlgn="base">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fontAlgn="base">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fontAlgn="base">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fontAlgn="base">
              <a:spcBef>
                <a:spcPct val="20000"/>
              </a:spcBef>
              <a:spcAft>
                <a:spcPct val="0"/>
              </a:spcAft>
              <a:buFont typeface="Arial" pitchFamily="34" charset="0"/>
              <a:buChar char="»"/>
              <a:defRPr sz="2600">
                <a:solidFill>
                  <a:schemeClr val="tx1"/>
                </a:solidFill>
                <a:latin typeface="+mn-lt"/>
                <a:ea typeface="+mn-ea"/>
              </a:defRPr>
            </a:lvl9pPr>
          </a:lstStyle>
          <a:p>
            <a:pPr indent="-6350">
              <a:buFontTx/>
              <a:buNone/>
            </a:pPr>
            <a:r>
              <a:rPr lang="zh-CN" altLang="en-US" sz="2000" kern="0" dirty="0" smtClean="0"/>
              <a:t>#</a:t>
            </a:r>
            <a:r>
              <a:rPr lang="en-US" altLang="zh-CN" sz="2000" kern="0" dirty="0" smtClean="0"/>
              <a:t>include &lt;</a:t>
            </a:r>
            <a:r>
              <a:rPr lang="en-US" altLang="zh-CN" sz="2000" kern="0" dirty="0" err="1" smtClean="0"/>
              <a:t>iostream</a:t>
            </a:r>
            <a:r>
              <a:rPr lang="en-US" altLang="zh-CN" sz="2000" kern="0" dirty="0" smtClean="0"/>
              <a:t>&gt;</a:t>
            </a:r>
          </a:p>
          <a:p>
            <a:pPr indent="-6350">
              <a:spcBef>
                <a:spcPct val="0"/>
              </a:spcBef>
              <a:buFontTx/>
              <a:buNone/>
            </a:pPr>
            <a:r>
              <a:rPr lang="en-US" altLang="zh-CN" sz="2000" kern="0" dirty="0" smtClean="0"/>
              <a:t>using namespace </a:t>
            </a:r>
            <a:r>
              <a:rPr lang="en-US" altLang="zh-CN" sz="2000" kern="0" dirty="0" err="1" smtClean="0"/>
              <a:t>std</a:t>
            </a:r>
            <a:r>
              <a:rPr lang="en-US" altLang="zh-CN" sz="2000" kern="0" dirty="0" smtClean="0"/>
              <a:t>;</a:t>
            </a:r>
          </a:p>
          <a:p>
            <a:pPr indent="-6350">
              <a:spcBef>
                <a:spcPct val="0"/>
              </a:spcBef>
              <a:buFontTx/>
              <a:buNone/>
            </a:pPr>
            <a:r>
              <a:rPr lang="en-US" altLang="zh-CN" sz="2000" kern="0" dirty="0" smtClean="0"/>
              <a:t>template&lt;</a:t>
            </a:r>
            <a:r>
              <a:rPr lang="en-US" altLang="zh-CN" sz="2000" kern="0" dirty="0" err="1" smtClean="0"/>
              <a:t>typename</a:t>
            </a:r>
            <a:r>
              <a:rPr lang="en-US" altLang="zh-CN" sz="2000" kern="0" dirty="0" smtClean="0"/>
              <a:t> T&gt;   // </a:t>
            </a:r>
            <a:r>
              <a:rPr lang="zh-CN" altLang="en-US" sz="2000" kern="0" dirty="0" smtClean="0"/>
              <a:t>模板声明，其中</a:t>
            </a:r>
            <a:r>
              <a:rPr lang="en-US" altLang="zh-CN" sz="2000" kern="0" dirty="0" smtClean="0"/>
              <a:t>T</a:t>
            </a:r>
            <a:r>
              <a:rPr lang="zh-CN" altLang="en-US" sz="2000" kern="0" dirty="0" smtClean="0"/>
              <a:t>为类型参数</a:t>
            </a:r>
          </a:p>
          <a:p>
            <a:pPr indent="-6350">
              <a:spcBef>
                <a:spcPct val="0"/>
              </a:spcBef>
              <a:buFontTx/>
              <a:buNone/>
            </a:pPr>
            <a:r>
              <a:rPr lang="en-US" altLang="zh-CN" sz="2000" kern="0" dirty="0" smtClean="0"/>
              <a:t>T max(T a, T b)               // </a:t>
            </a:r>
            <a:r>
              <a:rPr lang="zh-CN" altLang="en-US" sz="2000" kern="0" dirty="0" smtClean="0"/>
              <a:t>定义一个通用函数，</a:t>
            </a:r>
            <a:r>
              <a:rPr lang="en-US" altLang="zh-CN" sz="2000" kern="0" dirty="0" smtClean="0"/>
              <a:t>T</a:t>
            </a:r>
            <a:r>
              <a:rPr lang="zh-CN" altLang="en-US" sz="2000" kern="0" dirty="0" smtClean="0"/>
              <a:t>作为虚拟的类型名</a:t>
            </a:r>
          </a:p>
          <a:p>
            <a:pPr indent="-6350">
              <a:spcBef>
                <a:spcPct val="0"/>
              </a:spcBef>
              <a:buFontTx/>
              <a:buNone/>
            </a:pPr>
            <a:r>
              <a:rPr lang="zh-CN" altLang="en-US" sz="2000" kern="0" dirty="0" smtClean="0"/>
              <a:t>{</a:t>
            </a:r>
          </a:p>
          <a:p>
            <a:pPr indent="-6350">
              <a:spcBef>
                <a:spcPct val="0"/>
              </a:spcBef>
              <a:buFontTx/>
              <a:buNone/>
            </a:pPr>
            <a:r>
              <a:rPr lang="en-US" altLang="zh-CN" sz="2000" kern="0" dirty="0" smtClean="0"/>
              <a:t>    if(b&gt;a) return b;</a:t>
            </a:r>
          </a:p>
          <a:p>
            <a:pPr indent="-6350">
              <a:spcBef>
                <a:spcPct val="0"/>
              </a:spcBef>
              <a:buFontTx/>
              <a:buNone/>
            </a:pPr>
            <a:r>
              <a:rPr lang="en-US" altLang="zh-CN" sz="2000" kern="0" dirty="0" smtClean="0"/>
              <a:t>    else return a;</a:t>
            </a:r>
          </a:p>
          <a:p>
            <a:pPr indent="-6350">
              <a:spcBef>
                <a:spcPct val="0"/>
              </a:spcBef>
              <a:buFontTx/>
              <a:buNone/>
            </a:pPr>
            <a:r>
              <a:rPr lang="en-US" altLang="zh-CN" sz="2000" kern="0" dirty="0" smtClean="0"/>
              <a:t>}</a:t>
            </a:r>
          </a:p>
          <a:p>
            <a:pPr indent="-6350">
              <a:spcBef>
                <a:spcPct val="0"/>
              </a:spcBef>
              <a:buFontTx/>
              <a:buNone/>
            </a:pPr>
            <a:endParaRPr lang="en-US" altLang="zh-CN" sz="2000" kern="0" dirty="0" smtClean="0"/>
          </a:p>
          <a:p>
            <a:pPr indent="-6350">
              <a:spcBef>
                <a:spcPct val="0"/>
              </a:spcBef>
              <a:buFontTx/>
              <a:buNone/>
            </a:pPr>
            <a:r>
              <a:rPr lang="en-US" altLang="zh-CN" sz="2000" kern="0" dirty="0" err="1" smtClean="0"/>
              <a:t>int</a:t>
            </a:r>
            <a:r>
              <a:rPr lang="en-US" altLang="zh-CN" sz="2000" kern="0" dirty="0" smtClean="0"/>
              <a:t> main( )</a:t>
            </a:r>
          </a:p>
          <a:p>
            <a:pPr indent="-6350">
              <a:spcBef>
                <a:spcPct val="0"/>
              </a:spcBef>
              <a:buFontTx/>
              <a:buNone/>
            </a:pPr>
            <a:r>
              <a:rPr lang="en-US" altLang="zh-CN" sz="2000" kern="0" dirty="0" smtClean="0"/>
              <a:t>{</a:t>
            </a:r>
          </a:p>
          <a:p>
            <a:pPr indent="-6350">
              <a:spcBef>
                <a:spcPct val="0"/>
              </a:spcBef>
              <a:buFontTx/>
              <a:buNone/>
            </a:pPr>
            <a:r>
              <a:rPr lang="en-US" altLang="zh-CN" sz="2000" kern="0" dirty="0" smtClean="0"/>
              <a:t>     </a:t>
            </a:r>
            <a:r>
              <a:rPr lang="en-US" altLang="zh-CN" sz="2000" kern="0" dirty="0" err="1" smtClean="0"/>
              <a:t>int</a:t>
            </a:r>
            <a:r>
              <a:rPr lang="en-US" altLang="zh-CN" sz="2000" kern="0" dirty="0" smtClean="0"/>
              <a:t> i1=111, i2=222, </a:t>
            </a:r>
            <a:r>
              <a:rPr lang="en-US" altLang="zh-CN" sz="2000" kern="0" dirty="0" err="1" smtClean="0"/>
              <a:t>i</a:t>
            </a:r>
            <a:r>
              <a:rPr lang="en-US" altLang="zh-CN" sz="2000" kern="0" dirty="0" smtClean="0"/>
              <a:t>;</a:t>
            </a:r>
          </a:p>
          <a:p>
            <a:pPr indent="-6350">
              <a:spcBef>
                <a:spcPct val="0"/>
              </a:spcBef>
              <a:buFontTx/>
              <a:buNone/>
            </a:pPr>
            <a:r>
              <a:rPr lang="en-US" altLang="zh-CN" sz="2000" kern="0" dirty="0" smtClean="0"/>
              <a:t>     double d1=12.34, d2=56.78,d;</a:t>
            </a:r>
          </a:p>
          <a:p>
            <a:pPr indent="-6350">
              <a:spcBef>
                <a:spcPct val="0"/>
              </a:spcBef>
              <a:buFontTx/>
              <a:buNone/>
            </a:pPr>
            <a:r>
              <a:rPr lang="en-US" altLang="zh-CN" sz="2000" kern="0" dirty="0" smtClean="0"/>
              <a:t>     </a:t>
            </a:r>
            <a:r>
              <a:rPr lang="en-US" altLang="zh-CN" sz="2000" kern="0" dirty="0" err="1" smtClean="0"/>
              <a:t>i</a:t>
            </a:r>
            <a:r>
              <a:rPr lang="en-US" altLang="zh-CN" sz="2000" kern="0" dirty="0" smtClean="0"/>
              <a:t>=max(i1,i2);                     // </a:t>
            </a:r>
            <a:r>
              <a:rPr lang="zh-CN" altLang="en-US" sz="2000" kern="0" dirty="0" smtClean="0">
                <a:solidFill>
                  <a:schemeClr val="bg2"/>
                </a:solidFill>
              </a:rPr>
              <a:t>调用模板函数，此时</a:t>
            </a:r>
            <a:r>
              <a:rPr lang="en-US" altLang="zh-CN" sz="2000" kern="0" dirty="0" smtClean="0">
                <a:solidFill>
                  <a:schemeClr val="bg2"/>
                </a:solidFill>
              </a:rPr>
              <a:t>T</a:t>
            </a:r>
            <a:r>
              <a:rPr lang="zh-CN" altLang="en-US" sz="2000" kern="0" dirty="0" smtClean="0">
                <a:solidFill>
                  <a:schemeClr val="bg2"/>
                </a:solidFill>
              </a:rPr>
              <a:t>被 </a:t>
            </a:r>
            <a:r>
              <a:rPr lang="en-US" altLang="zh-CN" sz="2000" kern="0" dirty="0" err="1" smtClean="0">
                <a:solidFill>
                  <a:schemeClr val="bg2"/>
                </a:solidFill>
              </a:rPr>
              <a:t>int</a:t>
            </a:r>
            <a:r>
              <a:rPr lang="en-US" altLang="zh-CN" sz="2000" kern="0" dirty="0" smtClean="0">
                <a:solidFill>
                  <a:schemeClr val="bg2"/>
                </a:solidFill>
              </a:rPr>
              <a:t> </a:t>
            </a:r>
            <a:r>
              <a:rPr lang="zh-CN" altLang="en-US" sz="2000" kern="0" dirty="0" smtClean="0">
                <a:solidFill>
                  <a:schemeClr val="bg2"/>
                </a:solidFill>
              </a:rPr>
              <a:t>取代</a:t>
            </a:r>
          </a:p>
          <a:p>
            <a:pPr indent="-6350">
              <a:spcBef>
                <a:spcPct val="0"/>
              </a:spcBef>
              <a:buFontTx/>
              <a:buNone/>
            </a:pPr>
            <a:r>
              <a:rPr lang="zh-CN" altLang="en-US" sz="2000" kern="0" dirty="0" smtClean="0"/>
              <a:t>     </a:t>
            </a:r>
            <a:r>
              <a:rPr lang="en-US" altLang="zh-CN" sz="2000" kern="0" dirty="0" smtClean="0"/>
              <a:t>d=max(d1,d2);            	// </a:t>
            </a:r>
            <a:r>
              <a:rPr lang="zh-CN" altLang="en-US" sz="2000" kern="0" dirty="0" smtClean="0">
                <a:solidFill>
                  <a:schemeClr val="bg2"/>
                </a:solidFill>
              </a:rPr>
              <a:t>调用模板函数，此时</a:t>
            </a:r>
            <a:r>
              <a:rPr lang="en-US" altLang="zh-CN" sz="2000" kern="0" dirty="0" smtClean="0">
                <a:solidFill>
                  <a:schemeClr val="bg2"/>
                </a:solidFill>
              </a:rPr>
              <a:t>T</a:t>
            </a:r>
            <a:r>
              <a:rPr lang="zh-CN" altLang="en-US" sz="2000" kern="0" dirty="0" smtClean="0">
                <a:solidFill>
                  <a:schemeClr val="bg2"/>
                </a:solidFill>
              </a:rPr>
              <a:t>被 </a:t>
            </a:r>
            <a:r>
              <a:rPr lang="en-US" altLang="zh-CN" sz="2000" kern="0" dirty="0" smtClean="0">
                <a:solidFill>
                  <a:schemeClr val="bg2"/>
                </a:solidFill>
              </a:rPr>
              <a:t>double </a:t>
            </a:r>
            <a:r>
              <a:rPr lang="zh-CN" altLang="en-US" sz="2000" kern="0" dirty="0" smtClean="0">
                <a:solidFill>
                  <a:schemeClr val="bg2"/>
                </a:solidFill>
              </a:rPr>
              <a:t>取代</a:t>
            </a:r>
          </a:p>
          <a:p>
            <a:pPr indent="-6350">
              <a:spcBef>
                <a:spcPct val="0"/>
              </a:spcBef>
              <a:buFontTx/>
              <a:buNone/>
            </a:pPr>
            <a:r>
              <a:rPr lang="en-US" altLang="zh-CN" sz="2000" kern="0" dirty="0" smtClean="0"/>
              <a:t>     </a:t>
            </a:r>
            <a:r>
              <a:rPr lang="en-US" altLang="zh-CN" sz="2000" kern="0" dirty="0" err="1" smtClean="0"/>
              <a:t>cout</a:t>
            </a:r>
            <a:r>
              <a:rPr lang="en-US" altLang="zh-CN" sz="2000" kern="0" dirty="0" smtClean="0"/>
              <a:t>&lt;&lt;"</a:t>
            </a:r>
            <a:r>
              <a:rPr lang="en-US" altLang="zh-CN" sz="2000" kern="0" dirty="0" err="1" smtClean="0"/>
              <a:t>i_max</a:t>
            </a:r>
            <a:r>
              <a:rPr lang="en-US" altLang="zh-CN" sz="2000" kern="0" dirty="0" smtClean="0"/>
              <a:t>=" &lt;&lt; </a:t>
            </a:r>
            <a:r>
              <a:rPr lang="en-US" altLang="zh-CN" sz="2000" kern="0" dirty="0" err="1" smtClean="0"/>
              <a:t>i</a:t>
            </a:r>
            <a:r>
              <a:rPr lang="en-US" altLang="zh-CN" sz="2000" kern="0" dirty="0" smtClean="0"/>
              <a:t> &lt;&lt;</a:t>
            </a:r>
            <a:r>
              <a:rPr lang="en-US" altLang="zh-CN" sz="2000" kern="0" dirty="0" err="1" smtClean="0"/>
              <a:t>endl</a:t>
            </a:r>
            <a:r>
              <a:rPr lang="en-US" altLang="zh-CN" sz="2000" kern="0" dirty="0" smtClean="0"/>
              <a:t>;</a:t>
            </a:r>
          </a:p>
          <a:p>
            <a:pPr indent="-6350">
              <a:spcBef>
                <a:spcPct val="0"/>
              </a:spcBef>
              <a:buFontTx/>
              <a:buNone/>
            </a:pPr>
            <a:r>
              <a:rPr lang="en-US" altLang="zh-CN" sz="2000" kern="0" dirty="0" smtClean="0"/>
              <a:t>     </a:t>
            </a:r>
            <a:r>
              <a:rPr lang="en-US" altLang="zh-CN" sz="2000" kern="0" dirty="0" err="1" smtClean="0"/>
              <a:t>cout</a:t>
            </a:r>
            <a:r>
              <a:rPr lang="en-US" altLang="zh-CN" sz="2000" kern="0" dirty="0" smtClean="0"/>
              <a:t>&lt;&lt;"</a:t>
            </a:r>
            <a:r>
              <a:rPr lang="en-US" altLang="zh-CN" sz="2000" kern="0" dirty="0" err="1" smtClean="0"/>
              <a:t>f_max</a:t>
            </a:r>
            <a:r>
              <a:rPr lang="en-US" altLang="zh-CN" sz="2000" kern="0" dirty="0" smtClean="0"/>
              <a:t>=" &lt;&lt;f&lt;&lt;</a:t>
            </a:r>
            <a:r>
              <a:rPr lang="en-US" altLang="zh-CN" sz="2000" kern="0" dirty="0" err="1" smtClean="0"/>
              <a:t>endl</a:t>
            </a:r>
            <a:r>
              <a:rPr lang="en-US" altLang="zh-CN" sz="2000" kern="0" dirty="0" smtClean="0"/>
              <a:t>;</a:t>
            </a:r>
          </a:p>
          <a:p>
            <a:pPr indent="-6350">
              <a:spcBef>
                <a:spcPct val="0"/>
              </a:spcBef>
              <a:buFontTx/>
              <a:buNone/>
            </a:pPr>
            <a:r>
              <a:rPr lang="en-US" altLang="zh-CN" sz="2000" kern="0" dirty="0" smtClean="0"/>
              <a:t>     return 0;</a:t>
            </a:r>
          </a:p>
          <a:p>
            <a:pPr indent="-6350">
              <a:spcBef>
                <a:spcPct val="0"/>
              </a:spcBef>
              <a:buFontTx/>
              <a:buNone/>
            </a:pPr>
            <a:r>
              <a:rPr lang="en-US" altLang="zh-CN" sz="2000" kern="0" dirty="0" smtClean="0"/>
              <a:t>}</a:t>
            </a:r>
            <a:endParaRPr lang="zh-CN" altLang="en-US" sz="2000" kern="0" dirty="0" smtClean="0"/>
          </a:p>
        </p:txBody>
      </p:sp>
      <p:graphicFrame>
        <p:nvGraphicFramePr>
          <p:cNvPr id="18" name="Group 10"/>
          <p:cNvGraphicFramePr>
            <a:graphicFrameLocks noGrp="1"/>
          </p:cNvGraphicFramePr>
          <p:nvPr>
            <p:extLst>
              <p:ext uri="{D42A27DB-BD31-4B8C-83A1-F6EECF244321}">
                <p14:modId xmlns:p14="http://schemas.microsoft.com/office/powerpoint/2010/main" val="4039761331"/>
              </p:ext>
            </p:extLst>
          </p:nvPr>
        </p:nvGraphicFramePr>
        <p:xfrm>
          <a:off x="8115399" y="2853730"/>
          <a:ext cx="3247284" cy="1615484"/>
        </p:xfrm>
        <a:graphic>
          <a:graphicData uri="http://schemas.openxmlformats.org/drawingml/2006/table">
            <a:tbl>
              <a:tblPr/>
              <a:tblGrid>
                <a:gridCol w="3247284">
                  <a:extLst>
                    <a:ext uri="{9D8B030D-6E8A-4147-A177-3AD203B41FA5}">
                      <a16:colId xmlns:a16="http://schemas.microsoft.com/office/drawing/2014/main" val="20000"/>
                    </a:ext>
                  </a:extLst>
                </a:gridCol>
              </a:tblGrid>
              <a:tr h="1311275">
                <a:tc>
                  <a:txBody>
                    <a:bodyPr/>
                    <a:lstStyle>
                      <a:lvl1pPr>
                        <a:spcBef>
                          <a:spcPct val="20000"/>
                        </a:spcBef>
                        <a:defRPr sz="2400" b="1">
                          <a:solidFill>
                            <a:schemeClr val="tx1"/>
                          </a:solidFill>
                          <a:latin typeface="Times New Roman" pitchFamily="18" charset="0"/>
                          <a:ea typeface="宋体" pitchFamily="2" charset="-122"/>
                        </a:defRPr>
                      </a:lvl1pPr>
                      <a:lvl2pPr>
                        <a:spcBef>
                          <a:spcPct val="20000"/>
                        </a:spcBef>
                        <a:defRPr sz="2400" b="1">
                          <a:solidFill>
                            <a:schemeClr val="tx1"/>
                          </a:solidFill>
                          <a:latin typeface="Times New Roman" pitchFamily="18" charset="0"/>
                          <a:ea typeface="宋体" pitchFamily="2" charset="-122"/>
                        </a:defRPr>
                      </a:lvl2pPr>
                      <a:lvl3pPr>
                        <a:spcBef>
                          <a:spcPct val="20000"/>
                        </a:spcBef>
                        <a:defRPr sz="2400" b="1">
                          <a:solidFill>
                            <a:schemeClr val="tx1"/>
                          </a:solidFill>
                          <a:latin typeface="Times New Roman" pitchFamily="18" charset="0"/>
                          <a:ea typeface="宋体" pitchFamily="2" charset="-122"/>
                        </a:defRPr>
                      </a:lvl3pPr>
                      <a:lvl4pPr>
                        <a:spcBef>
                          <a:spcPct val="20000"/>
                        </a:spcBef>
                        <a:defRPr sz="2400" b="1">
                          <a:solidFill>
                            <a:schemeClr val="tx1"/>
                          </a:solidFill>
                          <a:latin typeface="Times New Roman" pitchFamily="18" charset="0"/>
                          <a:ea typeface="宋体" pitchFamily="2" charset="-122"/>
                        </a:defRPr>
                      </a:lvl4pPr>
                      <a:lvl5pPr>
                        <a:spcBef>
                          <a:spcPct val="20000"/>
                        </a:spcBef>
                        <a:defRPr sz="2400" b="1">
                          <a:solidFill>
                            <a:schemeClr val="tx1"/>
                          </a:solidFill>
                          <a:latin typeface="Times New Roman" pitchFamily="18" charset="0"/>
                          <a:ea typeface="宋体" pitchFamily="2" charset="-122"/>
                        </a:defRPr>
                      </a:lvl5pPr>
                      <a:lvl6pPr fontAlgn="base">
                        <a:spcBef>
                          <a:spcPct val="20000"/>
                        </a:spcBef>
                        <a:spcAft>
                          <a:spcPct val="0"/>
                        </a:spcAft>
                        <a:defRPr sz="2400" b="1">
                          <a:solidFill>
                            <a:schemeClr val="tx1"/>
                          </a:solidFill>
                          <a:latin typeface="Times New Roman" pitchFamily="18" charset="0"/>
                          <a:ea typeface="宋体" pitchFamily="2" charset="-122"/>
                        </a:defRPr>
                      </a:lvl6pPr>
                      <a:lvl7pPr fontAlgn="base">
                        <a:spcBef>
                          <a:spcPct val="20000"/>
                        </a:spcBef>
                        <a:spcAft>
                          <a:spcPct val="0"/>
                        </a:spcAft>
                        <a:defRPr sz="2400" b="1">
                          <a:solidFill>
                            <a:schemeClr val="tx1"/>
                          </a:solidFill>
                          <a:latin typeface="Times New Roman" pitchFamily="18" charset="0"/>
                          <a:ea typeface="宋体" pitchFamily="2" charset="-122"/>
                        </a:defRPr>
                      </a:lvl7pPr>
                      <a:lvl8pPr fontAlgn="base">
                        <a:spcBef>
                          <a:spcPct val="20000"/>
                        </a:spcBef>
                        <a:spcAft>
                          <a:spcPct val="0"/>
                        </a:spcAft>
                        <a:defRPr sz="2400" b="1">
                          <a:solidFill>
                            <a:schemeClr val="tx1"/>
                          </a:solidFill>
                          <a:latin typeface="Times New Roman" pitchFamily="18" charset="0"/>
                          <a:ea typeface="宋体" pitchFamily="2" charset="-122"/>
                        </a:defRPr>
                      </a:lvl8pPr>
                      <a:lvl9pPr fontAlgn="base">
                        <a:spcBef>
                          <a:spcPct val="20000"/>
                        </a:spcBef>
                        <a:spcAft>
                          <a:spcPct val="0"/>
                        </a:spcAft>
                        <a:defRPr sz="2400"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template &lt;</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typename</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T&gt;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T max(T a, T b)</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smtClean="0">
                          <a:ln>
                            <a:noFill/>
                          </a:ln>
                          <a:solidFill>
                            <a:schemeClr val="tx1"/>
                          </a:solidFill>
                          <a:effectLst/>
                          <a:latin typeface="Arial"/>
                          <a:ea typeface="宋体" pitchFamily="2" charset="-122"/>
                        </a:rPr>
                        <a:t>…</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a:t>
                      </a:r>
                    </a:p>
                  </a:txBody>
                  <a:tcPr marT="45742" marB="4574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292606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3.11 </a:t>
            </a:r>
            <a:r>
              <a:rPr lang="zh-CN" altLang="en-US" sz="3000" dirty="0">
                <a:solidFill>
                  <a:schemeClr val="bg1"/>
                </a:solidFill>
                <a:latin typeface="Rockwell" pitchFamily="18" charset="0"/>
                <a:ea typeface="微软雅黑" pitchFamily="34" charset="-122"/>
              </a:rPr>
              <a:t>函数模板</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22726" y="1269554"/>
            <a:ext cx="11879107" cy="499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814388" indent="-533400">
              <a:buFontTx/>
              <a:buAutoNum type="arabicParenR"/>
            </a:pPr>
            <a:r>
              <a:rPr lang="zh-CN" altLang="en-US" dirty="0"/>
              <a:t>在对程序进行编译时，遇到第13行调用函数</a:t>
            </a:r>
            <a:r>
              <a:rPr lang="en-US" altLang="zh-CN" dirty="0"/>
              <a:t>max(i1,i2)，</a:t>
            </a:r>
            <a:r>
              <a:rPr lang="zh-CN" altLang="en-US" dirty="0"/>
              <a:t>编译系统会将函数名</a:t>
            </a:r>
            <a:r>
              <a:rPr lang="en-US" altLang="zh-CN" dirty="0"/>
              <a:t>max</a:t>
            </a:r>
            <a:r>
              <a:rPr lang="zh-CN" altLang="en-US" dirty="0"/>
              <a:t>与模板</a:t>
            </a:r>
            <a:r>
              <a:rPr lang="en-US" altLang="zh-CN" dirty="0"/>
              <a:t>max</a:t>
            </a:r>
            <a:r>
              <a:rPr lang="zh-CN" altLang="en-US" dirty="0"/>
              <a:t>相匹配，将实参的类型取代了函数模板中的虚拟类型</a:t>
            </a:r>
            <a:r>
              <a:rPr lang="en-US" altLang="zh-CN" dirty="0"/>
              <a:t>T。</a:t>
            </a:r>
            <a:r>
              <a:rPr lang="zh-CN" altLang="en-US" dirty="0"/>
              <a:t>此时相当于已定义了一个函数，然后调用它。</a:t>
            </a:r>
          </a:p>
          <a:p>
            <a:pPr marL="814388" indent="-533400"/>
            <a:r>
              <a:rPr lang="en-US" altLang="zh-CN" dirty="0"/>
              <a:t>		</a:t>
            </a:r>
            <a:r>
              <a:rPr lang="en-US" altLang="zh-CN" sz="2000" dirty="0" err="1"/>
              <a:t>int</a:t>
            </a:r>
            <a:r>
              <a:rPr lang="en-US" altLang="zh-CN" sz="2000" dirty="0"/>
              <a:t> max(</a:t>
            </a:r>
            <a:r>
              <a:rPr lang="en-US" altLang="zh-CN" sz="2000" dirty="0" err="1"/>
              <a:t>int</a:t>
            </a:r>
            <a:r>
              <a:rPr lang="en-US" altLang="zh-CN" sz="2000" dirty="0"/>
              <a:t> </a:t>
            </a:r>
            <a:r>
              <a:rPr lang="en-US" altLang="zh-CN" sz="2000" dirty="0" err="1"/>
              <a:t>a,int</a:t>
            </a:r>
            <a:r>
              <a:rPr lang="en-US" altLang="zh-CN" sz="2000" dirty="0"/>
              <a:t> b)</a:t>
            </a:r>
          </a:p>
          <a:p>
            <a:pPr marL="814388" indent="-533400"/>
            <a:r>
              <a:rPr lang="en-US" altLang="zh-CN" sz="2000" dirty="0"/>
              <a:t>		{</a:t>
            </a:r>
          </a:p>
          <a:p>
            <a:pPr marL="814388" indent="-533400"/>
            <a:r>
              <a:rPr lang="en-US" altLang="zh-CN" sz="2000" dirty="0"/>
              <a:t>		    if(b&gt;a) a=b;</a:t>
            </a:r>
          </a:p>
          <a:p>
            <a:pPr marL="814388" indent="-533400"/>
            <a:r>
              <a:rPr lang="en-US" altLang="zh-CN" sz="2000" dirty="0"/>
              <a:t>		    if(c&gt;a) a=c;</a:t>
            </a:r>
          </a:p>
          <a:p>
            <a:pPr marL="814388" indent="-533400"/>
            <a:r>
              <a:rPr lang="en-US" altLang="zh-CN" sz="2000" dirty="0"/>
              <a:t>		    return a;</a:t>
            </a:r>
          </a:p>
          <a:p>
            <a:pPr marL="814388" indent="-533400"/>
            <a:r>
              <a:rPr lang="en-US" altLang="zh-CN" sz="2000" dirty="0"/>
              <a:t>	  }</a:t>
            </a:r>
          </a:p>
          <a:p>
            <a:pPr marL="814388" indent="-533400">
              <a:buFontTx/>
              <a:buNone/>
            </a:pPr>
            <a:r>
              <a:rPr lang="zh-CN" altLang="en-US" dirty="0"/>
              <a:t>2）</a:t>
            </a:r>
            <a:r>
              <a:rPr lang="zh-CN" altLang="en-US" dirty="0">
                <a:solidFill>
                  <a:schemeClr val="bg2"/>
                </a:solidFill>
              </a:rPr>
              <a:t>与重载函数比较：</a:t>
            </a:r>
            <a:r>
              <a:rPr lang="zh-CN" altLang="en-US" dirty="0"/>
              <a:t>用函数模板比函数重载更方便，程序更简洁。</a:t>
            </a:r>
            <a:r>
              <a:rPr lang="zh-CN" altLang="en-US" i="1" dirty="0">
                <a:solidFill>
                  <a:schemeClr val="bg2"/>
                </a:solidFill>
              </a:rPr>
              <a:t>但应注意它只适用于：函数的参数个数相同而类型不同，且函数体相同的情况。</a:t>
            </a:r>
            <a:r>
              <a:rPr lang="zh-CN" altLang="en-US" dirty="0"/>
              <a:t>如果参数的个数不同，则不能用函数模板；</a:t>
            </a:r>
          </a:p>
          <a:p>
            <a:pPr marL="814388" indent="-533400">
              <a:buFontTx/>
              <a:buNone/>
            </a:pPr>
            <a:r>
              <a:rPr lang="zh-CN" altLang="en-US" dirty="0"/>
              <a:t>3）</a:t>
            </a:r>
            <a:r>
              <a:rPr lang="en-US" altLang="zh-CN" dirty="0"/>
              <a:t>main</a:t>
            </a:r>
            <a:r>
              <a:rPr lang="zh-CN" altLang="en-US" dirty="0"/>
              <a:t>函数不能定义为模板函数。</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771583" y="11742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11633350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2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7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3.12  </a:t>
            </a:r>
            <a:r>
              <a:rPr lang="zh-CN" altLang="en-US" sz="3000" dirty="0" smtClean="0">
                <a:solidFill>
                  <a:schemeClr val="bg1"/>
                </a:solidFill>
                <a:latin typeface="Rockwell" pitchFamily="18" charset="0"/>
                <a:ea typeface="微软雅黑" pitchFamily="34" charset="-122"/>
              </a:rPr>
              <a:t>作用域</a:t>
            </a:r>
            <a:r>
              <a:rPr lang="zh-CN" altLang="en-US" sz="3000" dirty="0">
                <a:solidFill>
                  <a:schemeClr val="bg1"/>
                </a:solidFill>
                <a:latin typeface="Rockwell" pitchFamily="18" charset="0"/>
                <a:ea typeface="微软雅黑" pitchFamily="34" charset="-122"/>
              </a:rPr>
              <a:t>标示符</a:t>
            </a:r>
            <a:r>
              <a:rPr lang="en-US" altLang="zh-CN" sz="3000" dirty="0" smtClean="0">
                <a:solidFill>
                  <a:schemeClr val="bg1"/>
                </a:solidFill>
                <a:latin typeface="Rockwell" pitchFamily="18" charset="0"/>
                <a:ea typeface="微软雅黑" pitchFamily="34" charset="-122"/>
              </a:rPr>
              <a:t>::</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98744" y="978316"/>
            <a:ext cx="11899605" cy="541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通常情况下，如果有两个同名变量，一个是</a:t>
            </a:r>
            <a:r>
              <a:rPr kumimoji="1" lang="zh-CN" altLang="en-US" dirty="0">
                <a:solidFill>
                  <a:srgbClr val="FF3300"/>
                </a:solidFill>
              </a:rPr>
              <a:t>全局</a:t>
            </a:r>
            <a:r>
              <a:rPr kumimoji="1" lang="zh-CN" altLang="en-US" dirty="0"/>
              <a:t>的，另一个是局部的，那么局部变量在其作用域内具有较高的优先权。下面的例子说明了这个问题。</a:t>
            </a:r>
          </a:p>
          <a:p>
            <a:pPr eaLnBrk="1" hangingPunct="1">
              <a:lnSpc>
                <a:spcPct val="120000"/>
              </a:lnSpc>
            </a:pPr>
            <a:r>
              <a:rPr kumimoji="1" lang="en-US" altLang="zh-CN" dirty="0"/>
              <a:t>#include "</a:t>
            </a:r>
            <a:r>
              <a:rPr kumimoji="1" lang="en-US" altLang="zh-CN" dirty="0" err="1"/>
              <a:t>iostream.h</a:t>
            </a:r>
            <a:r>
              <a:rPr kumimoji="1" lang="en-US" altLang="zh-CN" dirty="0"/>
              <a:t>"</a:t>
            </a:r>
          </a:p>
          <a:p>
            <a:pPr eaLnBrk="1" hangingPunct="1">
              <a:lnSpc>
                <a:spcPct val="120000"/>
              </a:lnSpc>
            </a:pPr>
            <a:r>
              <a:rPr kumimoji="1" lang="en-US" altLang="zh-CN" dirty="0" err="1"/>
              <a:t>int</a:t>
            </a:r>
            <a:r>
              <a:rPr kumimoji="1" lang="en-US" altLang="zh-CN" dirty="0"/>
              <a:t> </a:t>
            </a:r>
            <a:r>
              <a:rPr kumimoji="1" lang="en-US" altLang="zh-CN" dirty="0" err="1">
                <a:solidFill>
                  <a:srgbClr val="FF3300"/>
                </a:solidFill>
              </a:rPr>
              <a:t>avar</a:t>
            </a:r>
            <a:r>
              <a:rPr kumimoji="1" lang="en-US" altLang="zh-CN" dirty="0">
                <a:solidFill>
                  <a:srgbClr val="FF3300"/>
                </a:solidFill>
              </a:rPr>
              <a:t>=10;</a:t>
            </a:r>
          </a:p>
          <a:p>
            <a:pPr eaLnBrk="1" hangingPunct="1">
              <a:lnSpc>
                <a:spcPct val="120000"/>
              </a:lnSpc>
            </a:pPr>
            <a:r>
              <a:rPr kumimoji="1" lang="en-US" altLang="zh-CN" dirty="0"/>
              <a:t>main( )</a:t>
            </a:r>
          </a:p>
          <a:p>
            <a:pPr eaLnBrk="1" hangingPunct="1">
              <a:lnSpc>
                <a:spcPct val="120000"/>
              </a:lnSpc>
            </a:pPr>
            <a:r>
              <a:rPr kumimoji="1" lang="en-US" altLang="zh-CN" dirty="0" smtClean="0"/>
              <a:t>{</a:t>
            </a:r>
          </a:p>
          <a:p>
            <a:pPr eaLnBrk="1" hangingPunct="1">
              <a:lnSpc>
                <a:spcPct val="120000"/>
              </a:lnSpc>
            </a:pPr>
            <a:r>
              <a:rPr kumimoji="1" lang="en-US" altLang="zh-CN" dirty="0"/>
              <a:t>	</a:t>
            </a:r>
            <a:r>
              <a:rPr kumimoji="1" lang="en-US" altLang="zh-CN" dirty="0" err="1" smtClean="0"/>
              <a:t>int</a:t>
            </a:r>
            <a:r>
              <a:rPr kumimoji="1" lang="en-US" altLang="zh-CN" dirty="0" smtClean="0"/>
              <a:t> </a:t>
            </a:r>
            <a:r>
              <a:rPr kumimoji="1" lang="en-US" altLang="zh-CN" dirty="0" err="1">
                <a:solidFill>
                  <a:srgbClr val="FF3300"/>
                </a:solidFill>
              </a:rPr>
              <a:t>avar</a:t>
            </a:r>
            <a:r>
              <a:rPr kumimoji="1" lang="en-US" altLang="zh-CN" dirty="0"/>
              <a:t>;</a:t>
            </a:r>
          </a:p>
          <a:p>
            <a:pPr eaLnBrk="1" hangingPunct="1">
              <a:lnSpc>
                <a:spcPct val="120000"/>
              </a:lnSpc>
            </a:pPr>
            <a:r>
              <a:rPr kumimoji="1" lang="en-US" altLang="zh-CN" dirty="0" smtClean="0"/>
              <a:t>	</a:t>
            </a:r>
            <a:r>
              <a:rPr kumimoji="1" lang="en-US" altLang="zh-CN" dirty="0" err="1" smtClean="0"/>
              <a:t>avar</a:t>
            </a:r>
            <a:r>
              <a:rPr kumimoji="1" lang="en-US" altLang="zh-CN" dirty="0" smtClean="0"/>
              <a:t>=25</a:t>
            </a:r>
            <a:r>
              <a:rPr kumimoji="1" lang="en-US" altLang="zh-CN" dirty="0"/>
              <a:t>;</a:t>
            </a:r>
          </a:p>
          <a:p>
            <a:pPr eaLnBrk="1" hangingPunct="1">
              <a:lnSpc>
                <a:spcPct val="120000"/>
              </a:lnSpc>
            </a:pPr>
            <a:r>
              <a:rPr kumimoji="1" lang="en-US" altLang="zh-CN" dirty="0" smtClean="0"/>
              <a:t>	</a:t>
            </a:r>
            <a:r>
              <a:rPr kumimoji="1" lang="en-US" altLang="zh-CN" dirty="0" err="1" smtClean="0"/>
              <a:t>cout</a:t>
            </a:r>
            <a:r>
              <a:rPr kumimoji="1" lang="en-US" altLang="zh-CN" dirty="0"/>
              <a:t>&lt;&lt;"</a:t>
            </a:r>
            <a:r>
              <a:rPr kumimoji="1" lang="en-US" altLang="zh-CN" dirty="0" err="1"/>
              <a:t>avar</a:t>
            </a:r>
            <a:r>
              <a:rPr kumimoji="1" lang="en-US" altLang="zh-CN" dirty="0"/>
              <a:t> is"&lt;&lt;</a:t>
            </a:r>
            <a:r>
              <a:rPr kumimoji="1" lang="en-US" altLang="zh-CN" dirty="0" err="1"/>
              <a:t>avar</a:t>
            </a:r>
            <a:r>
              <a:rPr kumimoji="1" lang="en-US" altLang="zh-CN" dirty="0"/>
              <a:t>&lt;&lt;</a:t>
            </a:r>
            <a:r>
              <a:rPr kumimoji="1" lang="en-US" altLang="zh-CN" dirty="0" err="1"/>
              <a:t>endl</a:t>
            </a:r>
            <a:r>
              <a:rPr kumimoji="1" lang="en-US" altLang="zh-CN" dirty="0"/>
              <a:t>;</a:t>
            </a:r>
          </a:p>
          <a:p>
            <a:pPr eaLnBrk="1" hangingPunct="1">
              <a:lnSpc>
                <a:spcPct val="120000"/>
              </a:lnSpc>
            </a:pPr>
            <a:r>
              <a:rPr kumimoji="1" lang="en-US" altLang="zh-CN" dirty="0" smtClean="0"/>
              <a:t>	return </a:t>
            </a:r>
            <a:r>
              <a:rPr kumimoji="1" lang="en-US" altLang="zh-CN" dirty="0"/>
              <a:t>0;</a:t>
            </a:r>
          </a:p>
          <a:p>
            <a:pPr eaLnBrk="1" hangingPunct="1">
              <a:lnSpc>
                <a:spcPct val="120000"/>
              </a:lnSpc>
            </a:pPr>
            <a:r>
              <a:rPr kumimoji="1" lang="en-US" altLang="zh-CN"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7069206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6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3.12  </a:t>
            </a:r>
            <a:r>
              <a:rPr lang="zh-CN" altLang="en-US" sz="3000" dirty="0">
                <a:solidFill>
                  <a:schemeClr val="bg1"/>
                </a:solidFill>
                <a:latin typeface="Rockwell" pitchFamily="18" charset="0"/>
                <a:ea typeface="微软雅黑" pitchFamily="34" charset="-122"/>
              </a:rPr>
              <a:t>作用域标示符</a:t>
            </a:r>
            <a:r>
              <a:rPr lang="en-US" altLang="zh-CN" sz="3000" dirty="0">
                <a:solidFill>
                  <a:schemeClr val="bg1"/>
                </a:solidFill>
                <a:latin typeface="Rockwell" pitchFamily="18" charset="0"/>
                <a:ea typeface="微软雅黑" pitchFamily="34" charset="-122"/>
              </a:rPr>
              <a:t>::</a:t>
            </a:r>
          </a:p>
        </p:txBody>
      </p:sp>
      <p:sp>
        <p:nvSpPr>
          <p:cNvPr id="12" name="文本框 86"/>
          <p:cNvSpPr txBox="1">
            <a:spLocks noChangeArrowheads="1"/>
          </p:cNvSpPr>
          <p:nvPr/>
        </p:nvSpPr>
        <p:spPr bwMode="auto">
          <a:xfrm>
            <a:off x="222726" y="1125538"/>
            <a:ext cx="11853113" cy="581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如果希望在局部变量的作用域内使用同名的全局变量，可以在全局变量加上“</a:t>
            </a:r>
            <a:r>
              <a:rPr kumimoji="1" lang="en-US" altLang="zh-CN" dirty="0"/>
              <a:t>::”</a:t>
            </a:r>
            <a:r>
              <a:rPr kumimoji="1" lang="zh-CN" altLang="en-US" dirty="0"/>
              <a:t>，此时</a:t>
            </a:r>
            <a:r>
              <a:rPr kumimoji="1" lang="en-US" altLang="zh-CN" dirty="0"/>
              <a:t>::</a:t>
            </a:r>
            <a:r>
              <a:rPr kumimoji="1" lang="en-US" altLang="zh-CN" dirty="0" err="1"/>
              <a:t>avar</a:t>
            </a:r>
            <a:r>
              <a:rPr kumimoji="1" lang="zh-CN" altLang="en-US" dirty="0"/>
              <a:t>代表全局变量</a:t>
            </a:r>
            <a:r>
              <a:rPr kumimoji="1" lang="en-US" altLang="zh-CN" dirty="0" err="1"/>
              <a:t>avar</a:t>
            </a:r>
            <a:r>
              <a:rPr kumimoji="1" lang="zh-CN" altLang="en-US" dirty="0"/>
              <a:t>，”</a:t>
            </a:r>
            <a:r>
              <a:rPr kumimoji="1" lang="en-US" altLang="zh-CN" dirty="0"/>
              <a:t>::”</a:t>
            </a:r>
            <a:r>
              <a:rPr kumimoji="1" lang="zh-CN" altLang="en-US" dirty="0"/>
              <a:t>称为作用域标示符。</a:t>
            </a:r>
            <a:endParaRPr lang="zh-CN" altLang="en-US" dirty="0"/>
          </a:p>
          <a:p>
            <a:pPr eaLnBrk="1" hangingPunct="1">
              <a:lnSpc>
                <a:spcPct val="120000"/>
              </a:lnSpc>
            </a:pPr>
            <a:r>
              <a:rPr lang="en-US" altLang="zh-CN" dirty="0"/>
              <a:t>#include &lt;</a:t>
            </a:r>
            <a:r>
              <a:rPr lang="en-US" altLang="zh-CN" dirty="0" err="1"/>
              <a:t>iostream.h</a:t>
            </a:r>
            <a:r>
              <a:rPr lang="en-US" altLang="zh-CN" dirty="0"/>
              <a:t>&gt;</a:t>
            </a:r>
          </a:p>
          <a:p>
            <a:pPr eaLnBrk="1" hangingPunct="1">
              <a:lnSpc>
                <a:spcPct val="120000"/>
              </a:lnSpc>
            </a:pPr>
            <a:r>
              <a:rPr lang="en-US" altLang="zh-CN" dirty="0" err="1"/>
              <a:t>int</a:t>
            </a:r>
            <a:r>
              <a:rPr lang="en-US" altLang="zh-CN" dirty="0"/>
              <a:t> </a:t>
            </a:r>
            <a:r>
              <a:rPr lang="en-US" altLang="zh-CN" dirty="0" err="1"/>
              <a:t>avar</a:t>
            </a:r>
            <a:r>
              <a:rPr lang="en-US" altLang="zh-CN" dirty="0"/>
              <a:t>=10;</a:t>
            </a:r>
          </a:p>
          <a:p>
            <a:pPr eaLnBrk="1" hangingPunct="1">
              <a:lnSpc>
                <a:spcPct val="120000"/>
              </a:lnSpc>
            </a:pPr>
            <a:r>
              <a:rPr lang="en-US" altLang="zh-CN" dirty="0"/>
              <a:t>main()</a:t>
            </a:r>
          </a:p>
          <a:p>
            <a:pPr eaLnBrk="1" hangingPunct="1">
              <a:lnSpc>
                <a:spcPct val="120000"/>
              </a:lnSpc>
            </a:pPr>
            <a:r>
              <a:rPr lang="en-US" altLang="zh-CN" dirty="0"/>
              <a:t>{</a:t>
            </a:r>
          </a:p>
          <a:p>
            <a:pPr eaLnBrk="1" hangingPunct="1">
              <a:lnSpc>
                <a:spcPct val="120000"/>
              </a:lnSpc>
            </a:pPr>
            <a:r>
              <a:rPr lang="en-US" altLang="zh-CN" dirty="0" err="1"/>
              <a:t>int</a:t>
            </a:r>
            <a:r>
              <a:rPr lang="en-US" altLang="zh-CN" dirty="0"/>
              <a:t> </a:t>
            </a:r>
            <a:r>
              <a:rPr lang="en-US" altLang="zh-CN" dirty="0" err="1"/>
              <a:t>avar</a:t>
            </a:r>
            <a:r>
              <a:rPr lang="en-US" altLang="zh-CN" dirty="0"/>
              <a:t>;</a:t>
            </a:r>
          </a:p>
          <a:p>
            <a:pPr eaLnBrk="1" hangingPunct="1">
              <a:lnSpc>
                <a:spcPct val="120000"/>
              </a:lnSpc>
            </a:pPr>
            <a:r>
              <a:rPr lang="en-US" altLang="zh-CN" dirty="0" err="1"/>
              <a:t>avar</a:t>
            </a:r>
            <a:r>
              <a:rPr lang="en-US" altLang="zh-CN" dirty="0"/>
              <a:t>=25;</a:t>
            </a:r>
          </a:p>
          <a:p>
            <a:pPr eaLnBrk="1" hangingPunct="1">
              <a:lnSpc>
                <a:spcPct val="120000"/>
              </a:lnSpc>
            </a:pPr>
            <a:r>
              <a:rPr lang="en-US" altLang="zh-CN" dirty="0" err="1"/>
              <a:t>cout</a:t>
            </a:r>
            <a:r>
              <a:rPr lang="en-US" altLang="zh-CN" dirty="0"/>
              <a:t>&lt;&lt;"local </a:t>
            </a:r>
            <a:r>
              <a:rPr lang="en-US" altLang="zh-CN" dirty="0" err="1"/>
              <a:t>avar</a:t>
            </a:r>
            <a:r>
              <a:rPr lang="en-US" altLang="zh-CN" dirty="0"/>
              <a:t> ="&lt;&lt;</a:t>
            </a:r>
            <a:r>
              <a:rPr lang="en-US" altLang="zh-CN" dirty="0" err="1"/>
              <a:t>avar</a:t>
            </a:r>
            <a:r>
              <a:rPr lang="en-US" altLang="zh-CN" dirty="0"/>
              <a:t>&lt;&lt;</a:t>
            </a:r>
            <a:r>
              <a:rPr lang="en-US" altLang="zh-CN" dirty="0" err="1"/>
              <a:t>endl</a:t>
            </a:r>
            <a:r>
              <a:rPr lang="en-US" altLang="zh-CN" dirty="0"/>
              <a:t>;</a:t>
            </a:r>
          </a:p>
          <a:p>
            <a:pPr eaLnBrk="1" hangingPunct="1">
              <a:lnSpc>
                <a:spcPct val="120000"/>
              </a:lnSpc>
            </a:pPr>
            <a:r>
              <a:rPr lang="en-US" altLang="zh-CN" dirty="0" err="1"/>
              <a:t>cout</a:t>
            </a:r>
            <a:r>
              <a:rPr lang="en-US" altLang="zh-CN" dirty="0"/>
              <a:t>&lt;&lt;"global </a:t>
            </a:r>
            <a:r>
              <a:rPr lang="en-US" altLang="zh-CN" dirty="0" err="1"/>
              <a:t>avar</a:t>
            </a:r>
            <a:r>
              <a:rPr lang="en-US" altLang="zh-CN" dirty="0"/>
              <a:t>="&lt;&lt;</a:t>
            </a:r>
            <a:r>
              <a:rPr lang="en-US" altLang="zh-CN" dirty="0">
                <a:solidFill>
                  <a:srgbClr val="FF3300"/>
                </a:solidFill>
              </a:rPr>
              <a:t>::</a:t>
            </a:r>
            <a:r>
              <a:rPr lang="en-US" altLang="zh-CN" dirty="0" err="1">
                <a:solidFill>
                  <a:srgbClr val="FF3300"/>
                </a:solidFill>
              </a:rPr>
              <a:t>avar</a:t>
            </a:r>
            <a:r>
              <a:rPr lang="en-US" altLang="zh-CN" dirty="0"/>
              <a:t>&lt;&lt;</a:t>
            </a:r>
            <a:r>
              <a:rPr lang="en-US" altLang="zh-CN" dirty="0" err="1"/>
              <a:t>endl</a:t>
            </a:r>
            <a:r>
              <a:rPr lang="en-US" altLang="zh-CN" dirty="0"/>
              <a:t>;</a:t>
            </a:r>
          </a:p>
          <a:p>
            <a:pPr eaLnBrk="1" hangingPunct="1">
              <a:lnSpc>
                <a:spcPct val="120000"/>
              </a:lnSpc>
            </a:pPr>
            <a:r>
              <a:rPr lang="en-US" altLang="zh-CN" dirty="0"/>
              <a:t>return 0;</a:t>
            </a:r>
          </a:p>
          <a:p>
            <a:pPr eaLnBrk="1" hangingPunct="1">
              <a:lnSpc>
                <a:spcPct val="120000"/>
              </a:lnSpc>
            </a:pPr>
            <a:r>
              <a:rPr lang="en-US" altLang="zh-CN"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99525388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6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3.12  </a:t>
            </a:r>
            <a:r>
              <a:rPr lang="zh-CN" altLang="en-US" sz="3000" dirty="0">
                <a:solidFill>
                  <a:schemeClr val="bg1"/>
                </a:solidFill>
                <a:latin typeface="Rockwell" pitchFamily="18" charset="0"/>
                <a:ea typeface="微软雅黑" pitchFamily="34" charset="-122"/>
              </a:rPr>
              <a:t>作用域标示符</a:t>
            </a:r>
            <a:r>
              <a:rPr lang="en-US" altLang="zh-CN" sz="3000" dirty="0">
                <a:solidFill>
                  <a:schemeClr val="bg1"/>
                </a:solidFill>
                <a:latin typeface="Rockwell" pitchFamily="18" charset="0"/>
                <a:ea typeface="微软雅黑" pitchFamily="34" charset="-122"/>
              </a:rPr>
              <a:t>::</a:t>
            </a:r>
          </a:p>
        </p:txBody>
      </p:sp>
      <p:sp>
        <p:nvSpPr>
          <p:cNvPr id="12" name="文本框 86"/>
          <p:cNvSpPr txBox="1">
            <a:spLocks noChangeArrowheads="1"/>
          </p:cNvSpPr>
          <p:nvPr/>
        </p:nvSpPr>
        <p:spPr bwMode="auto">
          <a:xfrm>
            <a:off x="710496" y="2027832"/>
            <a:ext cx="11221327" cy="275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dirty="0"/>
              <a:t>作用域运算符使用方法</a:t>
            </a:r>
          </a:p>
          <a:p>
            <a:pPr>
              <a:buFont typeface="Wingdings" panose="05000000000000000000" pitchFamily="2" charset="2"/>
              <a:buNone/>
            </a:pPr>
            <a:r>
              <a:rPr lang="zh-CN" altLang="en-US" dirty="0"/>
              <a:t>       </a:t>
            </a:r>
            <a:r>
              <a:rPr lang="en-US" altLang="zh-CN" dirty="0">
                <a:solidFill>
                  <a:srgbClr val="FF0000"/>
                </a:solidFill>
              </a:rPr>
              <a:t>[</a:t>
            </a:r>
            <a:r>
              <a:rPr lang="zh-CN" altLang="en-US" dirty="0">
                <a:solidFill>
                  <a:srgbClr val="FF0000"/>
                </a:solidFill>
              </a:rPr>
              <a:t>作用域</a:t>
            </a:r>
            <a:r>
              <a:rPr lang="en-US" altLang="zh-CN" dirty="0">
                <a:solidFill>
                  <a:srgbClr val="FF0000"/>
                </a:solidFill>
              </a:rPr>
              <a:t>]::</a:t>
            </a:r>
            <a:r>
              <a:rPr lang="zh-CN" altLang="en-US" dirty="0">
                <a:solidFill>
                  <a:srgbClr val="FF0000"/>
                </a:solidFill>
              </a:rPr>
              <a:t>属性（或方法） </a:t>
            </a:r>
            <a:r>
              <a:rPr lang="en-US" altLang="zh-CN" dirty="0">
                <a:solidFill>
                  <a:srgbClr val="008000"/>
                </a:solidFill>
              </a:rPr>
              <a:t>//[]</a:t>
            </a:r>
            <a:r>
              <a:rPr lang="zh-CN" altLang="en-US" dirty="0">
                <a:solidFill>
                  <a:srgbClr val="008000"/>
                </a:solidFill>
              </a:rPr>
              <a:t>表可省</a:t>
            </a:r>
          </a:p>
          <a:p>
            <a:endParaRPr lang="en-US" altLang="zh-CN" dirty="0"/>
          </a:p>
          <a:p>
            <a:r>
              <a:rPr lang="zh-CN" altLang="en-US" dirty="0"/>
              <a:t>说明：</a:t>
            </a:r>
          </a:p>
          <a:p>
            <a:pPr>
              <a:buFont typeface="Wingdings" panose="05000000000000000000" pitchFamily="2" charset="2"/>
              <a:buNone/>
            </a:pPr>
            <a:r>
              <a:rPr lang="zh-CN" altLang="en-US" dirty="0"/>
              <a:t>   </a:t>
            </a:r>
            <a:r>
              <a:rPr lang="en-US" altLang="zh-CN" dirty="0"/>
              <a:t>1 </a:t>
            </a:r>
            <a:r>
              <a:rPr lang="zh-CN" altLang="en-US" dirty="0"/>
              <a:t>作用域表示“</a:t>
            </a:r>
            <a:r>
              <a:rPr lang="en-US" altLang="zh-CN" dirty="0"/>
              <a:t>::”</a:t>
            </a:r>
            <a:r>
              <a:rPr lang="zh-CN" altLang="en-US" dirty="0"/>
              <a:t>后面的属性或方法属于前面的</a:t>
            </a:r>
            <a:r>
              <a:rPr lang="zh-CN" altLang="en-US" dirty="0" smtClean="0"/>
              <a:t>控制范围</a:t>
            </a:r>
            <a:r>
              <a:rPr lang="en-US" altLang="zh-CN" dirty="0" smtClean="0"/>
              <a:t>;</a:t>
            </a:r>
            <a:endParaRPr lang="zh-CN" altLang="en-US" dirty="0"/>
          </a:p>
          <a:p>
            <a:pPr>
              <a:buFont typeface="Wingdings" panose="05000000000000000000" pitchFamily="2" charset="2"/>
              <a:buNone/>
            </a:pPr>
            <a:r>
              <a:rPr lang="zh-CN" altLang="en-US" dirty="0"/>
              <a:t>   </a:t>
            </a:r>
            <a:r>
              <a:rPr lang="en-US" altLang="zh-CN" dirty="0"/>
              <a:t>2 </a:t>
            </a:r>
            <a:r>
              <a:rPr lang="zh-CN" altLang="en-US" dirty="0"/>
              <a:t>有两种情况：要么作用域为类名；要么作用域缺省，表示全局变量或</a:t>
            </a:r>
            <a:r>
              <a:rPr lang="zh-CN" altLang="en-US" dirty="0" smtClean="0"/>
              <a:t>函数</a:t>
            </a:r>
            <a:r>
              <a:rPr lang="en-US" altLang="zh-CN" dirty="0"/>
              <a:t>;</a:t>
            </a:r>
            <a:endParaRPr lang="zh-CN" altLang="en-US"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627567" y="238056"/>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108045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6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1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3.13 </a:t>
            </a:r>
            <a:r>
              <a:rPr lang="zh-CN" altLang="en-US" sz="3000" dirty="0" smtClean="0">
                <a:solidFill>
                  <a:schemeClr val="bg1"/>
                </a:solidFill>
                <a:latin typeface="Rockwell" pitchFamily="18" charset="0"/>
                <a:ea typeface="微软雅黑" pitchFamily="34" charset="-122"/>
              </a:rPr>
              <a:t>无名联合</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22511" y="1125538"/>
            <a:ext cx="11953328" cy="49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无名联合是</a:t>
            </a:r>
            <a:r>
              <a:rPr kumimoji="1" lang="en-US" altLang="zh-CN" dirty="0"/>
              <a:t>C++</a:t>
            </a:r>
            <a:r>
              <a:rPr kumimoji="1" lang="zh-CN" altLang="en-US" dirty="0"/>
              <a:t>中的一种特殊联合，可以声明一组无标记名共享同一段内存地址的数据项。如：</a:t>
            </a:r>
          </a:p>
          <a:p>
            <a:pPr eaLnBrk="1" hangingPunct="1">
              <a:lnSpc>
                <a:spcPct val="120000"/>
              </a:lnSpc>
            </a:pPr>
            <a:r>
              <a:rPr kumimoji="1" lang="zh-CN" altLang="en-US" dirty="0"/>
              <a:t>     </a:t>
            </a:r>
            <a:r>
              <a:rPr kumimoji="1" lang="en-US" altLang="zh-CN" dirty="0"/>
              <a:t>union</a:t>
            </a:r>
          </a:p>
          <a:p>
            <a:pPr eaLnBrk="1" hangingPunct="1">
              <a:lnSpc>
                <a:spcPct val="120000"/>
              </a:lnSpc>
            </a:pPr>
            <a:r>
              <a:rPr kumimoji="1" lang="en-US" altLang="zh-CN" dirty="0"/>
              <a:t>    { </a:t>
            </a:r>
            <a:endParaRPr kumimoji="1" lang="en-US" altLang="zh-CN" dirty="0" smtClean="0"/>
          </a:p>
          <a:p>
            <a:pPr eaLnBrk="1" hangingPunct="1">
              <a:lnSpc>
                <a:spcPct val="120000"/>
              </a:lnSpc>
            </a:pPr>
            <a:r>
              <a:rPr kumimoji="1" lang="en-US" altLang="zh-CN" dirty="0"/>
              <a:t> </a:t>
            </a:r>
            <a:r>
              <a:rPr kumimoji="1" lang="en-US" altLang="zh-CN" dirty="0" smtClean="0"/>
              <a:t>         </a:t>
            </a:r>
            <a:r>
              <a:rPr kumimoji="1" lang="en-US" altLang="zh-CN" dirty="0" err="1" smtClean="0"/>
              <a:t>int</a:t>
            </a:r>
            <a:r>
              <a:rPr kumimoji="1" lang="en-US" altLang="zh-CN" dirty="0" smtClean="0"/>
              <a:t> </a:t>
            </a:r>
            <a:r>
              <a:rPr kumimoji="1" lang="en-US" altLang="zh-CN" dirty="0" err="1"/>
              <a:t>i</a:t>
            </a:r>
            <a:r>
              <a:rPr kumimoji="1" lang="en-US" altLang="zh-CN" dirty="0"/>
              <a:t>;</a:t>
            </a:r>
          </a:p>
          <a:p>
            <a:pPr eaLnBrk="1" hangingPunct="1">
              <a:lnSpc>
                <a:spcPct val="120000"/>
              </a:lnSpc>
            </a:pPr>
            <a:r>
              <a:rPr kumimoji="1" lang="en-US" altLang="zh-CN" dirty="0"/>
              <a:t>    </a:t>
            </a:r>
            <a:r>
              <a:rPr kumimoji="1" lang="en-US" altLang="zh-CN" dirty="0" smtClean="0"/>
              <a:t>      </a:t>
            </a:r>
            <a:r>
              <a:rPr kumimoji="1" lang="en-US" altLang="zh-CN" dirty="0"/>
              <a:t>float f; </a:t>
            </a:r>
            <a:endParaRPr kumimoji="1" lang="en-US" altLang="zh-CN" dirty="0" smtClean="0"/>
          </a:p>
          <a:p>
            <a:pPr eaLnBrk="1" hangingPunct="1">
              <a:lnSpc>
                <a:spcPct val="120000"/>
              </a:lnSpc>
            </a:pPr>
            <a:r>
              <a:rPr kumimoji="1" lang="en-US" altLang="zh-CN" dirty="0"/>
              <a:t> </a:t>
            </a:r>
            <a:r>
              <a:rPr kumimoji="1" lang="en-US" altLang="zh-CN" dirty="0" smtClean="0"/>
              <a:t>    }</a:t>
            </a:r>
            <a:endParaRPr kumimoji="1" lang="en-US" altLang="zh-CN" dirty="0"/>
          </a:p>
          <a:p>
            <a:pPr eaLnBrk="1" hangingPunct="1">
              <a:lnSpc>
                <a:spcPct val="120000"/>
              </a:lnSpc>
            </a:pPr>
            <a:r>
              <a:rPr kumimoji="1" lang="en-US" altLang="zh-CN" dirty="0"/>
              <a:t>     </a:t>
            </a:r>
            <a:r>
              <a:rPr kumimoji="1" lang="zh-CN" altLang="en-US" dirty="0"/>
              <a:t>在此无名联合中，声明了变量</a:t>
            </a:r>
            <a:r>
              <a:rPr kumimoji="1" lang="en-US" altLang="zh-CN" dirty="0" err="1"/>
              <a:t>i</a:t>
            </a:r>
            <a:r>
              <a:rPr kumimoji="1" lang="zh-CN" altLang="en-US" dirty="0"/>
              <a:t>和</a:t>
            </a:r>
            <a:r>
              <a:rPr kumimoji="1" lang="en-US" altLang="zh-CN" dirty="0"/>
              <a:t>f</a:t>
            </a:r>
            <a:r>
              <a:rPr kumimoji="1" lang="zh-CN" altLang="en-US" dirty="0"/>
              <a:t>具有相同的存储地址。无名联合可通过使用其中数据项名字直接存取，例如可以直接使用上面的变量</a:t>
            </a:r>
            <a:r>
              <a:rPr kumimoji="1" lang="en-US" altLang="zh-CN" dirty="0" err="1"/>
              <a:t>i</a:t>
            </a:r>
            <a:r>
              <a:rPr kumimoji="1" lang="zh-CN" altLang="en-US" dirty="0"/>
              <a:t>或</a:t>
            </a:r>
            <a:r>
              <a:rPr kumimoji="1" lang="en-US" altLang="zh-CN" dirty="0"/>
              <a:t>f</a:t>
            </a:r>
            <a:r>
              <a:rPr kumimoji="1" lang="zh-CN" altLang="en-US" dirty="0"/>
              <a:t>，如：</a:t>
            </a:r>
          </a:p>
          <a:p>
            <a:pPr eaLnBrk="1" hangingPunct="1">
              <a:lnSpc>
                <a:spcPct val="120000"/>
              </a:lnSpc>
            </a:pPr>
            <a:r>
              <a:rPr kumimoji="1" lang="zh-CN" altLang="en-US" dirty="0"/>
              <a:t>     </a:t>
            </a:r>
            <a:r>
              <a:rPr kumimoji="1" lang="en-US" altLang="zh-CN" dirty="0" err="1"/>
              <a:t>i</a:t>
            </a:r>
            <a:r>
              <a:rPr kumimoji="1" lang="en-US" altLang="zh-CN" dirty="0"/>
              <a:t>=20;</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65859725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2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3.14 </a:t>
            </a:r>
            <a:r>
              <a:rPr lang="zh-CN" altLang="en-US" sz="3000" dirty="0" smtClean="0">
                <a:solidFill>
                  <a:schemeClr val="bg1"/>
                </a:solidFill>
                <a:latin typeface="Rockwell" pitchFamily="18" charset="0"/>
                <a:ea typeface="微软雅黑" pitchFamily="34" charset="-122"/>
              </a:rPr>
              <a:t>强制</a:t>
            </a:r>
            <a:r>
              <a:rPr lang="zh-CN" altLang="en-US" sz="3000" dirty="0">
                <a:solidFill>
                  <a:schemeClr val="bg1"/>
                </a:solidFill>
                <a:latin typeface="Rockwell" pitchFamily="18" charset="0"/>
                <a:ea typeface="微软雅黑" pitchFamily="34" charset="-122"/>
              </a:rPr>
              <a:t>类型转换</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13564" y="978316"/>
            <a:ext cx="11984786" cy="493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在</a:t>
            </a:r>
            <a:r>
              <a:rPr lang="en-US" altLang="zh-CN" dirty="0"/>
              <a:t>C</a:t>
            </a:r>
            <a:r>
              <a:rPr lang="zh-CN" altLang="en-US" dirty="0"/>
              <a:t>中数据类型转换的一般形式：</a:t>
            </a:r>
          </a:p>
          <a:p>
            <a:pPr eaLnBrk="1" hangingPunct="1">
              <a:lnSpc>
                <a:spcPct val="120000"/>
              </a:lnSpc>
            </a:pPr>
            <a:r>
              <a:rPr lang="zh-CN" altLang="en-US" dirty="0">
                <a:solidFill>
                  <a:srgbClr val="0000CC"/>
                </a:solidFill>
              </a:rPr>
              <a:t>                      数据类型标识符 （表达式）</a:t>
            </a:r>
          </a:p>
          <a:p>
            <a:pPr eaLnBrk="1" hangingPunct="1">
              <a:lnSpc>
                <a:spcPct val="120000"/>
              </a:lnSpc>
            </a:pPr>
            <a:r>
              <a:rPr lang="zh-CN" altLang="en-US" dirty="0"/>
              <a:t>如：</a:t>
            </a:r>
            <a:r>
              <a:rPr lang="en-US" altLang="zh-CN" dirty="0" err="1"/>
              <a:t>int</a:t>
            </a:r>
            <a:r>
              <a:rPr lang="en-US" altLang="zh-CN" dirty="0"/>
              <a:t> </a:t>
            </a:r>
            <a:r>
              <a:rPr lang="en-US" altLang="zh-CN" dirty="0" err="1"/>
              <a:t>i</a:t>
            </a:r>
            <a:r>
              <a:rPr lang="en-US" altLang="zh-CN" dirty="0"/>
              <a:t>=10;  </a:t>
            </a:r>
          </a:p>
          <a:p>
            <a:pPr eaLnBrk="1" hangingPunct="1">
              <a:lnSpc>
                <a:spcPct val="120000"/>
              </a:lnSpc>
            </a:pPr>
            <a:r>
              <a:rPr lang="en-US" altLang="zh-CN" dirty="0"/>
              <a:t>      float  x=(float) </a:t>
            </a:r>
            <a:r>
              <a:rPr lang="en-US" altLang="zh-CN" dirty="0" err="1"/>
              <a:t>i</a:t>
            </a:r>
            <a:r>
              <a:rPr lang="en-US" altLang="zh-CN" dirty="0"/>
              <a:t>;</a:t>
            </a:r>
          </a:p>
          <a:p>
            <a:pPr eaLnBrk="1" hangingPunct="1">
              <a:lnSpc>
                <a:spcPct val="120000"/>
              </a:lnSpc>
            </a:pPr>
            <a:r>
              <a:rPr lang="zh-CN" altLang="en-US" dirty="0"/>
              <a:t>　</a:t>
            </a:r>
            <a:r>
              <a:rPr lang="en-US" altLang="zh-CN" dirty="0"/>
              <a:t>C++</a:t>
            </a:r>
            <a:r>
              <a:rPr lang="zh-CN" altLang="en-US" dirty="0"/>
              <a:t>支持这样的格式，还提供了一种更为方便的函数调用方法，即将类型名作为函数名使用，使得类型转换的执行看起来好像调用了一个函数。形式为：</a:t>
            </a:r>
          </a:p>
          <a:p>
            <a:pPr eaLnBrk="1" hangingPunct="1">
              <a:lnSpc>
                <a:spcPct val="120000"/>
              </a:lnSpc>
            </a:pPr>
            <a:r>
              <a:rPr lang="zh-CN" altLang="en-US" dirty="0"/>
              <a:t>                      </a:t>
            </a:r>
            <a:r>
              <a:rPr lang="zh-CN" altLang="en-US" sz="2300" dirty="0">
                <a:solidFill>
                  <a:srgbClr val="0000CC"/>
                </a:solidFill>
                <a:latin typeface="宋体" panose="02010600030101010101" pitchFamily="2" charset="-122"/>
              </a:rPr>
              <a:t>（数据类型标识符）表达式</a:t>
            </a:r>
            <a:endParaRPr lang="zh-CN" altLang="en-US" dirty="0"/>
          </a:p>
          <a:p>
            <a:pPr eaLnBrk="1" hangingPunct="1">
              <a:lnSpc>
                <a:spcPct val="120000"/>
              </a:lnSpc>
            </a:pPr>
            <a:r>
              <a:rPr lang="zh-CN" altLang="en-US" dirty="0"/>
              <a:t>上面的语句可改写成：</a:t>
            </a:r>
            <a:r>
              <a:rPr lang="en-US" altLang="zh-CN" dirty="0" err="1"/>
              <a:t>int</a:t>
            </a:r>
            <a:r>
              <a:rPr lang="en-US" altLang="zh-CN" dirty="0"/>
              <a:t> </a:t>
            </a:r>
            <a:r>
              <a:rPr lang="en-US" altLang="zh-CN" dirty="0" err="1"/>
              <a:t>i</a:t>
            </a:r>
            <a:r>
              <a:rPr lang="en-US" altLang="zh-CN" dirty="0"/>
              <a:t>=10;</a:t>
            </a:r>
          </a:p>
          <a:p>
            <a:pPr eaLnBrk="1" hangingPunct="1">
              <a:lnSpc>
                <a:spcPct val="120000"/>
              </a:lnSpc>
            </a:pPr>
            <a:r>
              <a:rPr lang="en-US" altLang="zh-CN" dirty="0"/>
              <a:t>                  float  </a:t>
            </a:r>
            <a:r>
              <a:rPr lang="en-US" altLang="zh-CN" dirty="0">
                <a:solidFill>
                  <a:srgbClr val="FF3300"/>
                </a:solidFill>
              </a:rPr>
              <a:t>x=float(</a:t>
            </a:r>
            <a:r>
              <a:rPr lang="en-US" altLang="zh-CN" dirty="0" err="1">
                <a:solidFill>
                  <a:srgbClr val="FF3300"/>
                </a:solidFill>
              </a:rPr>
              <a:t>i</a:t>
            </a:r>
            <a:r>
              <a:rPr lang="en-US" altLang="zh-CN" dirty="0">
                <a:solidFill>
                  <a:srgbClr val="FF3300"/>
                </a:solidFill>
              </a:rPr>
              <a:t>);</a:t>
            </a:r>
          </a:p>
          <a:p>
            <a:pPr eaLnBrk="1" hangingPunct="1">
              <a:lnSpc>
                <a:spcPct val="120000"/>
              </a:lnSpc>
            </a:pPr>
            <a:r>
              <a:rPr lang="en-US" altLang="zh-CN" dirty="0"/>
              <a:t>   </a:t>
            </a:r>
            <a:r>
              <a:rPr lang="zh-CN" altLang="en-US" dirty="0"/>
              <a:t>以上两种方法</a:t>
            </a:r>
            <a:r>
              <a:rPr lang="en-US" altLang="zh-CN" dirty="0"/>
              <a:t>C++</a:t>
            </a:r>
            <a:r>
              <a:rPr lang="zh-CN" altLang="en-US" dirty="0"/>
              <a:t>都接受，但推荐使用后一种方式。</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181359482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3.15 </a:t>
            </a:r>
            <a:r>
              <a:rPr lang="zh-CN" altLang="en-US" sz="3000" dirty="0" smtClean="0">
                <a:solidFill>
                  <a:schemeClr val="bg1"/>
                </a:solidFill>
                <a:latin typeface="Rockwell" pitchFamily="18" charset="0"/>
                <a:ea typeface="微软雅黑" pitchFamily="34" charset="-122"/>
              </a:rPr>
              <a:t>动态</a:t>
            </a:r>
            <a:r>
              <a:rPr lang="zh-CN" altLang="en-US" sz="3000" dirty="0">
                <a:solidFill>
                  <a:schemeClr val="bg1"/>
                </a:solidFill>
                <a:latin typeface="Rockwell" pitchFamily="18" charset="0"/>
                <a:ea typeface="微软雅黑" pitchFamily="34" charset="-122"/>
              </a:rPr>
              <a:t>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21745" y="990735"/>
            <a:ext cx="11800145" cy="592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a:t>作为对</a:t>
            </a:r>
            <a:r>
              <a:rPr kumimoji="1" lang="en-US" altLang="zh-CN" dirty="0"/>
              <a:t>C</a:t>
            </a:r>
            <a:r>
              <a:rPr kumimoji="1" lang="zh-CN" altLang="en-US" dirty="0"/>
              <a:t>语言中</a:t>
            </a:r>
            <a:r>
              <a:rPr kumimoji="1" lang="en-US" altLang="zh-CN" dirty="0" err="1"/>
              <a:t>malloc</a:t>
            </a:r>
            <a:r>
              <a:rPr kumimoji="1" lang="zh-CN" altLang="en-US" dirty="0"/>
              <a:t>和</a:t>
            </a:r>
            <a:r>
              <a:rPr kumimoji="1" lang="en-US" altLang="zh-CN" dirty="0"/>
              <a:t>free</a:t>
            </a:r>
            <a:r>
              <a:rPr kumimoji="1" lang="zh-CN" altLang="en-US" dirty="0"/>
              <a:t>的替换，</a:t>
            </a:r>
            <a:r>
              <a:rPr kumimoji="1" lang="en-US" altLang="zh-CN" dirty="0"/>
              <a:t>C++</a:t>
            </a:r>
            <a:r>
              <a:rPr kumimoji="1" lang="zh-CN" altLang="en-US" dirty="0"/>
              <a:t>引进了</a:t>
            </a:r>
            <a:r>
              <a:rPr kumimoji="1" lang="en-US" altLang="zh-CN" dirty="0"/>
              <a:t>new</a:t>
            </a:r>
            <a:r>
              <a:rPr kumimoji="1" lang="zh-CN" altLang="en-US" dirty="0"/>
              <a:t>和</a:t>
            </a:r>
            <a:r>
              <a:rPr kumimoji="1" lang="en-US" altLang="zh-CN" dirty="0"/>
              <a:t>delete</a:t>
            </a:r>
            <a:r>
              <a:rPr kumimoji="1" lang="zh-CN" altLang="en-US" dirty="0" smtClean="0"/>
              <a:t>操作符，实现</a:t>
            </a:r>
            <a:r>
              <a:rPr kumimoji="1" lang="zh-CN" altLang="en-US" dirty="0">
                <a:solidFill>
                  <a:schemeClr val="bg2"/>
                </a:solidFill>
              </a:rPr>
              <a:t>内存的动态分配和释放</a:t>
            </a:r>
            <a:r>
              <a:rPr kumimoji="1" lang="zh-CN" altLang="en-US" dirty="0"/>
              <a:t>。</a:t>
            </a:r>
          </a:p>
          <a:p>
            <a:pPr eaLnBrk="1" hangingPunct="1">
              <a:lnSpc>
                <a:spcPct val="120000"/>
              </a:lnSpc>
            </a:pPr>
            <a:r>
              <a:rPr kumimoji="1" lang="zh-CN" altLang="en-US" dirty="0"/>
              <a:t>         动态分配</a:t>
            </a:r>
            <a:r>
              <a:rPr kumimoji="1" lang="en-US" altLang="zh-CN" dirty="0"/>
              <a:t>new</a:t>
            </a:r>
            <a:r>
              <a:rPr kumimoji="1" lang="zh-CN" altLang="en-US" dirty="0"/>
              <a:t>的一般形式是：</a:t>
            </a:r>
          </a:p>
          <a:p>
            <a:pPr eaLnBrk="1" hangingPunct="1">
              <a:lnSpc>
                <a:spcPct val="120000"/>
              </a:lnSpc>
            </a:pPr>
            <a:r>
              <a:rPr kumimoji="1" lang="zh-CN" altLang="en-US" dirty="0"/>
              <a:t>        </a:t>
            </a:r>
            <a:r>
              <a:rPr kumimoji="1" lang="en-US" altLang="zh-CN" dirty="0" smtClean="0"/>
              <a:t>	</a:t>
            </a:r>
            <a:r>
              <a:rPr kumimoji="1" lang="zh-CN" altLang="en-US" dirty="0" smtClean="0">
                <a:solidFill>
                  <a:srgbClr val="FF3300"/>
                </a:solidFill>
              </a:rPr>
              <a:t>指针</a:t>
            </a:r>
            <a:r>
              <a:rPr kumimoji="1" lang="zh-CN" altLang="en-US" dirty="0">
                <a:solidFill>
                  <a:srgbClr val="FF3300"/>
                </a:solidFill>
              </a:rPr>
              <a:t>变量</a:t>
            </a:r>
            <a:r>
              <a:rPr kumimoji="1" lang="en-US" altLang="zh-CN" dirty="0">
                <a:solidFill>
                  <a:srgbClr val="FF3300"/>
                </a:solidFill>
              </a:rPr>
              <a:t>=new </a:t>
            </a:r>
            <a:r>
              <a:rPr kumimoji="1" lang="zh-CN" altLang="en-US" dirty="0">
                <a:solidFill>
                  <a:srgbClr val="FF3300"/>
                </a:solidFill>
              </a:rPr>
              <a:t>数据类型</a:t>
            </a:r>
            <a:r>
              <a:rPr kumimoji="1" lang="zh-CN" altLang="en-US" dirty="0"/>
              <a:t>；</a:t>
            </a:r>
          </a:p>
          <a:p>
            <a:pPr eaLnBrk="1" hangingPunct="1">
              <a:lnSpc>
                <a:spcPct val="120000"/>
              </a:lnSpc>
            </a:pPr>
            <a:r>
              <a:rPr kumimoji="1" lang="zh-CN" altLang="en-US" dirty="0" smtClean="0"/>
              <a:t>或</a:t>
            </a:r>
            <a:r>
              <a:rPr kumimoji="1" lang="en-US" altLang="zh-CN" dirty="0" smtClean="0"/>
              <a:t>	</a:t>
            </a:r>
            <a:r>
              <a:rPr kumimoji="1" lang="zh-CN" altLang="en-US" dirty="0" smtClean="0">
                <a:solidFill>
                  <a:srgbClr val="FF3300"/>
                </a:solidFill>
              </a:rPr>
              <a:t>指针</a:t>
            </a:r>
            <a:r>
              <a:rPr kumimoji="1" lang="zh-CN" altLang="en-US" dirty="0">
                <a:solidFill>
                  <a:srgbClr val="FF3300"/>
                </a:solidFill>
              </a:rPr>
              <a:t>变量</a:t>
            </a:r>
            <a:r>
              <a:rPr kumimoji="1" lang="en-US" altLang="zh-CN" dirty="0">
                <a:solidFill>
                  <a:srgbClr val="FF3300"/>
                </a:solidFill>
              </a:rPr>
              <a:t>=new </a:t>
            </a:r>
            <a:r>
              <a:rPr kumimoji="1" lang="zh-CN" altLang="en-US" dirty="0">
                <a:solidFill>
                  <a:srgbClr val="FF3300"/>
                </a:solidFill>
              </a:rPr>
              <a:t>数据类型（初始值）</a:t>
            </a:r>
            <a:r>
              <a:rPr kumimoji="1" lang="zh-CN" altLang="en-US" dirty="0"/>
              <a:t>；</a:t>
            </a:r>
          </a:p>
          <a:p>
            <a:pPr eaLnBrk="1" hangingPunct="1">
              <a:lnSpc>
                <a:spcPct val="120000"/>
              </a:lnSpc>
            </a:pPr>
            <a:r>
              <a:rPr kumimoji="1" lang="zh-CN" altLang="en-US" dirty="0"/>
              <a:t>例如：</a:t>
            </a:r>
          </a:p>
          <a:p>
            <a:pPr eaLnBrk="1" hangingPunct="1">
              <a:lnSpc>
                <a:spcPct val="120000"/>
              </a:lnSpc>
            </a:pPr>
            <a:r>
              <a:rPr kumimoji="1" lang="zh-CN" altLang="en-US" dirty="0"/>
              <a:t>         </a:t>
            </a:r>
            <a:r>
              <a:rPr kumimoji="1" lang="en-US" altLang="zh-CN" dirty="0" err="1"/>
              <a:t>int</a:t>
            </a:r>
            <a:r>
              <a:rPr kumimoji="1" lang="en-US" altLang="zh-CN" dirty="0"/>
              <a:t> *a</a:t>
            </a:r>
            <a:r>
              <a:rPr kumimoji="1" lang="zh-CN" altLang="en-US" dirty="0"/>
              <a:t>，*</a:t>
            </a:r>
            <a:r>
              <a:rPr kumimoji="1" lang="en-US" altLang="zh-CN" dirty="0"/>
              <a:t>b;</a:t>
            </a:r>
          </a:p>
          <a:p>
            <a:pPr eaLnBrk="1" hangingPunct="1">
              <a:lnSpc>
                <a:spcPct val="120000"/>
              </a:lnSpc>
            </a:pPr>
            <a:r>
              <a:rPr kumimoji="1" lang="en-US" altLang="zh-CN" dirty="0"/>
              <a:t>         a=new </a:t>
            </a:r>
            <a:r>
              <a:rPr kumimoji="1" lang="en-US" altLang="zh-CN" dirty="0" err="1"/>
              <a:t>int</a:t>
            </a:r>
            <a:r>
              <a:rPr kumimoji="1" lang="en-US" altLang="zh-CN" dirty="0"/>
              <a:t>;</a:t>
            </a:r>
          </a:p>
          <a:p>
            <a:pPr eaLnBrk="1" hangingPunct="1">
              <a:lnSpc>
                <a:spcPct val="120000"/>
              </a:lnSpc>
            </a:pPr>
            <a:r>
              <a:rPr kumimoji="1" lang="en-US" altLang="zh-CN" dirty="0"/>
              <a:t>         b=new </a:t>
            </a:r>
            <a:r>
              <a:rPr kumimoji="1" lang="en-US" altLang="zh-CN" dirty="0" err="1"/>
              <a:t>int</a:t>
            </a:r>
            <a:r>
              <a:rPr kumimoji="1" lang="en-US" altLang="zh-CN" dirty="0"/>
              <a:t>(10);</a:t>
            </a:r>
          </a:p>
          <a:p>
            <a:pPr eaLnBrk="1" hangingPunct="1"/>
            <a:r>
              <a:rPr kumimoji="1" lang="zh-CN" altLang="en-US" dirty="0"/>
              <a:t>释放由</a:t>
            </a:r>
            <a:r>
              <a:rPr kumimoji="1" lang="en-US" altLang="zh-CN" dirty="0"/>
              <a:t>new</a:t>
            </a:r>
            <a:r>
              <a:rPr kumimoji="1" lang="zh-CN" altLang="en-US" dirty="0"/>
              <a:t>操作动态分配的内存时，用</a:t>
            </a:r>
            <a:r>
              <a:rPr kumimoji="1" lang="en-US" altLang="zh-CN" dirty="0"/>
              <a:t>delete</a:t>
            </a:r>
            <a:r>
              <a:rPr kumimoji="1" lang="zh-CN" altLang="en-US" dirty="0"/>
              <a:t>操作。它的一般形式是：</a:t>
            </a:r>
          </a:p>
          <a:p>
            <a:pPr eaLnBrk="1" hangingPunct="1"/>
            <a:r>
              <a:rPr kumimoji="1" lang="zh-CN" altLang="en-US" dirty="0">
                <a:solidFill>
                  <a:srgbClr val="FF3300"/>
                </a:solidFill>
              </a:rPr>
              <a:t>        </a:t>
            </a:r>
            <a:r>
              <a:rPr kumimoji="1" lang="en-US" altLang="zh-CN" dirty="0">
                <a:solidFill>
                  <a:srgbClr val="FF3300"/>
                </a:solidFill>
              </a:rPr>
              <a:t>delete </a:t>
            </a:r>
            <a:r>
              <a:rPr kumimoji="1" lang="zh-CN" altLang="en-US" dirty="0">
                <a:solidFill>
                  <a:srgbClr val="FF3300"/>
                </a:solidFill>
              </a:rPr>
              <a:t>指针变量；</a:t>
            </a:r>
          </a:p>
          <a:p>
            <a:pPr eaLnBrk="1" hangingPunct="1"/>
            <a:r>
              <a:rPr kumimoji="1" lang="zh-CN" altLang="en-US" dirty="0"/>
              <a:t>   例如，释放上面例子中分配的内存空间：</a:t>
            </a:r>
          </a:p>
          <a:p>
            <a:pPr eaLnBrk="1" hangingPunct="1"/>
            <a:r>
              <a:rPr kumimoji="1" lang="zh-CN" altLang="en-US" dirty="0"/>
              <a:t>        </a:t>
            </a:r>
            <a:r>
              <a:rPr kumimoji="1" lang="en-US" altLang="zh-CN" dirty="0"/>
              <a:t>delete a;</a:t>
            </a:r>
          </a:p>
          <a:p>
            <a:pPr eaLnBrk="1" hangingPunct="1"/>
            <a:r>
              <a:rPr kumimoji="1" lang="en-US" altLang="zh-CN" dirty="0"/>
              <a:t>        delete b</a:t>
            </a:r>
            <a:r>
              <a:rPr kumimoji="1" lang="en-US" altLang="zh-CN" dirty="0" smtClean="0"/>
              <a:t>;</a:t>
            </a:r>
            <a:endParaRPr lang="en-US" altLang="zh-CN" dirty="0"/>
          </a:p>
        </p:txBody>
      </p:sp>
    </p:spTree>
    <p:extLst>
      <p:ext uri="{BB962C8B-B14F-4D97-AF65-F5344CB8AC3E}">
        <p14:creationId xmlns:p14="http://schemas.microsoft.com/office/powerpoint/2010/main" val="2730830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rgbClr val="FF0000"/>
                </a:solidFill>
              </a:rPr>
              <a:t>例</a:t>
            </a:r>
            <a:r>
              <a:rPr lang="en-US" altLang="zh-CN" sz="3200" kern="0" dirty="0" smtClean="0">
                <a:solidFill>
                  <a:srgbClr val="FF0000"/>
                </a:solidFill>
              </a:rPr>
              <a:t>1.7</a:t>
            </a:r>
            <a:r>
              <a:rPr lang="en-US" altLang="zh-CN" sz="3000" dirty="0" smtClean="0">
                <a:solidFill>
                  <a:schemeClr val="bg1"/>
                </a:solidFill>
                <a:latin typeface="Rockwell" pitchFamily="18" charset="0"/>
                <a:ea typeface="微软雅黑" pitchFamily="34" charset="-122"/>
              </a:rPr>
              <a:t>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477158" y="1443660"/>
            <a:ext cx="11166633" cy="378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None/>
              <a:defRPr/>
            </a:pPr>
            <a:r>
              <a:rPr lang="en-US" altLang="zh-CN" kern="0" dirty="0"/>
              <a:t>#include &lt;</a:t>
            </a:r>
            <a:r>
              <a:rPr lang="en-US" altLang="zh-CN" kern="0" dirty="0" err="1"/>
              <a:t>iostream.h</a:t>
            </a:r>
            <a:r>
              <a:rPr lang="en-US" altLang="zh-CN" kern="0" dirty="0"/>
              <a:t>&gt;</a:t>
            </a:r>
          </a:p>
          <a:p>
            <a:pPr>
              <a:buFont typeface="Wingdings" pitchFamily="2" charset="2"/>
              <a:buNone/>
              <a:defRPr/>
            </a:pPr>
            <a:r>
              <a:rPr lang="en-US" altLang="zh-CN" kern="0" dirty="0"/>
              <a:t>main()</a:t>
            </a:r>
          </a:p>
          <a:p>
            <a:pPr>
              <a:buFont typeface="Wingdings" pitchFamily="2" charset="2"/>
              <a:buNone/>
              <a:defRPr/>
            </a:pPr>
            <a:r>
              <a:rPr lang="en-US" altLang="zh-CN" kern="0" dirty="0"/>
              <a:t>{</a:t>
            </a:r>
          </a:p>
          <a:p>
            <a:pPr>
              <a:buFont typeface="Wingdings" pitchFamily="2" charset="2"/>
              <a:buNone/>
              <a:defRPr/>
            </a:pPr>
            <a:r>
              <a:rPr lang="en-US" altLang="zh-CN" kern="0" dirty="0"/>
              <a:t>    </a:t>
            </a:r>
            <a:r>
              <a:rPr lang="en-US" altLang="zh-CN" kern="0" dirty="0" err="1"/>
              <a:t>int</a:t>
            </a:r>
            <a:r>
              <a:rPr lang="en-US" altLang="zh-CN" kern="0" dirty="0"/>
              <a:t> *p;      	</a:t>
            </a:r>
            <a:r>
              <a:rPr lang="en-US" altLang="zh-CN" kern="0" dirty="0" smtClean="0"/>
              <a:t>// </a:t>
            </a:r>
            <a:r>
              <a:rPr lang="zh-CN" altLang="en-US" kern="0" dirty="0"/>
              <a:t>声明一个整型指针变量</a:t>
            </a:r>
            <a:r>
              <a:rPr lang="en-US" altLang="zh-CN" kern="0" dirty="0"/>
              <a:t>p</a:t>
            </a:r>
          </a:p>
          <a:p>
            <a:pPr>
              <a:buFont typeface="Wingdings" pitchFamily="2" charset="2"/>
              <a:buNone/>
              <a:defRPr/>
            </a:pPr>
            <a:r>
              <a:rPr lang="en-US" altLang="zh-CN" kern="0" dirty="0"/>
              <a:t>    p=new </a:t>
            </a:r>
            <a:r>
              <a:rPr lang="en-US" altLang="zh-CN" kern="0" dirty="0" err="1"/>
              <a:t>int</a:t>
            </a:r>
            <a:r>
              <a:rPr lang="en-US" altLang="zh-CN" kern="0" dirty="0"/>
              <a:t>;   	</a:t>
            </a:r>
            <a:r>
              <a:rPr lang="en-US" altLang="zh-CN" kern="0" dirty="0" smtClean="0"/>
              <a:t>// </a:t>
            </a:r>
            <a:r>
              <a:rPr lang="zh-CN" altLang="en-US" kern="0" dirty="0"/>
              <a:t>动态分配一个存放</a:t>
            </a:r>
            <a:r>
              <a:rPr lang="en-US" altLang="zh-CN" kern="0" dirty="0" err="1"/>
              <a:t>int</a:t>
            </a:r>
            <a:r>
              <a:rPr lang="zh-CN" altLang="en-US" kern="0" dirty="0"/>
              <a:t>型数据的内存</a:t>
            </a:r>
            <a:r>
              <a:rPr lang="zh-CN" altLang="en-US" kern="0" dirty="0" smtClean="0"/>
              <a:t>空间</a:t>
            </a:r>
            <a:r>
              <a:rPr lang="zh-CN" altLang="en-US" kern="0" dirty="0"/>
              <a:t>，并将首地址赋给</a:t>
            </a:r>
            <a:r>
              <a:rPr lang="en-US" altLang="zh-CN" kern="0" dirty="0"/>
              <a:t>p</a:t>
            </a:r>
          </a:p>
          <a:p>
            <a:pPr>
              <a:buFont typeface="Wingdings" pitchFamily="2" charset="2"/>
              <a:buNone/>
              <a:defRPr/>
            </a:pPr>
            <a:r>
              <a:rPr lang="en-US" altLang="zh-CN" kern="0" dirty="0"/>
              <a:t>    *p=10;</a:t>
            </a:r>
          </a:p>
          <a:p>
            <a:pPr>
              <a:buFont typeface="Wingdings" pitchFamily="2" charset="2"/>
              <a:buNone/>
              <a:defRPr/>
            </a:pPr>
            <a:r>
              <a:rPr lang="en-US" altLang="zh-CN" kern="0" dirty="0"/>
              <a:t>    </a:t>
            </a:r>
            <a:r>
              <a:rPr lang="en-US" altLang="zh-CN" kern="0" dirty="0" err="1"/>
              <a:t>cout</a:t>
            </a:r>
            <a:r>
              <a:rPr lang="en-US" altLang="zh-CN" kern="0" dirty="0"/>
              <a:t>&lt;&lt;*p;</a:t>
            </a:r>
          </a:p>
          <a:p>
            <a:pPr>
              <a:buFont typeface="Wingdings" pitchFamily="2" charset="2"/>
              <a:buNone/>
              <a:defRPr/>
            </a:pPr>
            <a:r>
              <a:rPr lang="en-US" altLang="zh-CN" kern="0" dirty="0"/>
              <a:t>    delete p;    	</a:t>
            </a:r>
            <a:r>
              <a:rPr lang="en-US" altLang="zh-CN" kern="0" dirty="0" smtClean="0"/>
              <a:t>// </a:t>
            </a:r>
            <a:r>
              <a:rPr lang="zh-CN" altLang="en-US" kern="0" dirty="0"/>
              <a:t>释放指针变量</a:t>
            </a:r>
            <a:r>
              <a:rPr lang="en-US" altLang="zh-CN" kern="0" dirty="0"/>
              <a:t>p</a:t>
            </a:r>
            <a:r>
              <a:rPr lang="zh-CN" altLang="en-US" kern="0" dirty="0"/>
              <a:t>指向的内存空间</a:t>
            </a:r>
          </a:p>
          <a:p>
            <a:pPr>
              <a:buFont typeface="Wingdings" pitchFamily="2" charset="2"/>
              <a:buNone/>
              <a:defRPr/>
            </a:pPr>
            <a:r>
              <a:rPr lang="zh-CN" altLang="en-US" kern="0" dirty="0"/>
              <a:t>    </a:t>
            </a:r>
            <a:r>
              <a:rPr lang="en-US" altLang="zh-CN" kern="0" dirty="0"/>
              <a:t>return 0;</a:t>
            </a:r>
          </a:p>
          <a:p>
            <a:pPr>
              <a:buFont typeface="Wingdings" pitchFamily="2" charset="2"/>
              <a:buNone/>
              <a:defRPr/>
            </a:pPr>
            <a:r>
              <a:rPr lang="en-US" altLang="zh-CN" kern="0" dirty="0"/>
              <a:t>}</a:t>
            </a: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66602307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smtClean="0"/>
              <a:t>Status</a:t>
            </a:r>
            <a:endParaRPr lang="en-US" altLang="zh-CN" sz="4000" b="1" dirty="0"/>
          </a:p>
        </p:txBody>
      </p:sp>
      <p:pic>
        <p:nvPicPr>
          <p:cNvPr id="3" name="Picture 2" descr="https://isocpp.org/files/img/wg21-time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666750"/>
            <a:ext cx="10336137"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450226"/>
      </p:ext>
    </p:extLst>
  </p:cSld>
  <p:clrMapOvr>
    <a:masterClrMapping/>
  </p:clrMapOvr>
  <p:transition spd="med" advClick="0" advTm="0">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rgbClr val="FF0000"/>
                </a:solidFill>
              </a:rPr>
              <a:t>例</a:t>
            </a:r>
            <a:r>
              <a:rPr lang="en-US" altLang="zh-CN" sz="3200" kern="0" dirty="0" smtClean="0">
                <a:solidFill>
                  <a:srgbClr val="FF0000"/>
                </a:solidFill>
              </a:rPr>
              <a:t>1.8</a:t>
            </a:r>
            <a:r>
              <a:rPr lang="en-US" altLang="zh-CN" sz="3000" dirty="0" smtClean="0">
                <a:solidFill>
                  <a:schemeClr val="bg1"/>
                </a:solidFill>
                <a:latin typeface="Rockwell" pitchFamily="18" charset="0"/>
                <a:ea typeface="微软雅黑" pitchFamily="34" charset="-122"/>
              </a:rPr>
              <a:t>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89126" y="1125538"/>
            <a:ext cx="12009223" cy="541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marL="0" indent="0">
              <a:lnSpc>
                <a:spcPct val="80000"/>
              </a:lnSpc>
              <a:buFontTx/>
              <a:buNone/>
              <a:defRPr/>
            </a:pPr>
            <a:r>
              <a:rPr lang="en-US" altLang="zh-CN" kern="0" dirty="0"/>
              <a:t>#include&lt;</a:t>
            </a:r>
            <a:r>
              <a:rPr lang="en-US" altLang="zh-CN" kern="0" dirty="0" err="1"/>
              <a:t>iostream.h</a:t>
            </a:r>
            <a:r>
              <a:rPr lang="en-US" altLang="zh-CN" kern="0" dirty="0"/>
              <a:t>&gt;</a:t>
            </a:r>
          </a:p>
          <a:p>
            <a:pPr marL="0" indent="0">
              <a:lnSpc>
                <a:spcPct val="80000"/>
              </a:lnSpc>
              <a:buFontTx/>
              <a:buNone/>
              <a:defRPr/>
            </a:pPr>
            <a:r>
              <a:rPr lang="en-US" altLang="zh-CN" kern="0" dirty="0"/>
              <a:t>#include&lt;</a:t>
            </a:r>
            <a:r>
              <a:rPr lang="en-US" altLang="zh-CN" kern="0" dirty="0" err="1"/>
              <a:t>string.h</a:t>
            </a:r>
            <a:r>
              <a:rPr lang="en-US" altLang="zh-CN" kern="0" dirty="0"/>
              <a:t>&gt;</a:t>
            </a:r>
          </a:p>
          <a:p>
            <a:pPr marL="0" indent="0">
              <a:lnSpc>
                <a:spcPct val="80000"/>
              </a:lnSpc>
              <a:buFontTx/>
              <a:buNone/>
              <a:defRPr/>
            </a:pPr>
            <a:r>
              <a:rPr lang="en-US" altLang="zh-CN" kern="0" dirty="0" err="1"/>
              <a:t>struct</a:t>
            </a:r>
            <a:r>
              <a:rPr lang="en-US" altLang="zh-CN" kern="0" dirty="0"/>
              <a:t> person </a:t>
            </a:r>
            <a:endParaRPr lang="en-US" altLang="zh-CN" kern="0" dirty="0" smtClean="0"/>
          </a:p>
          <a:p>
            <a:pPr marL="0" indent="0">
              <a:lnSpc>
                <a:spcPct val="80000"/>
              </a:lnSpc>
              <a:buFontTx/>
              <a:buNone/>
              <a:defRPr/>
            </a:pPr>
            <a:r>
              <a:rPr lang="en-US" altLang="zh-CN" kern="0" dirty="0" smtClean="0"/>
              <a:t>{</a:t>
            </a:r>
            <a:endParaRPr lang="en-US" altLang="zh-CN" kern="0" dirty="0"/>
          </a:p>
          <a:p>
            <a:pPr marL="0" indent="0">
              <a:lnSpc>
                <a:spcPct val="80000"/>
              </a:lnSpc>
              <a:buFontTx/>
              <a:buNone/>
              <a:defRPr/>
            </a:pPr>
            <a:r>
              <a:rPr lang="en-US" altLang="zh-CN" kern="0" dirty="0"/>
              <a:t>	char name[20];</a:t>
            </a:r>
          </a:p>
          <a:p>
            <a:pPr marL="0" indent="0">
              <a:lnSpc>
                <a:spcPct val="80000"/>
              </a:lnSpc>
              <a:buFontTx/>
              <a:buNone/>
              <a:defRPr/>
            </a:pPr>
            <a:r>
              <a:rPr lang="en-US" altLang="zh-CN" kern="0" dirty="0"/>
              <a:t>	</a:t>
            </a:r>
            <a:r>
              <a:rPr lang="en-US" altLang="zh-CN" kern="0" dirty="0" err="1"/>
              <a:t>int</a:t>
            </a:r>
            <a:r>
              <a:rPr lang="en-US" altLang="zh-CN" kern="0" dirty="0"/>
              <a:t> age;</a:t>
            </a:r>
          </a:p>
          <a:p>
            <a:pPr marL="0" indent="0">
              <a:lnSpc>
                <a:spcPct val="80000"/>
              </a:lnSpc>
              <a:buFontTx/>
              <a:buNone/>
              <a:defRPr/>
            </a:pPr>
            <a:r>
              <a:rPr lang="en-US" altLang="zh-CN" kern="0" dirty="0" smtClean="0"/>
              <a:t>};</a:t>
            </a:r>
          </a:p>
          <a:p>
            <a:pPr marL="0" indent="0">
              <a:lnSpc>
                <a:spcPct val="80000"/>
              </a:lnSpc>
              <a:buFontTx/>
              <a:buNone/>
              <a:defRPr/>
            </a:pPr>
            <a:endParaRPr lang="en-US" altLang="zh-CN" kern="0" dirty="0"/>
          </a:p>
          <a:p>
            <a:pPr marL="0" indent="0">
              <a:lnSpc>
                <a:spcPct val="80000"/>
              </a:lnSpc>
              <a:buFontTx/>
              <a:buNone/>
              <a:defRPr/>
            </a:pPr>
            <a:r>
              <a:rPr lang="en-US" altLang="zh-CN" kern="0" dirty="0"/>
              <a:t>main()</a:t>
            </a:r>
          </a:p>
          <a:p>
            <a:pPr marL="0" indent="0">
              <a:lnSpc>
                <a:spcPct val="80000"/>
              </a:lnSpc>
              <a:buFontTx/>
              <a:buNone/>
              <a:defRPr/>
            </a:pPr>
            <a:r>
              <a:rPr lang="en-US" altLang="zh-CN" kern="0" dirty="0"/>
              <a:t>{</a:t>
            </a:r>
          </a:p>
          <a:p>
            <a:pPr marL="0" indent="0">
              <a:lnSpc>
                <a:spcPct val="80000"/>
              </a:lnSpc>
              <a:buFontTx/>
              <a:buNone/>
              <a:defRPr/>
            </a:pPr>
            <a:r>
              <a:rPr lang="en-US" altLang="zh-CN" kern="0" dirty="0" smtClean="0"/>
              <a:t>    </a:t>
            </a:r>
            <a:r>
              <a:rPr lang="en-US" altLang="zh-CN" kern="0" dirty="0"/>
              <a:t>person *p;</a:t>
            </a:r>
          </a:p>
          <a:p>
            <a:pPr marL="0" indent="0">
              <a:lnSpc>
                <a:spcPct val="80000"/>
              </a:lnSpc>
              <a:buFontTx/>
              <a:buNone/>
              <a:defRPr/>
            </a:pPr>
            <a:r>
              <a:rPr lang="en-US" altLang="zh-CN" kern="0" dirty="0" smtClean="0"/>
              <a:t>    </a:t>
            </a:r>
            <a:r>
              <a:rPr lang="en-US" altLang="zh-CN" kern="0" dirty="0"/>
              <a:t>p=new person;</a:t>
            </a:r>
          </a:p>
          <a:p>
            <a:pPr marL="0" indent="0">
              <a:lnSpc>
                <a:spcPct val="80000"/>
              </a:lnSpc>
              <a:buFontTx/>
              <a:buNone/>
              <a:defRPr/>
            </a:pPr>
            <a:r>
              <a:rPr lang="en-US" altLang="zh-CN" kern="0" dirty="0" smtClean="0"/>
              <a:t>    </a:t>
            </a:r>
            <a:r>
              <a:rPr lang="en-US" altLang="zh-CN" kern="0" dirty="0" err="1"/>
              <a:t>strcpy</a:t>
            </a:r>
            <a:r>
              <a:rPr lang="en-US" altLang="zh-CN" kern="0" dirty="0"/>
              <a:t>(p-&gt;name</a:t>
            </a:r>
            <a:r>
              <a:rPr lang="zh-CN" altLang="en-US" kern="0" dirty="0"/>
              <a:t>，</a:t>
            </a:r>
            <a:r>
              <a:rPr lang="en-US" altLang="zh-CN" kern="0" dirty="0"/>
              <a:t>"Wang Fun");</a:t>
            </a:r>
          </a:p>
          <a:p>
            <a:pPr marL="0" indent="0">
              <a:lnSpc>
                <a:spcPct val="80000"/>
              </a:lnSpc>
              <a:buFontTx/>
              <a:buNone/>
              <a:defRPr/>
            </a:pPr>
            <a:r>
              <a:rPr lang="en-US" altLang="zh-CN" kern="0" dirty="0" smtClean="0"/>
              <a:t>    </a:t>
            </a:r>
            <a:r>
              <a:rPr lang="en-US" altLang="zh-CN" kern="0" dirty="0"/>
              <a:t>p-&gt;age=23;</a:t>
            </a:r>
          </a:p>
          <a:p>
            <a:pPr marL="0" indent="0">
              <a:lnSpc>
                <a:spcPct val="80000"/>
              </a:lnSpc>
              <a:buFontTx/>
              <a:buNone/>
              <a:defRPr/>
            </a:pPr>
            <a:r>
              <a:rPr lang="en-US" altLang="zh-CN" kern="0" dirty="0" smtClean="0"/>
              <a:t>    </a:t>
            </a:r>
            <a:r>
              <a:rPr lang="en-US" altLang="zh-CN" kern="0" dirty="0" err="1"/>
              <a:t>cout</a:t>
            </a:r>
            <a:r>
              <a:rPr lang="en-US" altLang="zh-CN" kern="0" dirty="0"/>
              <a:t>&lt;&lt;"\n"&lt;&lt;p-&gt;name&lt;&lt;" "&lt;&lt;</a:t>
            </a:r>
            <a:r>
              <a:rPr lang="en-US" altLang="zh-CN" kern="0" dirty="0" err="1"/>
              <a:t>endl</a:t>
            </a:r>
            <a:r>
              <a:rPr lang="en-US" altLang="zh-CN" kern="0" dirty="0"/>
              <a:t>&lt;&lt;p-&gt;age;</a:t>
            </a:r>
          </a:p>
          <a:p>
            <a:pPr marL="0" indent="0">
              <a:lnSpc>
                <a:spcPct val="80000"/>
              </a:lnSpc>
              <a:buFontTx/>
              <a:buNone/>
              <a:defRPr/>
            </a:pPr>
            <a:r>
              <a:rPr lang="en-US" altLang="zh-CN" kern="0" dirty="0" smtClean="0"/>
              <a:t>    </a:t>
            </a:r>
            <a:r>
              <a:rPr lang="en-US" altLang="zh-CN" kern="0" dirty="0"/>
              <a:t>delete p;</a:t>
            </a:r>
          </a:p>
          <a:p>
            <a:pPr marL="0" indent="0">
              <a:lnSpc>
                <a:spcPct val="80000"/>
              </a:lnSpc>
              <a:buFontTx/>
              <a:buNone/>
              <a:defRPr/>
            </a:pPr>
            <a:r>
              <a:rPr lang="en-US" altLang="zh-CN" kern="0" dirty="0" smtClean="0"/>
              <a:t>    </a:t>
            </a:r>
            <a:r>
              <a:rPr lang="en-US" altLang="zh-CN" kern="0" dirty="0"/>
              <a:t>return 0;</a:t>
            </a:r>
          </a:p>
          <a:p>
            <a:pPr marL="0" indent="0">
              <a:lnSpc>
                <a:spcPct val="80000"/>
              </a:lnSpc>
              <a:buFontTx/>
              <a:buNone/>
              <a:defRPr/>
            </a:pPr>
            <a:r>
              <a:rPr lang="en-US" altLang="zh-CN" kern="0" dirty="0"/>
              <a:t>}</a:t>
            </a:r>
          </a:p>
        </p:txBody>
      </p:sp>
    </p:spTree>
    <p:extLst>
      <p:ext uri="{BB962C8B-B14F-4D97-AF65-F5344CB8AC3E}">
        <p14:creationId xmlns:p14="http://schemas.microsoft.com/office/powerpoint/2010/main" val="249573725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3.15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22726" y="1557586"/>
            <a:ext cx="11975623" cy="38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10000"/>
              </a:lnSpc>
            </a:pPr>
            <a:r>
              <a:rPr kumimoji="1" lang="zh-CN" altLang="en-US" sz="2800" dirty="0"/>
              <a:t>与</a:t>
            </a:r>
            <a:r>
              <a:rPr kumimoji="1" lang="en-US" altLang="zh-CN" sz="2800" dirty="0"/>
              <a:t>C</a:t>
            </a:r>
            <a:r>
              <a:rPr kumimoji="1" lang="zh-CN" altLang="en-US" sz="2800" dirty="0"/>
              <a:t>的内存动态分配和释放操作（</a:t>
            </a:r>
            <a:r>
              <a:rPr kumimoji="1" lang="en-US" altLang="zh-CN" sz="2800" dirty="0" err="1"/>
              <a:t>malloc</a:t>
            </a:r>
            <a:r>
              <a:rPr kumimoji="1" lang="zh-CN" altLang="en-US" sz="2800" dirty="0"/>
              <a:t>和</a:t>
            </a:r>
            <a:r>
              <a:rPr kumimoji="1" lang="en-US" altLang="zh-CN" sz="2800" dirty="0"/>
              <a:t>free</a:t>
            </a:r>
            <a:r>
              <a:rPr kumimoji="1" lang="zh-CN" altLang="en-US" sz="2800" dirty="0"/>
              <a:t>）相比，</a:t>
            </a:r>
            <a:r>
              <a:rPr kumimoji="1" lang="en-US" altLang="zh-CN" sz="2800" dirty="0"/>
              <a:t>C++</a:t>
            </a:r>
            <a:r>
              <a:rPr kumimoji="1" lang="zh-CN" altLang="en-US" sz="2800" dirty="0"/>
              <a:t>提供的动态分配有以下</a:t>
            </a:r>
            <a:r>
              <a:rPr kumimoji="1" lang="zh-CN" altLang="en-US" sz="2800" dirty="0">
                <a:solidFill>
                  <a:srgbClr val="FF0000"/>
                </a:solidFill>
              </a:rPr>
              <a:t>优点</a:t>
            </a:r>
            <a:r>
              <a:rPr kumimoji="1" lang="zh-CN" altLang="en-US" sz="2800" dirty="0"/>
              <a:t>：</a:t>
            </a:r>
          </a:p>
          <a:p>
            <a:pPr eaLnBrk="1" hangingPunct="1">
              <a:lnSpc>
                <a:spcPct val="110000"/>
              </a:lnSpc>
            </a:pPr>
            <a:r>
              <a:rPr kumimoji="1" lang="en-US" altLang="zh-CN" sz="2800" dirty="0"/>
              <a:t>(1) new</a:t>
            </a:r>
            <a:r>
              <a:rPr kumimoji="1" lang="zh-CN" altLang="en-US" sz="2800" dirty="0"/>
              <a:t>和</a:t>
            </a:r>
            <a:r>
              <a:rPr kumimoji="1" lang="en-US" altLang="zh-CN" sz="2800" dirty="0"/>
              <a:t>delete </a:t>
            </a:r>
            <a:r>
              <a:rPr kumimoji="1" lang="zh-CN" altLang="en-US" sz="2800" dirty="0"/>
              <a:t>操作自动计算需要分配和释放类型的长度。这不但</a:t>
            </a:r>
            <a:r>
              <a:rPr kumimoji="1" lang="zh-CN" altLang="en-US" sz="2800" dirty="0">
                <a:solidFill>
                  <a:srgbClr val="FF3300"/>
                </a:solidFill>
              </a:rPr>
              <a:t>省去了用</a:t>
            </a:r>
            <a:r>
              <a:rPr kumimoji="1" lang="en-US" altLang="zh-CN" sz="2800" dirty="0" err="1">
                <a:solidFill>
                  <a:srgbClr val="FF3300"/>
                </a:solidFill>
              </a:rPr>
              <a:t>sizeof</a:t>
            </a:r>
            <a:r>
              <a:rPr kumimoji="1" lang="zh-CN" altLang="en-US" sz="2800" dirty="0">
                <a:solidFill>
                  <a:srgbClr val="FF3300"/>
                </a:solidFill>
              </a:rPr>
              <a:t>计算长度的步骤</a:t>
            </a:r>
            <a:r>
              <a:rPr kumimoji="1" lang="zh-CN" altLang="en-US" sz="2800" dirty="0"/>
              <a:t>，更主要的是避免了内存分配和释放时因长度出错带来的严重后果；</a:t>
            </a:r>
          </a:p>
          <a:p>
            <a:pPr eaLnBrk="1" hangingPunct="1">
              <a:lnSpc>
                <a:spcPct val="110000"/>
              </a:lnSpc>
            </a:pPr>
            <a:r>
              <a:rPr kumimoji="1" lang="en-US" altLang="zh-CN" sz="2800" dirty="0"/>
              <a:t>(2) new</a:t>
            </a:r>
            <a:r>
              <a:rPr kumimoji="1" lang="zh-CN" altLang="en-US" sz="2800" dirty="0"/>
              <a:t>操作自动返回需分配类型的指针，</a:t>
            </a:r>
            <a:r>
              <a:rPr kumimoji="1" lang="zh-CN" altLang="en-US" sz="2800" dirty="0">
                <a:solidFill>
                  <a:srgbClr val="FF3300"/>
                </a:solidFill>
              </a:rPr>
              <a:t>无需使用强制类型转换</a:t>
            </a:r>
            <a:r>
              <a:rPr kumimoji="1" lang="zh-CN" altLang="en-US" sz="2800" dirty="0"/>
              <a:t>；</a:t>
            </a:r>
          </a:p>
          <a:p>
            <a:pPr eaLnBrk="1" hangingPunct="1">
              <a:lnSpc>
                <a:spcPct val="110000"/>
              </a:lnSpc>
            </a:pPr>
            <a:r>
              <a:rPr kumimoji="1" lang="en-US" altLang="zh-CN" sz="2800" dirty="0"/>
              <a:t>(3) new</a:t>
            </a:r>
            <a:r>
              <a:rPr kumimoji="1" lang="zh-CN" altLang="en-US" sz="2800" dirty="0"/>
              <a:t>操作</a:t>
            </a:r>
            <a:r>
              <a:rPr kumimoji="1" lang="zh-CN" altLang="en-US" sz="2800" dirty="0">
                <a:solidFill>
                  <a:srgbClr val="FF3300"/>
                </a:solidFill>
              </a:rPr>
              <a:t>能初始化</a:t>
            </a:r>
            <a:r>
              <a:rPr kumimoji="1" lang="zh-CN" altLang="en-US" sz="2800" dirty="0"/>
              <a:t>所分配的类型变量。</a:t>
            </a:r>
          </a:p>
          <a:p>
            <a:pPr eaLnBrk="1" hangingPunct="1">
              <a:lnSpc>
                <a:spcPct val="110000"/>
              </a:lnSpc>
            </a:pPr>
            <a:r>
              <a:rPr kumimoji="1" lang="en-US" altLang="zh-CN" sz="2800" dirty="0"/>
              <a:t>(4) new</a:t>
            </a:r>
            <a:r>
              <a:rPr kumimoji="1" lang="zh-CN" altLang="en-US" sz="2800" dirty="0"/>
              <a:t>和</a:t>
            </a:r>
            <a:r>
              <a:rPr kumimoji="1" lang="en-US" altLang="zh-CN" sz="2800" dirty="0"/>
              <a:t>delete</a:t>
            </a:r>
            <a:r>
              <a:rPr kumimoji="1" lang="zh-CN" altLang="en-US" sz="2800" dirty="0"/>
              <a:t>都能</a:t>
            </a:r>
            <a:r>
              <a:rPr kumimoji="1" lang="zh-CN" altLang="en-US" sz="2800" dirty="0">
                <a:solidFill>
                  <a:srgbClr val="FF3300"/>
                </a:solidFill>
              </a:rPr>
              <a:t>可以被重载</a:t>
            </a:r>
            <a:r>
              <a:rPr kumimoji="1" lang="zh-CN" altLang="en-US" sz="2800" dirty="0"/>
              <a:t>，允许建立自定义的内存管理法</a:t>
            </a:r>
            <a:r>
              <a:rPr kumimoji="1" lang="zh-CN" altLang="en-US" sz="2800" dirty="0" smtClean="0"/>
              <a:t>。</a:t>
            </a:r>
            <a:endParaRPr kumimoji="1" lang="zh-CN" altLang="en-US" sz="2800" dirty="0"/>
          </a:p>
        </p:txBody>
      </p:sp>
      <p:grpSp>
        <p:nvGrpSpPr>
          <p:cNvPr id="13" name="组合 12"/>
          <p:cNvGrpSpPr>
            <a:grpSpLocks/>
          </p:cNvGrpSpPr>
          <p:nvPr/>
        </p:nvGrpSpPr>
        <p:grpSpPr bwMode="auto">
          <a:xfrm>
            <a:off x="9627567" y="23859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01546167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9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3.15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38787" y="1901806"/>
            <a:ext cx="11937051" cy="2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lang="zh-CN" altLang="en-US" sz="2000" b="1" dirty="0"/>
              <a:t>对使用</a:t>
            </a:r>
            <a:r>
              <a:rPr lang="en-US" altLang="zh-CN" sz="2000" b="1" dirty="0"/>
              <a:t>new</a:t>
            </a:r>
            <a:r>
              <a:rPr lang="zh-CN" altLang="en-US" sz="2000" b="1" dirty="0"/>
              <a:t>和</a:t>
            </a:r>
            <a:r>
              <a:rPr lang="en-US" altLang="zh-CN" sz="2000" b="1" dirty="0"/>
              <a:t>delete</a:t>
            </a:r>
            <a:r>
              <a:rPr lang="zh-CN" altLang="en-US" sz="2000" b="1" dirty="0"/>
              <a:t>的几点说明：</a:t>
            </a:r>
          </a:p>
          <a:p>
            <a:pPr eaLnBrk="1" hangingPunct="1">
              <a:lnSpc>
                <a:spcPct val="130000"/>
              </a:lnSpc>
            </a:pPr>
            <a:r>
              <a:rPr lang="zh-CN" altLang="en-US" dirty="0"/>
              <a:t> </a:t>
            </a:r>
            <a:r>
              <a:rPr lang="en-US" altLang="zh-CN" dirty="0"/>
              <a:t>(1)</a:t>
            </a:r>
            <a:r>
              <a:rPr lang="zh-CN" altLang="en-US" dirty="0"/>
              <a:t>用</a:t>
            </a:r>
            <a:r>
              <a:rPr lang="en-US" altLang="zh-CN" dirty="0"/>
              <a:t>new</a:t>
            </a:r>
            <a:r>
              <a:rPr lang="zh-CN" altLang="en-US" dirty="0"/>
              <a:t>分配的空间，使用结束后应该用</a:t>
            </a:r>
            <a:r>
              <a:rPr lang="en-US" altLang="zh-CN" dirty="0">
                <a:solidFill>
                  <a:srgbClr val="FF3300"/>
                </a:solidFill>
              </a:rPr>
              <a:t>delete</a:t>
            </a:r>
            <a:r>
              <a:rPr lang="zh-CN" altLang="en-US" dirty="0">
                <a:solidFill>
                  <a:srgbClr val="FF3300"/>
                </a:solidFill>
              </a:rPr>
              <a:t>显示的释放</a:t>
            </a:r>
            <a:r>
              <a:rPr lang="zh-CN" altLang="en-US" dirty="0"/>
              <a:t>，否则这部分空间将不能回收而变成死空间。</a:t>
            </a:r>
          </a:p>
          <a:p>
            <a:pPr eaLnBrk="1" hangingPunct="1">
              <a:lnSpc>
                <a:spcPct val="130000"/>
              </a:lnSpc>
            </a:pPr>
            <a:r>
              <a:rPr lang="zh-CN" altLang="en-US" dirty="0"/>
              <a:t> </a:t>
            </a:r>
            <a:r>
              <a:rPr lang="en-US" altLang="zh-CN" dirty="0">
                <a:latin typeface="宋体" panose="02010600030101010101" pitchFamily="2" charset="-122"/>
              </a:rPr>
              <a:t>(2)</a:t>
            </a:r>
            <a:r>
              <a:rPr lang="zh-CN" altLang="en-US" dirty="0"/>
              <a:t>使用</a:t>
            </a:r>
            <a:r>
              <a:rPr lang="en-US" altLang="zh-CN" dirty="0"/>
              <a:t>new</a:t>
            </a:r>
            <a:r>
              <a:rPr lang="zh-CN" altLang="en-US" dirty="0"/>
              <a:t>动态分配内存时，如果没有足够的内存满足分配要求，</a:t>
            </a:r>
            <a:r>
              <a:rPr lang="en-US" altLang="zh-CN" dirty="0"/>
              <a:t>new</a:t>
            </a:r>
            <a:r>
              <a:rPr lang="zh-CN" altLang="en-US" dirty="0"/>
              <a:t>将返回空指针</a:t>
            </a:r>
            <a:r>
              <a:rPr lang="en-US" altLang="zh-CN" dirty="0"/>
              <a:t>(</a:t>
            </a:r>
            <a:r>
              <a:rPr lang="en-US" altLang="zh-CN" dirty="0">
                <a:solidFill>
                  <a:srgbClr val="FF3300"/>
                </a:solidFill>
              </a:rPr>
              <a:t>NULL</a:t>
            </a:r>
            <a:r>
              <a:rPr lang="en-US" altLang="zh-CN" dirty="0"/>
              <a:t>)</a:t>
            </a:r>
            <a:r>
              <a:rPr lang="zh-CN" altLang="en-US" dirty="0"/>
              <a:t>。因此通常要对内存的动态分配是否成功进行检查。</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627567" y="200259"/>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39229266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9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659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7183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39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a:solidFill>
                  <a:schemeClr val="bg1"/>
                </a:solidFill>
                <a:latin typeface="Rockwell" pitchFamily="18" charset="0"/>
                <a:ea typeface="微软雅黑" pitchFamily="34" charset="-122"/>
              </a:rPr>
              <a:t>1.9 </a:t>
            </a:r>
            <a:r>
              <a:rPr lang="zh-CN" altLang="en-US" sz="3000" dirty="0">
                <a:solidFill>
                  <a:schemeClr val="bg1"/>
                </a:solidFill>
                <a:latin typeface="Rockwell" pitchFamily="18" charset="0"/>
                <a:ea typeface="微软雅黑" pitchFamily="34" charset="-122"/>
              </a:rPr>
              <a:t>动态</a:t>
            </a:r>
            <a:r>
              <a:rPr lang="zh-CN" altLang="en-US" sz="3000" dirty="0" smtClean="0">
                <a:solidFill>
                  <a:schemeClr val="bg1"/>
                </a:solidFill>
                <a:latin typeface="Rockwell" pitchFamily="18" charset="0"/>
                <a:ea typeface="微软雅黑" pitchFamily="34" charset="-122"/>
              </a:rPr>
              <a:t>内存分配         </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3362028" y="687553"/>
            <a:ext cx="6481563" cy="633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lang="en-US" altLang="zh-CN" dirty="0"/>
              <a:t>#include &lt;</a:t>
            </a:r>
            <a:r>
              <a:rPr lang="en-US" altLang="zh-CN" dirty="0" err="1"/>
              <a:t>iostream.h</a:t>
            </a:r>
            <a:r>
              <a:rPr lang="en-US" altLang="zh-CN" dirty="0"/>
              <a:t>&gt;</a:t>
            </a:r>
          </a:p>
          <a:p>
            <a:pPr eaLnBrk="1" hangingPunct="1">
              <a:lnSpc>
                <a:spcPct val="130000"/>
              </a:lnSpc>
            </a:pPr>
            <a:r>
              <a:rPr lang="en-US" altLang="zh-CN" dirty="0"/>
              <a:t>main</a:t>
            </a:r>
            <a:r>
              <a:rPr lang="en-US" altLang="zh-CN" dirty="0" smtClean="0"/>
              <a:t>(){</a:t>
            </a:r>
            <a:endParaRPr lang="en-US" altLang="zh-CN" dirty="0"/>
          </a:p>
          <a:p>
            <a:pPr eaLnBrk="1" hangingPunct="1">
              <a:lnSpc>
                <a:spcPct val="130000"/>
              </a:lnSpc>
            </a:pPr>
            <a:r>
              <a:rPr lang="en-US" altLang="zh-CN" dirty="0"/>
              <a:t> 	</a:t>
            </a:r>
            <a:r>
              <a:rPr lang="en-US" altLang="zh-CN" dirty="0" err="1"/>
              <a:t>int</a:t>
            </a:r>
            <a:r>
              <a:rPr lang="en-US" altLang="zh-CN" dirty="0"/>
              <a:t> * p;</a:t>
            </a:r>
          </a:p>
          <a:p>
            <a:pPr eaLnBrk="1" hangingPunct="1">
              <a:lnSpc>
                <a:spcPct val="130000"/>
              </a:lnSpc>
            </a:pPr>
            <a:r>
              <a:rPr lang="en-US" altLang="zh-CN" dirty="0"/>
              <a:t>  	p=new </a:t>
            </a:r>
            <a:r>
              <a:rPr lang="en-US" altLang="zh-CN" dirty="0" err="1"/>
              <a:t>int</a:t>
            </a:r>
            <a:r>
              <a:rPr lang="en-US" altLang="zh-CN" dirty="0"/>
              <a:t>;</a:t>
            </a:r>
          </a:p>
          <a:p>
            <a:pPr eaLnBrk="1" hangingPunct="1">
              <a:lnSpc>
                <a:spcPct val="130000"/>
              </a:lnSpc>
            </a:pPr>
            <a:r>
              <a:rPr lang="en-US" altLang="zh-CN" dirty="0">
                <a:solidFill>
                  <a:srgbClr val="FF3300"/>
                </a:solidFill>
              </a:rPr>
              <a:t>	if(!p</a:t>
            </a:r>
            <a:r>
              <a:rPr lang="en-US" altLang="zh-CN" dirty="0" smtClean="0">
                <a:solidFill>
                  <a:srgbClr val="FF3300"/>
                </a:solidFill>
              </a:rPr>
              <a:t>){</a:t>
            </a:r>
            <a:endParaRPr lang="en-US" altLang="zh-CN" dirty="0">
              <a:solidFill>
                <a:srgbClr val="FF3300"/>
              </a:solidFill>
            </a:endParaRPr>
          </a:p>
          <a:p>
            <a:pPr eaLnBrk="1" hangingPunct="1">
              <a:lnSpc>
                <a:spcPct val="130000"/>
              </a:lnSpc>
            </a:pPr>
            <a:r>
              <a:rPr lang="en-US" altLang="zh-CN" dirty="0">
                <a:solidFill>
                  <a:srgbClr val="FF3300"/>
                </a:solidFill>
              </a:rPr>
              <a:t>		</a:t>
            </a:r>
            <a:r>
              <a:rPr lang="en-US" altLang="zh-CN" dirty="0" err="1">
                <a:solidFill>
                  <a:srgbClr val="FF3300"/>
                </a:solidFill>
              </a:rPr>
              <a:t>cout</a:t>
            </a:r>
            <a:r>
              <a:rPr lang="en-US" altLang="zh-CN" dirty="0">
                <a:solidFill>
                  <a:srgbClr val="FF3300"/>
                </a:solidFill>
              </a:rPr>
              <a:t>&lt;&lt;"allocation failure\n</a:t>
            </a:r>
            <a:r>
              <a:rPr lang="en-US" altLang="zh-CN" dirty="0" smtClean="0">
                <a:solidFill>
                  <a:srgbClr val="FF3300"/>
                </a:solidFill>
              </a:rPr>
              <a:t>";	</a:t>
            </a:r>
          </a:p>
          <a:p>
            <a:pPr eaLnBrk="1" hangingPunct="1">
              <a:lnSpc>
                <a:spcPct val="130000"/>
              </a:lnSpc>
            </a:pPr>
            <a:r>
              <a:rPr lang="en-US" altLang="zh-CN" dirty="0">
                <a:solidFill>
                  <a:srgbClr val="FF3300"/>
                </a:solidFill>
              </a:rPr>
              <a:t> </a:t>
            </a:r>
            <a:r>
              <a:rPr lang="en-US" altLang="zh-CN" dirty="0" smtClean="0">
                <a:solidFill>
                  <a:srgbClr val="FF3300"/>
                </a:solidFill>
              </a:rPr>
              <a:t>		return </a:t>
            </a:r>
            <a:r>
              <a:rPr lang="en-US" altLang="zh-CN" dirty="0">
                <a:solidFill>
                  <a:srgbClr val="FF3300"/>
                </a:solidFill>
              </a:rPr>
              <a:t>1</a:t>
            </a:r>
            <a:r>
              <a:rPr lang="en-US" altLang="zh-CN" dirty="0" smtClean="0">
                <a:solidFill>
                  <a:srgbClr val="FF3300"/>
                </a:solidFill>
              </a:rPr>
              <a:t>;</a:t>
            </a:r>
          </a:p>
          <a:p>
            <a:pPr eaLnBrk="1" hangingPunct="1">
              <a:lnSpc>
                <a:spcPct val="130000"/>
              </a:lnSpc>
            </a:pPr>
            <a:r>
              <a:rPr lang="en-US" altLang="zh-CN" dirty="0">
                <a:solidFill>
                  <a:srgbClr val="FF3300"/>
                </a:solidFill>
              </a:rPr>
              <a:t> </a:t>
            </a:r>
            <a:r>
              <a:rPr lang="en-US" altLang="zh-CN" dirty="0" smtClean="0">
                <a:solidFill>
                  <a:srgbClr val="FF3300"/>
                </a:solidFill>
              </a:rPr>
              <a:t>    }</a:t>
            </a:r>
            <a:endParaRPr lang="en-US" altLang="zh-CN" dirty="0">
              <a:solidFill>
                <a:srgbClr val="FF3300"/>
              </a:solidFill>
            </a:endParaRPr>
          </a:p>
          <a:p>
            <a:pPr eaLnBrk="1" hangingPunct="1">
              <a:lnSpc>
                <a:spcPct val="130000"/>
              </a:lnSpc>
            </a:pPr>
            <a:r>
              <a:rPr lang="en-US" altLang="zh-CN" dirty="0"/>
              <a:t>	</a:t>
            </a:r>
            <a:r>
              <a:rPr lang="en-US" altLang="zh-CN" dirty="0" smtClean="0"/>
              <a:t>*p=20;</a:t>
            </a:r>
          </a:p>
          <a:p>
            <a:pPr eaLnBrk="1" hangingPunct="1">
              <a:lnSpc>
                <a:spcPct val="130000"/>
              </a:lnSpc>
            </a:pPr>
            <a:r>
              <a:rPr lang="en-US" altLang="zh-CN" dirty="0" smtClean="0"/>
              <a:t>	</a:t>
            </a:r>
            <a:r>
              <a:rPr lang="en-US" altLang="zh-CN" dirty="0" err="1" smtClean="0"/>
              <a:t>cout</a:t>
            </a:r>
            <a:r>
              <a:rPr lang="en-US" altLang="zh-CN" dirty="0" smtClean="0"/>
              <a:t>&lt;&lt;*p;</a:t>
            </a:r>
          </a:p>
          <a:p>
            <a:pPr eaLnBrk="1" hangingPunct="1">
              <a:lnSpc>
                <a:spcPct val="130000"/>
              </a:lnSpc>
            </a:pPr>
            <a:r>
              <a:rPr lang="en-US" altLang="zh-CN" dirty="0" smtClean="0"/>
              <a:t>	delete p;</a:t>
            </a:r>
          </a:p>
          <a:p>
            <a:pPr eaLnBrk="1" hangingPunct="1">
              <a:lnSpc>
                <a:spcPct val="130000"/>
              </a:lnSpc>
            </a:pPr>
            <a:r>
              <a:rPr lang="en-US" altLang="zh-CN" dirty="0" smtClean="0"/>
              <a:t>	return 0;</a:t>
            </a:r>
          </a:p>
          <a:p>
            <a:pPr eaLnBrk="1" hangingPunct="1">
              <a:lnSpc>
                <a:spcPct val="130000"/>
              </a:lnSpc>
            </a:pPr>
            <a:r>
              <a:rPr lang="en-US" altLang="zh-CN" dirty="0" smtClean="0"/>
              <a:t>}</a:t>
            </a:r>
            <a:endParaRPr lang="en-US" altLang="zh-CN" dirty="0"/>
          </a:p>
        </p:txBody>
      </p:sp>
    </p:spTree>
    <p:extLst>
      <p:ext uri="{BB962C8B-B14F-4D97-AF65-F5344CB8AC3E}">
        <p14:creationId xmlns:p14="http://schemas.microsoft.com/office/powerpoint/2010/main" val="213290710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3.15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02427" y="1341562"/>
            <a:ext cx="12075839" cy="489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lang="en-US" altLang="zh-CN" dirty="0"/>
              <a:t>(3) </a:t>
            </a:r>
            <a:r>
              <a:rPr lang="zh-CN" altLang="en-US" dirty="0"/>
              <a:t>使用</a:t>
            </a:r>
            <a:r>
              <a:rPr lang="en-US" altLang="zh-CN" dirty="0"/>
              <a:t>new</a:t>
            </a:r>
            <a:r>
              <a:rPr lang="zh-CN" altLang="en-US" dirty="0"/>
              <a:t>可以为</a:t>
            </a:r>
            <a:r>
              <a:rPr lang="zh-CN" altLang="en-US" dirty="0">
                <a:solidFill>
                  <a:srgbClr val="FF3300"/>
                </a:solidFill>
              </a:rPr>
              <a:t>数组动态分配内存</a:t>
            </a:r>
            <a:r>
              <a:rPr lang="zh-CN" altLang="en-US" dirty="0"/>
              <a:t>空间这是需要在类型后面缀上数组大小。其语法形式为：</a:t>
            </a:r>
          </a:p>
          <a:p>
            <a:pPr eaLnBrk="1" hangingPunct="1">
              <a:lnSpc>
                <a:spcPct val="130000"/>
              </a:lnSpc>
            </a:pPr>
            <a:r>
              <a:rPr lang="zh-CN" altLang="en-US" dirty="0"/>
              <a:t>     </a:t>
            </a:r>
            <a:r>
              <a:rPr lang="zh-CN" altLang="en-US" dirty="0">
                <a:solidFill>
                  <a:srgbClr val="0000CC"/>
                </a:solidFill>
              </a:rPr>
              <a:t>指针变量</a:t>
            </a:r>
            <a:r>
              <a:rPr lang="en-US" altLang="zh-CN" dirty="0">
                <a:solidFill>
                  <a:srgbClr val="0000CC"/>
                </a:solidFill>
              </a:rPr>
              <a:t>=new  </a:t>
            </a:r>
            <a:r>
              <a:rPr lang="zh-CN" altLang="en-US" dirty="0">
                <a:solidFill>
                  <a:srgbClr val="0000CC"/>
                </a:solidFill>
              </a:rPr>
              <a:t>类型名 </a:t>
            </a:r>
            <a:r>
              <a:rPr lang="en-US" altLang="zh-CN" dirty="0">
                <a:solidFill>
                  <a:srgbClr val="0000CC"/>
                </a:solidFill>
              </a:rPr>
              <a:t>[</a:t>
            </a:r>
            <a:r>
              <a:rPr lang="zh-CN" altLang="en-US" dirty="0">
                <a:solidFill>
                  <a:srgbClr val="0000CC"/>
                </a:solidFill>
              </a:rPr>
              <a:t>下标表达式</a:t>
            </a:r>
            <a:r>
              <a:rPr lang="en-US" altLang="zh-CN" dirty="0">
                <a:solidFill>
                  <a:srgbClr val="0000CC"/>
                </a:solidFill>
              </a:rPr>
              <a:t>]</a:t>
            </a:r>
            <a:r>
              <a:rPr lang="zh-CN" altLang="en-US" dirty="0">
                <a:solidFill>
                  <a:srgbClr val="0000CC"/>
                </a:solidFill>
              </a:rPr>
              <a:t>；</a:t>
            </a:r>
          </a:p>
          <a:p>
            <a:pPr eaLnBrk="1" hangingPunct="1">
              <a:lnSpc>
                <a:spcPct val="130000"/>
              </a:lnSpc>
            </a:pPr>
            <a:r>
              <a:rPr lang="zh-CN" altLang="en-US" dirty="0"/>
              <a:t>      例如： </a:t>
            </a:r>
            <a:r>
              <a:rPr lang="en-US" altLang="zh-CN" dirty="0" err="1"/>
              <a:t>int</a:t>
            </a:r>
            <a:r>
              <a:rPr lang="en-US" altLang="zh-CN" dirty="0"/>
              <a:t>  *pi=new  </a:t>
            </a:r>
            <a:r>
              <a:rPr lang="en-US" altLang="zh-CN" dirty="0" err="1"/>
              <a:t>int</a:t>
            </a:r>
            <a:r>
              <a:rPr lang="en-US" altLang="zh-CN" dirty="0"/>
              <a:t>[10];</a:t>
            </a:r>
          </a:p>
          <a:p>
            <a:pPr eaLnBrk="1" hangingPunct="1">
              <a:lnSpc>
                <a:spcPct val="130000"/>
              </a:lnSpc>
            </a:pPr>
            <a:r>
              <a:rPr lang="en-US" altLang="zh-CN" dirty="0"/>
              <a:t>     </a:t>
            </a:r>
            <a:r>
              <a:rPr lang="zh-CN" altLang="en-US" dirty="0"/>
              <a:t>这时</a:t>
            </a:r>
            <a:r>
              <a:rPr lang="en-US" altLang="zh-CN" dirty="0"/>
              <a:t>new</a:t>
            </a:r>
            <a:r>
              <a:rPr lang="zh-CN" altLang="en-US" dirty="0"/>
              <a:t>为具有</a:t>
            </a:r>
            <a:r>
              <a:rPr lang="en-US" altLang="zh-CN" dirty="0"/>
              <a:t>10</a:t>
            </a:r>
            <a:r>
              <a:rPr lang="zh-CN" altLang="en-US" dirty="0"/>
              <a:t>个元素的整型数组分配了内存空间，并将首地址赋给了指针</a:t>
            </a:r>
            <a:r>
              <a:rPr lang="en-US" altLang="zh-CN" dirty="0"/>
              <a:t>pi</a:t>
            </a:r>
            <a:r>
              <a:rPr lang="zh-CN" altLang="en-US" dirty="0"/>
              <a:t>。</a:t>
            </a:r>
          </a:p>
          <a:p>
            <a:pPr eaLnBrk="1" hangingPunct="1">
              <a:lnSpc>
                <a:spcPct val="130000"/>
              </a:lnSpc>
            </a:pPr>
            <a:r>
              <a:rPr lang="zh-CN" altLang="en-US" dirty="0"/>
              <a:t>     使用</a:t>
            </a:r>
            <a:r>
              <a:rPr lang="en-US" altLang="zh-CN" dirty="0"/>
              <a:t>new</a:t>
            </a:r>
            <a:r>
              <a:rPr lang="zh-CN" altLang="en-US" dirty="0"/>
              <a:t>为</a:t>
            </a:r>
            <a:r>
              <a:rPr lang="zh-CN" altLang="en-US" dirty="0">
                <a:solidFill>
                  <a:srgbClr val="FF3300"/>
                </a:solidFill>
              </a:rPr>
              <a:t>多维数组</a:t>
            </a:r>
            <a:r>
              <a:rPr lang="zh-CN" altLang="en-US" dirty="0"/>
              <a:t>分配空间时，必须提供</a:t>
            </a:r>
            <a:r>
              <a:rPr lang="zh-CN" altLang="en-US" dirty="0">
                <a:solidFill>
                  <a:srgbClr val="FF3300"/>
                </a:solidFill>
              </a:rPr>
              <a:t>所有维的大小</a:t>
            </a:r>
            <a:r>
              <a:rPr lang="zh-CN" altLang="en-US" dirty="0" smtClean="0"/>
              <a:t>，</a:t>
            </a:r>
            <a:endParaRPr lang="en-US" altLang="zh-CN" dirty="0" smtClean="0"/>
          </a:p>
          <a:p>
            <a:pPr eaLnBrk="1" hangingPunct="1">
              <a:lnSpc>
                <a:spcPct val="130000"/>
              </a:lnSpc>
            </a:pPr>
            <a:r>
              <a:rPr lang="zh-CN" altLang="en-US" dirty="0" smtClean="0"/>
              <a:t>如</a:t>
            </a:r>
            <a:r>
              <a:rPr lang="zh-CN" altLang="en-US" dirty="0"/>
              <a:t>：</a:t>
            </a:r>
            <a:r>
              <a:rPr lang="en-US" altLang="zh-CN" dirty="0" err="1"/>
              <a:t>int</a:t>
            </a:r>
            <a:r>
              <a:rPr lang="en-US" altLang="zh-CN" dirty="0"/>
              <a:t> *pi=new </a:t>
            </a:r>
            <a:r>
              <a:rPr lang="en-US" altLang="zh-CN" dirty="0" err="1"/>
              <a:t>int</a:t>
            </a:r>
            <a:r>
              <a:rPr lang="en-US" altLang="zh-CN" dirty="0"/>
              <a:t>[2][3][4];</a:t>
            </a:r>
          </a:p>
          <a:p>
            <a:pPr eaLnBrk="1" hangingPunct="1">
              <a:lnSpc>
                <a:spcPct val="130000"/>
              </a:lnSpc>
            </a:pPr>
            <a:r>
              <a:rPr lang="en-US" altLang="zh-CN" dirty="0"/>
              <a:t>    </a:t>
            </a:r>
            <a:r>
              <a:rPr lang="zh-CN" altLang="en-US" dirty="0"/>
              <a:t>其中第一维的界值可以是任何合法的表达式，如：</a:t>
            </a:r>
          </a:p>
          <a:p>
            <a:pPr eaLnBrk="1" hangingPunct="1">
              <a:lnSpc>
                <a:spcPct val="130000"/>
              </a:lnSpc>
            </a:pPr>
            <a:r>
              <a:rPr lang="zh-CN" altLang="en-US" dirty="0"/>
              <a:t>     </a:t>
            </a:r>
            <a:r>
              <a:rPr lang="en-US" altLang="zh-CN" dirty="0" err="1"/>
              <a:t>int</a:t>
            </a:r>
            <a:r>
              <a:rPr lang="en-US" altLang="zh-CN" dirty="0"/>
              <a:t>  </a:t>
            </a:r>
            <a:r>
              <a:rPr lang="en-US" altLang="zh-CN" dirty="0" err="1"/>
              <a:t>i</a:t>
            </a:r>
            <a:r>
              <a:rPr lang="en-US" altLang="zh-CN" dirty="0"/>
              <a:t>=3;</a:t>
            </a:r>
          </a:p>
          <a:p>
            <a:pPr eaLnBrk="1" hangingPunct="1">
              <a:lnSpc>
                <a:spcPct val="130000"/>
              </a:lnSpc>
            </a:pPr>
            <a:r>
              <a:rPr lang="en-US" altLang="zh-CN" dirty="0"/>
              <a:t>     </a:t>
            </a:r>
            <a:r>
              <a:rPr lang="en-US" altLang="zh-CN" dirty="0" err="1"/>
              <a:t>int</a:t>
            </a:r>
            <a:r>
              <a:rPr lang="en-US" altLang="zh-CN" dirty="0"/>
              <a:t>  *pi=new  </a:t>
            </a:r>
            <a:r>
              <a:rPr lang="en-US" altLang="zh-CN" dirty="0" err="1"/>
              <a:t>int</a:t>
            </a:r>
            <a:r>
              <a:rPr lang="en-US" altLang="zh-CN" dirty="0"/>
              <a:t>[ </a:t>
            </a:r>
            <a:r>
              <a:rPr lang="en-US" altLang="zh-CN" dirty="0" err="1">
                <a:solidFill>
                  <a:srgbClr val="FF3300"/>
                </a:solidFill>
              </a:rPr>
              <a:t>i</a:t>
            </a:r>
            <a:r>
              <a:rPr lang="en-US" altLang="zh-CN" dirty="0"/>
              <a:t> ][2][3</a:t>
            </a:r>
            <a:r>
              <a:rPr lang="en-US" altLang="zh-CN" dirty="0" smtClean="0"/>
              <a:t>];</a:t>
            </a:r>
            <a:endParaRPr lang="en-US" altLang="zh-CN" dirty="0"/>
          </a:p>
        </p:txBody>
      </p:sp>
      <p:grpSp>
        <p:nvGrpSpPr>
          <p:cNvPr id="13" name="组合 12"/>
          <p:cNvGrpSpPr>
            <a:grpSpLocks/>
          </p:cNvGrpSpPr>
          <p:nvPr/>
        </p:nvGrpSpPr>
        <p:grpSpPr bwMode="auto">
          <a:xfrm>
            <a:off x="9699575" y="261938"/>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79273717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9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3.15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22511" y="1828531"/>
            <a:ext cx="11953328" cy="40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en-US" altLang="zh-CN" dirty="0"/>
              <a:t>(4) </a:t>
            </a:r>
            <a:r>
              <a:rPr lang="zh-CN" altLang="en-US" dirty="0"/>
              <a:t>释放动态分配的数组存储区时，可使用</a:t>
            </a:r>
            <a:r>
              <a:rPr lang="en-US" altLang="zh-CN" dirty="0"/>
              <a:t>delete</a:t>
            </a:r>
            <a:r>
              <a:rPr lang="zh-CN" altLang="en-US" dirty="0"/>
              <a:t>运算符，其语法形式为</a:t>
            </a:r>
            <a:r>
              <a:rPr lang="zh-CN" altLang="en-US" dirty="0" smtClean="0"/>
              <a:t>：</a:t>
            </a:r>
            <a:endParaRPr lang="en-US" altLang="zh-CN" dirty="0" smtClean="0"/>
          </a:p>
          <a:p>
            <a:pPr eaLnBrk="1" hangingPunct="1">
              <a:lnSpc>
                <a:spcPct val="120000"/>
              </a:lnSpc>
            </a:pPr>
            <a:r>
              <a:rPr lang="en-US" altLang="zh-CN" dirty="0">
                <a:solidFill>
                  <a:srgbClr val="0000CC"/>
                </a:solidFill>
              </a:rPr>
              <a:t> </a:t>
            </a:r>
            <a:r>
              <a:rPr lang="en-US" altLang="zh-CN" dirty="0" smtClean="0">
                <a:solidFill>
                  <a:srgbClr val="0000CC"/>
                </a:solidFill>
              </a:rPr>
              <a:t>         delete  </a:t>
            </a:r>
            <a:r>
              <a:rPr lang="en-US" altLang="zh-CN" dirty="0">
                <a:solidFill>
                  <a:srgbClr val="0000CC"/>
                </a:solidFill>
              </a:rPr>
              <a:t>[ ]</a:t>
            </a:r>
            <a:r>
              <a:rPr lang="zh-CN" altLang="en-US" dirty="0">
                <a:solidFill>
                  <a:srgbClr val="0000CC"/>
                </a:solidFill>
              </a:rPr>
              <a:t>指针变量；</a:t>
            </a:r>
          </a:p>
          <a:p>
            <a:pPr eaLnBrk="1" hangingPunct="1">
              <a:lnSpc>
                <a:spcPct val="120000"/>
              </a:lnSpc>
            </a:pPr>
            <a:r>
              <a:rPr lang="zh-CN" altLang="en-US" dirty="0"/>
              <a:t>     无须指出空间的大小，但老版本的</a:t>
            </a:r>
            <a:r>
              <a:rPr lang="en-US" altLang="zh-CN" dirty="0"/>
              <a:t>C++</a:t>
            </a:r>
            <a:r>
              <a:rPr lang="zh-CN" altLang="en-US" dirty="0"/>
              <a:t>要求在</a:t>
            </a:r>
            <a:r>
              <a:rPr lang="en-US" altLang="zh-CN" dirty="0"/>
              <a:t>delete</a:t>
            </a:r>
            <a:r>
              <a:rPr lang="zh-CN" altLang="en-US" dirty="0"/>
              <a:t>的方括号中标出数字，以告诉</a:t>
            </a:r>
            <a:r>
              <a:rPr lang="en-US" altLang="zh-CN" dirty="0"/>
              <a:t>C++</a:t>
            </a:r>
            <a:r>
              <a:rPr lang="zh-CN" altLang="en-US" dirty="0"/>
              <a:t>要释放多少个元素所占的空间。例如：</a:t>
            </a:r>
          </a:p>
          <a:p>
            <a:pPr eaLnBrk="1" hangingPunct="1">
              <a:lnSpc>
                <a:spcPct val="120000"/>
              </a:lnSpc>
            </a:pPr>
            <a:r>
              <a:rPr lang="zh-CN" altLang="en-US" dirty="0"/>
              <a:t>     </a:t>
            </a:r>
            <a:r>
              <a:rPr lang="en-US" altLang="zh-CN" dirty="0"/>
              <a:t>delete  </a:t>
            </a:r>
            <a:r>
              <a:rPr lang="en-US" altLang="zh-CN" dirty="0">
                <a:solidFill>
                  <a:srgbClr val="FF3300"/>
                </a:solidFill>
              </a:rPr>
              <a:t>[ ]</a:t>
            </a:r>
            <a:r>
              <a:rPr lang="en-US" altLang="zh-CN" dirty="0"/>
              <a:t>pi;</a:t>
            </a:r>
          </a:p>
          <a:p>
            <a:pPr eaLnBrk="1" hangingPunct="1">
              <a:lnSpc>
                <a:spcPct val="120000"/>
              </a:lnSpc>
            </a:pPr>
            <a:r>
              <a:rPr lang="en-US" altLang="zh-CN" dirty="0"/>
              <a:t>     delete  [10]pi</a:t>
            </a:r>
            <a:r>
              <a:rPr lang="en-US" altLang="zh-CN" dirty="0" smtClean="0"/>
              <a:t>;</a:t>
            </a:r>
          </a:p>
          <a:p>
            <a:pPr eaLnBrk="1" hangingPunct="1">
              <a:lnSpc>
                <a:spcPct val="120000"/>
              </a:lnSpc>
            </a:pPr>
            <a:endParaRPr lang="en-US" altLang="zh-CN" dirty="0"/>
          </a:p>
          <a:p>
            <a:pPr eaLnBrk="1" hangingPunct="1">
              <a:lnSpc>
                <a:spcPct val="120000"/>
              </a:lnSpc>
            </a:pPr>
            <a:r>
              <a:rPr lang="en-US" altLang="zh-CN" dirty="0"/>
              <a:t>(5) new</a:t>
            </a:r>
            <a:r>
              <a:rPr lang="zh-CN" altLang="en-US" dirty="0"/>
              <a:t>可在为简单变量分配内存空间的</a:t>
            </a:r>
            <a:r>
              <a:rPr lang="zh-CN" altLang="en-US" dirty="0">
                <a:solidFill>
                  <a:srgbClr val="FF3300"/>
                </a:solidFill>
              </a:rPr>
              <a:t>同时</a:t>
            </a:r>
            <a:r>
              <a:rPr lang="zh-CN" altLang="en-US" dirty="0"/>
              <a:t>，进行</a:t>
            </a:r>
            <a:r>
              <a:rPr lang="zh-CN" altLang="en-US" dirty="0">
                <a:solidFill>
                  <a:srgbClr val="FF3300"/>
                </a:solidFill>
              </a:rPr>
              <a:t>初始化</a:t>
            </a:r>
            <a:r>
              <a:rPr lang="zh-CN" altLang="en-US" dirty="0"/>
              <a:t>。这时的语法形式为：</a:t>
            </a:r>
          </a:p>
          <a:p>
            <a:pPr eaLnBrk="1" hangingPunct="1">
              <a:lnSpc>
                <a:spcPct val="120000"/>
              </a:lnSpc>
            </a:pPr>
            <a:r>
              <a:rPr lang="zh-CN" altLang="en-US" dirty="0">
                <a:solidFill>
                  <a:srgbClr val="FF3300"/>
                </a:solidFill>
              </a:rPr>
              <a:t>     </a:t>
            </a:r>
            <a:r>
              <a:rPr lang="zh-CN" altLang="en-US" dirty="0">
                <a:solidFill>
                  <a:srgbClr val="0000CC"/>
                </a:solidFill>
              </a:rPr>
              <a:t>指针变量</a:t>
            </a:r>
            <a:r>
              <a:rPr lang="en-US" altLang="zh-CN" dirty="0">
                <a:solidFill>
                  <a:srgbClr val="0000CC"/>
                </a:solidFill>
              </a:rPr>
              <a:t>=new  </a:t>
            </a:r>
            <a:r>
              <a:rPr lang="zh-CN" altLang="en-US" dirty="0">
                <a:solidFill>
                  <a:srgbClr val="0000CC"/>
                </a:solidFill>
              </a:rPr>
              <a:t>类型名</a:t>
            </a:r>
            <a:r>
              <a:rPr lang="en-US" altLang="zh-CN" dirty="0">
                <a:solidFill>
                  <a:srgbClr val="0000CC"/>
                </a:solidFill>
              </a:rPr>
              <a:t>(</a:t>
            </a:r>
            <a:r>
              <a:rPr lang="zh-CN" altLang="en-US" dirty="0">
                <a:solidFill>
                  <a:srgbClr val="0000CC"/>
                </a:solidFill>
              </a:rPr>
              <a:t>初始值列表</a:t>
            </a:r>
            <a:r>
              <a:rPr lang="en-US" altLang="zh-CN" dirty="0">
                <a:solidFill>
                  <a:srgbClr val="0000CC"/>
                </a:solidFill>
              </a:rPr>
              <a:t>) </a:t>
            </a:r>
          </a:p>
        </p:txBody>
      </p:sp>
      <p:grpSp>
        <p:nvGrpSpPr>
          <p:cNvPr id="13" name="组合 12"/>
          <p:cNvGrpSpPr>
            <a:grpSpLocks/>
          </p:cNvGrpSpPr>
          <p:nvPr/>
        </p:nvGrpSpPr>
        <p:grpSpPr bwMode="auto">
          <a:xfrm>
            <a:off x="9823623"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1819883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9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a:solidFill>
                  <a:schemeClr val="bg1"/>
                </a:solidFill>
                <a:latin typeface="Rockwell" pitchFamily="18" charset="0"/>
                <a:ea typeface="微软雅黑" pitchFamily="34" charset="-122"/>
              </a:rPr>
              <a:t>1.10 </a:t>
            </a:r>
            <a:r>
              <a:rPr lang="zh-CN" altLang="en-US" sz="3000" dirty="0" smtClean="0">
                <a:solidFill>
                  <a:schemeClr val="bg1"/>
                </a:solidFill>
                <a:latin typeface="Rockwell" pitchFamily="18" charset="0"/>
                <a:ea typeface="微软雅黑" pitchFamily="34" charset="-122"/>
              </a:rPr>
              <a:t>动态内存</a:t>
            </a:r>
            <a:r>
              <a:rPr lang="zh-CN" altLang="en-US" sz="3000" dirty="0">
                <a:solidFill>
                  <a:schemeClr val="bg1"/>
                </a:solidFill>
                <a:latin typeface="Rockwell" pitchFamily="18" charset="0"/>
                <a:ea typeface="微软雅黑" pitchFamily="34" charset="-122"/>
              </a:rPr>
              <a:t>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22726" y="1197546"/>
            <a:ext cx="9620865" cy="474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90000"/>
              </a:lnSpc>
              <a:buFont typeface="Wingdings" pitchFamily="2" charset="2"/>
              <a:buNone/>
              <a:defRPr/>
            </a:pPr>
            <a:r>
              <a:rPr lang="en-US" altLang="zh-CN" kern="0" dirty="0"/>
              <a:t>#include &lt;</a:t>
            </a:r>
            <a:r>
              <a:rPr lang="en-US" altLang="zh-CN" kern="0" dirty="0" err="1"/>
              <a:t>iostream.h</a:t>
            </a:r>
            <a:r>
              <a:rPr lang="en-US" altLang="zh-CN" kern="0" dirty="0"/>
              <a:t>&gt;</a:t>
            </a:r>
          </a:p>
          <a:p>
            <a:pPr>
              <a:lnSpc>
                <a:spcPct val="90000"/>
              </a:lnSpc>
              <a:buFont typeface="Wingdings" pitchFamily="2" charset="2"/>
              <a:buNone/>
              <a:defRPr/>
            </a:pPr>
            <a:r>
              <a:rPr lang="en-US" altLang="zh-CN" kern="0" dirty="0" err="1"/>
              <a:t>int</a:t>
            </a:r>
            <a:r>
              <a:rPr lang="en-US" altLang="zh-CN" kern="0" dirty="0"/>
              <a:t> main()</a:t>
            </a:r>
          </a:p>
          <a:p>
            <a:pPr>
              <a:lnSpc>
                <a:spcPct val="90000"/>
              </a:lnSpc>
              <a:buFont typeface="Wingdings" pitchFamily="2" charset="2"/>
              <a:buNone/>
              <a:defRPr/>
            </a:pPr>
            <a:r>
              <a:rPr lang="en-US" altLang="zh-CN" kern="0" dirty="0"/>
              <a:t>{</a:t>
            </a:r>
          </a:p>
          <a:p>
            <a:pPr>
              <a:lnSpc>
                <a:spcPct val="90000"/>
              </a:lnSpc>
              <a:buFont typeface="Wingdings" pitchFamily="2" charset="2"/>
              <a:buNone/>
              <a:defRPr/>
            </a:pPr>
            <a:r>
              <a:rPr lang="en-US" altLang="zh-CN" kern="0" dirty="0"/>
              <a:t>    </a:t>
            </a:r>
            <a:r>
              <a:rPr lang="en-US" altLang="zh-CN" kern="0" dirty="0" err="1"/>
              <a:t>int</a:t>
            </a:r>
            <a:r>
              <a:rPr lang="en-US" altLang="zh-CN" kern="0" dirty="0"/>
              <a:t> *p;</a:t>
            </a:r>
          </a:p>
          <a:p>
            <a:pPr>
              <a:lnSpc>
                <a:spcPct val="90000"/>
              </a:lnSpc>
              <a:buFont typeface="Wingdings" pitchFamily="2" charset="2"/>
              <a:buNone/>
              <a:defRPr/>
            </a:pPr>
            <a:r>
              <a:rPr lang="en-US" altLang="zh-CN" kern="0" dirty="0"/>
              <a:t>    p=new </a:t>
            </a:r>
            <a:r>
              <a:rPr lang="en-US" altLang="zh-CN" kern="0" dirty="0" err="1"/>
              <a:t>int</a:t>
            </a:r>
            <a:r>
              <a:rPr lang="en-US" altLang="zh-CN" kern="0" dirty="0"/>
              <a:t>(99);   // </a:t>
            </a:r>
            <a:r>
              <a:rPr lang="zh-CN" altLang="en-US" kern="0" dirty="0"/>
              <a:t>动态分配内存，并将</a:t>
            </a:r>
            <a:r>
              <a:rPr lang="en-US" altLang="zh-CN" kern="0" dirty="0"/>
              <a:t>99</a:t>
            </a:r>
            <a:r>
              <a:rPr lang="zh-CN" altLang="en-US" kern="0" dirty="0"/>
              <a:t>作为初始值赋给它</a:t>
            </a:r>
          </a:p>
          <a:p>
            <a:pPr>
              <a:lnSpc>
                <a:spcPct val="90000"/>
              </a:lnSpc>
              <a:buFont typeface="Wingdings" pitchFamily="2" charset="2"/>
              <a:buNone/>
              <a:defRPr/>
            </a:pPr>
            <a:r>
              <a:rPr lang="zh-CN" altLang="en-US" kern="0" dirty="0"/>
              <a:t>    </a:t>
            </a:r>
            <a:r>
              <a:rPr lang="en-US" altLang="zh-CN" kern="0" dirty="0"/>
              <a:t>if (!p)</a:t>
            </a:r>
          </a:p>
          <a:p>
            <a:pPr>
              <a:lnSpc>
                <a:spcPct val="90000"/>
              </a:lnSpc>
              <a:buFont typeface="Wingdings" pitchFamily="2" charset="2"/>
              <a:buNone/>
              <a:defRPr/>
            </a:pPr>
            <a:r>
              <a:rPr lang="en-US" altLang="zh-CN" kern="0" dirty="0"/>
              <a:t>    {</a:t>
            </a:r>
          </a:p>
          <a:p>
            <a:pPr>
              <a:lnSpc>
                <a:spcPct val="90000"/>
              </a:lnSpc>
              <a:buFont typeface="Wingdings" pitchFamily="2" charset="2"/>
              <a:buNone/>
              <a:defRPr/>
            </a:pPr>
            <a:r>
              <a:rPr lang="en-US" altLang="zh-CN" kern="0" dirty="0"/>
              <a:t>        </a:t>
            </a:r>
            <a:r>
              <a:rPr lang="en-US" altLang="zh-CN" kern="0" dirty="0" err="1"/>
              <a:t>cout</a:t>
            </a:r>
            <a:r>
              <a:rPr lang="en-US" altLang="zh-CN" kern="0" dirty="0"/>
              <a:t>&lt;&lt;"allocation failure\n";</a:t>
            </a:r>
          </a:p>
          <a:p>
            <a:pPr>
              <a:lnSpc>
                <a:spcPct val="90000"/>
              </a:lnSpc>
              <a:buFont typeface="Wingdings" pitchFamily="2" charset="2"/>
              <a:buNone/>
              <a:defRPr/>
            </a:pPr>
            <a:r>
              <a:rPr lang="en-US" altLang="zh-CN" kern="0" dirty="0"/>
              <a:t>        return 1;</a:t>
            </a:r>
          </a:p>
          <a:p>
            <a:pPr>
              <a:lnSpc>
                <a:spcPct val="90000"/>
              </a:lnSpc>
              <a:buFont typeface="Wingdings" pitchFamily="2" charset="2"/>
              <a:buNone/>
              <a:defRPr/>
            </a:pPr>
            <a:r>
              <a:rPr lang="en-US" altLang="zh-CN" kern="0" dirty="0"/>
              <a:t>    }</a:t>
            </a:r>
          </a:p>
          <a:p>
            <a:pPr>
              <a:lnSpc>
                <a:spcPct val="90000"/>
              </a:lnSpc>
              <a:buFont typeface="Wingdings" pitchFamily="2" charset="2"/>
              <a:buNone/>
              <a:defRPr/>
            </a:pPr>
            <a:r>
              <a:rPr lang="en-US" altLang="zh-CN" kern="0" dirty="0"/>
              <a:t>    </a:t>
            </a:r>
            <a:r>
              <a:rPr lang="en-US" altLang="zh-CN" kern="0" dirty="0" err="1"/>
              <a:t>cout</a:t>
            </a:r>
            <a:r>
              <a:rPr lang="en-US" altLang="zh-CN" kern="0" dirty="0"/>
              <a:t>&lt;&lt;*p;</a:t>
            </a:r>
          </a:p>
          <a:p>
            <a:pPr>
              <a:lnSpc>
                <a:spcPct val="90000"/>
              </a:lnSpc>
              <a:buFont typeface="Wingdings" pitchFamily="2" charset="2"/>
              <a:buNone/>
              <a:defRPr/>
            </a:pPr>
            <a:r>
              <a:rPr lang="en-US" altLang="zh-CN" kern="0" dirty="0"/>
              <a:t>    delete p;</a:t>
            </a:r>
          </a:p>
          <a:p>
            <a:pPr>
              <a:lnSpc>
                <a:spcPct val="90000"/>
              </a:lnSpc>
              <a:buFont typeface="Wingdings" pitchFamily="2" charset="2"/>
              <a:buNone/>
              <a:defRPr/>
            </a:pPr>
            <a:r>
              <a:rPr lang="en-US" altLang="zh-CN" kern="0" dirty="0"/>
              <a:t>    return 0;</a:t>
            </a:r>
          </a:p>
          <a:p>
            <a:pPr>
              <a:lnSpc>
                <a:spcPct val="90000"/>
              </a:lnSpc>
              <a:buFont typeface="Wingdings" pitchFamily="2" charset="2"/>
              <a:buNone/>
              <a:defRPr/>
            </a:pPr>
            <a:r>
              <a:rPr lang="en-US" altLang="zh-CN" kern="0" dirty="0" smtClean="0"/>
              <a:t>}</a:t>
            </a:r>
            <a:endParaRPr lang="en-US" altLang="zh-CN" kern="0" dirty="0"/>
          </a:p>
        </p:txBody>
      </p:sp>
    </p:spTree>
    <p:extLst>
      <p:ext uri="{BB962C8B-B14F-4D97-AF65-F5344CB8AC3E}">
        <p14:creationId xmlns:p14="http://schemas.microsoft.com/office/powerpoint/2010/main" val="407258494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a:solidFill>
                  <a:schemeClr val="bg1"/>
                </a:solidFill>
                <a:latin typeface="Rockwell" pitchFamily="18" charset="0"/>
                <a:ea typeface="微软雅黑" pitchFamily="34" charset="-122"/>
              </a:rPr>
              <a:t>1.11 </a:t>
            </a:r>
            <a:r>
              <a:rPr lang="zh-CN" altLang="en-US" sz="3000" dirty="0">
                <a:solidFill>
                  <a:schemeClr val="bg1"/>
                </a:solidFill>
                <a:latin typeface="Rockwell" pitchFamily="18" charset="0"/>
                <a:ea typeface="微软雅黑" pitchFamily="34" charset="-122"/>
              </a:rPr>
              <a:t>动态内存分配</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222726" y="1197546"/>
            <a:ext cx="5156369" cy="477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dirty="0"/>
              <a:t>#include &lt;</a:t>
            </a:r>
            <a:r>
              <a:rPr lang="en-US" altLang="zh-CN" sz="2000" dirty="0" err="1"/>
              <a:t>iostream.h</a:t>
            </a:r>
            <a:r>
              <a:rPr lang="en-US" altLang="zh-CN" sz="2000" dirty="0"/>
              <a:t>&gt;</a:t>
            </a:r>
          </a:p>
          <a:p>
            <a:pPr eaLnBrk="1" hangingPunct="1"/>
            <a:r>
              <a:rPr lang="en-US" altLang="zh-CN" sz="2000" dirty="0"/>
              <a:t>main()  </a:t>
            </a:r>
            <a:endParaRPr lang="en-US" altLang="zh-CN" sz="2000" dirty="0" smtClean="0"/>
          </a:p>
          <a:p>
            <a:pPr eaLnBrk="1" hangingPunct="1"/>
            <a:r>
              <a:rPr lang="en-US" altLang="zh-CN" sz="2000" dirty="0" smtClean="0"/>
              <a:t>{</a:t>
            </a:r>
          </a:p>
          <a:p>
            <a:pPr eaLnBrk="1" hangingPunct="1"/>
            <a:r>
              <a:rPr lang="en-US" altLang="zh-CN" sz="2000" dirty="0"/>
              <a:t>	</a:t>
            </a:r>
            <a:r>
              <a:rPr lang="en-US" altLang="zh-CN" sz="2000" dirty="0" smtClean="0"/>
              <a:t>double </a:t>
            </a:r>
            <a:r>
              <a:rPr lang="en-US" altLang="zh-CN" sz="2000" dirty="0"/>
              <a:t>*s;</a:t>
            </a:r>
          </a:p>
          <a:p>
            <a:pPr eaLnBrk="1" hangingPunct="1">
              <a:lnSpc>
                <a:spcPct val="140000"/>
              </a:lnSpc>
            </a:pPr>
            <a:r>
              <a:rPr lang="en-US" altLang="zh-CN" sz="2000" dirty="0" smtClean="0">
                <a:solidFill>
                  <a:srgbClr val="FF3300"/>
                </a:solidFill>
              </a:rPr>
              <a:t>    s=new </a:t>
            </a:r>
            <a:r>
              <a:rPr lang="en-US" altLang="zh-CN" sz="2000" dirty="0">
                <a:solidFill>
                  <a:srgbClr val="FF3300"/>
                </a:solidFill>
              </a:rPr>
              <a:t>double[10];</a:t>
            </a:r>
          </a:p>
          <a:p>
            <a:pPr eaLnBrk="1" hangingPunct="1">
              <a:lnSpc>
                <a:spcPct val="140000"/>
              </a:lnSpc>
            </a:pPr>
            <a:r>
              <a:rPr lang="en-US" altLang="zh-CN" sz="2000" dirty="0" smtClean="0"/>
              <a:t>    if</a:t>
            </a:r>
            <a:r>
              <a:rPr lang="en-US" altLang="zh-CN" sz="2000" dirty="0"/>
              <a:t>(!s</a:t>
            </a:r>
            <a:r>
              <a:rPr lang="en-US" altLang="zh-CN" sz="2000" dirty="0" smtClean="0"/>
              <a:t>)</a:t>
            </a:r>
          </a:p>
          <a:p>
            <a:pPr eaLnBrk="1" hangingPunct="1">
              <a:lnSpc>
                <a:spcPct val="140000"/>
              </a:lnSpc>
            </a:pPr>
            <a:r>
              <a:rPr lang="en-US" altLang="zh-CN" sz="2000" dirty="0"/>
              <a:t> </a:t>
            </a:r>
            <a:r>
              <a:rPr lang="en-US" altLang="zh-CN" sz="2000" dirty="0" smtClean="0"/>
              <a:t>   {</a:t>
            </a:r>
            <a:endParaRPr lang="en-US" altLang="zh-CN" sz="2000" dirty="0"/>
          </a:p>
          <a:p>
            <a:pPr eaLnBrk="1" hangingPunct="1">
              <a:lnSpc>
                <a:spcPct val="140000"/>
              </a:lnSpc>
            </a:pPr>
            <a:r>
              <a:rPr lang="en-US" altLang="zh-CN" sz="2000" dirty="0" smtClean="0"/>
              <a:t>          </a:t>
            </a:r>
            <a:r>
              <a:rPr lang="en-US" altLang="zh-CN" sz="2000" dirty="0" err="1" smtClean="0"/>
              <a:t>cout</a:t>
            </a:r>
            <a:r>
              <a:rPr lang="en-US" altLang="zh-CN" sz="2000" dirty="0"/>
              <a:t>&lt;&lt;"</a:t>
            </a:r>
            <a:r>
              <a:rPr lang="en-US" altLang="zh-CN" sz="2000" dirty="0" err="1"/>
              <a:t>alocation</a:t>
            </a:r>
            <a:r>
              <a:rPr lang="en-US" altLang="zh-CN" sz="2000" dirty="0"/>
              <a:t> failure\n";</a:t>
            </a:r>
          </a:p>
          <a:p>
            <a:pPr eaLnBrk="1" hangingPunct="1">
              <a:lnSpc>
                <a:spcPct val="140000"/>
              </a:lnSpc>
            </a:pPr>
            <a:r>
              <a:rPr lang="en-US" altLang="zh-CN" sz="2000" dirty="0" smtClean="0"/>
              <a:t>           return </a:t>
            </a:r>
            <a:r>
              <a:rPr lang="en-US" altLang="zh-CN" sz="2000" dirty="0"/>
              <a:t>1</a:t>
            </a:r>
            <a:r>
              <a:rPr lang="en-US" altLang="zh-CN" sz="2000" dirty="0" smtClean="0"/>
              <a:t>;</a:t>
            </a:r>
          </a:p>
          <a:p>
            <a:pPr eaLnBrk="1" hangingPunct="1">
              <a:lnSpc>
                <a:spcPct val="140000"/>
              </a:lnSpc>
            </a:pPr>
            <a:r>
              <a:rPr lang="en-US" altLang="zh-CN" sz="2000" dirty="0"/>
              <a:t> </a:t>
            </a:r>
            <a:r>
              <a:rPr lang="en-US" altLang="zh-CN" sz="2000" dirty="0" smtClean="0"/>
              <a:t>   }</a:t>
            </a:r>
            <a:endParaRPr lang="en-US" altLang="zh-CN" sz="2000" dirty="0"/>
          </a:p>
          <a:p>
            <a:pPr eaLnBrk="1" hangingPunct="1">
              <a:lnSpc>
                <a:spcPct val="140000"/>
              </a:lnSpc>
            </a:pPr>
            <a:r>
              <a:rPr lang="en-US" altLang="zh-CN" sz="2000" dirty="0" smtClean="0"/>
              <a:t>    for(</a:t>
            </a:r>
            <a:r>
              <a:rPr lang="en-US" altLang="zh-CN" sz="2000" dirty="0" err="1" smtClean="0"/>
              <a:t>int</a:t>
            </a:r>
            <a:r>
              <a:rPr lang="en-US" altLang="zh-CN" sz="2000" dirty="0" smtClean="0"/>
              <a:t> </a:t>
            </a:r>
            <a:r>
              <a:rPr lang="en-US" altLang="zh-CN" sz="2000" dirty="0" err="1"/>
              <a:t>i</a:t>
            </a:r>
            <a:r>
              <a:rPr lang="en-US" altLang="zh-CN" sz="2000" dirty="0"/>
              <a:t>=0;i&lt;10;i++)</a:t>
            </a:r>
          </a:p>
          <a:p>
            <a:pPr eaLnBrk="1" hangingPunct="1">
              <a:lnSpc>
                <a:spcPct val="140000"/>
              </a:lnSpc>
            </a:pPr>
            <a:r>
              <a:rPr lang="en-US" altLang="zh-CN" sz="2000" dirty="0" smtClean="0"/>
              <a:t>          s[</a:t>
            </a:r>
            <a:r>
              <a:rPr lang="en-US" altLang="zh-CN" sz="2000" dirty="0" err="1" smtClean="0"/>
              <a:t>i</a:t>
            </a:r>
            <a:r>
              <a:rPr lang="en-US" altLang="zh-CN" sz="2000" dirty="0"/>
              <a:t>]=100.00+2*</a:t>
            </a:r>
            <a:r>
              <a:rPr lang="en-US" altLang="zh-CN" sz="2000" dirty="0" err="1"/>
              <a:t>i</a:t>
            </a:r>
            <a:r>
              <a:rPr lang="en-US" altLang="zh-CN" sz="2000" dirty="0" smtClean="0"/>
              <a:t>;</a:t>
            </a:r>
            <a:endParaRPr lang="en-US" altLang="zh-CN" sz="2000" dirty="0"/>
          </a:p>
        </p:txBody>
      </p:sp>
      <p:sp>
        <p:nvSpPr>
          <p:cNvPr id="13" name="文本框 86"/>
          <p:cNvSpPr txBox="1">
            <a:spLocks noChangeArrowheads="1"/>
          </p:cNvSpPr>
          <p:nvPr/>
        </p:nvSpPr>
        <p:spPr bwMode="auto">
          <a:xfrm>
            <a:off x="6675239" y="2637706"/>
            <a:ext cx="3716209" cy="224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40000"/>
              </a:lnSpc>
            </a:pPr>
            <a:r>
              <a:rPr lang="en-US" altLang="zh-CN" sz="2000" dirty="0" smtClean="0"/>
              <a:t>       for(</a:t>
            </a:r>
            <a:r>
              <a:rPr lang="en-US" altLang="zh-CN" sz="2000" dirty="0" err="1" smtClean="0"/>
              <a:t>int</a:t>
            </a:r>
            <a:r>
              <a:rPr lang="en-US" altLang="zh-CN" sz="2000" dirty="0" smtClean="0"/>
              <a:t> </a:t>
            </a:r>
            <a:r>
              <a:rPr lang="en-US" altLang="zh-CN" sz="2000" dirty="0" err="1"/>
              <a:t>i</a:t>
            </a:r>
            <a:r>
              <a:rPr lang="en-US" altLang="zh-CN" sz="2000" dirty="0"/>
              <a:t>=0;i&lt;10;i++)</a:t>
            </a:r>
          </a:p>
          <a:p>
            <a:pPr eaLnBrk="1" hangingPunct="1">
              <a:lnSpc>
                <a:spcPct val="140000"/>
              </a:lnSpc>
            </a:pPr>
            <a:r>
              <a:rPr lang="en-US" altLang="zh-CN" sz="2000" dirty="0" smtClean="0"/>
              <a:t>                 </a:t>
            </a:r>
            <a:r>
              <a:rPr lang="en-US" altLang="zh-CN" sz="2000" dirty="0" err="1" smtClean="0"/>
              <a:t>cout</a:t>
            </a:r>
            <a:r>
              <a:rPr lang="en-US" altLang="zh-CN" sz="2000" dirty="0"/>
              <a:t>&lt;&lt;s[</a:t>
            </a:r>
            <a:r>
              <a:rPr lang="en-US" altLang="zh-CN" sz="2000" dirty="0" err="1"/>
              <a:t>i</a:t>
            </a:r>
            <a:r>
              <a:rPr lang="en-US" altLang="zh-CN" sz="2000" dirty="0"/>
              <a:t>]&lt;&lt;" ";</a:t>
            </a:r>
          </a:p>
          <a:p>
            <a:pPr eaLnBrk="1" hangingPunct="1">
              <a:lnSpc>
                <a:spcPct val="140000"/>
              </a:lnSpc>
            </a:pPr>
            <a:r>
              <a:rPr lang="en-US" altLang="zh-CN" sz="2000" dirty="0" smtClean="0">
                <a:solidFill>
                  <a:srgbClr val="FF3300"/>
                </a:solidFill>
              </a:rPr>
              <a:t>        delete </a:t>
            </a:r>
            <a:r>
              <a:rPr lang="en-US" altLang="zh-CN" sz="2000" dirty="0">
                <a:solidFill>
                  <a:srgbClr val="FF3300"/>
                </a:solidFill>
              </a:rPr>
              <a:t>[]s;</a:t>
            </a:r>
          </a:p>
          <a:p>
            <a:pPr eaLnBrk="1" hangingPunct="1">
              <a:lnSpc>
                <a:spcPct val="140000"/>
              </a:lnSpc>
            </a:pPr>
            <a:r>
              <a:rPr lang="en-US" altLang="zh-CN" sz="2000" dirty="0" smtClean="0"/>
              <a:t>         return </a:t>
            </a:r>
            <a:r>
              <a:rPr lang="en-US" altLang="zh-CN" sz="2000" dirty="0"/>
              <a:t>0;</a:t>
            </a:r>
          </a:p>
          <a:p>
            <a:pPr eaLnBrk="1" hangingPunct="1">
              <a:lnSpc>
                <a:spcPct val="140000"/>
              </a:lnSpc>
            </a:pPr>
            <a:r>
              <a:rPr lang="en-US" altLang="zh-CN" sz="2000" dirty="0" smtClean="0"/>
              <a:t>}</a:t>
            </a:r>
            <a:endParaRPr lang="en-US" altLang="zh-CN" sz="2000" dirty="0"/>
          </a:p>
        </p:txBody>
      </p:sp>
      <p:cxnSp>
        <p:nvCxnSpPr>
          <p:cNvPr id="3" name="直接连接符 2"/>
          <p:cNvCxnSpPr/>
          <p:nvPr/>
        </p:nvCxnSpPr>
        <p:spPr bwMode="auto">
          <a:xfrm>
            <a:off x="5955159" y="904875"/>
            <a:ext cx="0"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029301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3.16 </a:t>
            </a:r>
            <a:r>
              <a:rPr lang="zh-CN" altLang="en-US" sz="3000" dirty="0" smtClean="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310211" y="978316"/>
            <a:ext cx="11693619" cy="574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smtClean="0"/>
              <a:t>引用</a:t>
            </a:r>
            <a:r>
              <a:rPr lang="zh-CN" altLang="en-US" dirty="0"/>
              <a:t>的</a:t>
            </a:r>
            <a:r>
              <a:rPr lang="zh-CN" altLang="en-US" dirty="0" smtClean="0"/>
              <a:t>概念：</a:t>
            </a:r>
            <a:endParaRPr lang="zh-CN" altLang="en-US" dirty="0"/>
          </a:p>
          <a:p>
            <a:pPr eaLnBrk="1" hangingPunct="1">
              <a:lnSpc>
                <a:spcPct val="120000"/>
              </a:lnSpc>
            </a:pPr>
            <a:r>
              <a:rPr lang="zh-CN" altLang="en-US" dirty="0"/>
              <a:t>     引用就是某一变量（目标）的一个</a:t>
            </a:r>
            <a:r>
              <a:rPr lang="zh-CN" altLang="en-US" dirty="0">
                <a:solidFill>
                  <a:srgbClr val="FF0000"/>
                </a:solidFill>
              </a:rPr>
              <a:t>别名</a:t>
            </a:r>
            <a:r>
              <a:rPr lang="zh-CN" altLang="en-US" dirty="0"/>
              <a:t>，这样对引用的操作就是对目标的操作。</a:t>
            </a:r>
            <a:r>
              <a:rPr lang="zh-CN" altLang="en-US" dirty="0">
                <a:solidFill>
                  <a:srgbClr val="FF0000"/>
                </a:solidFill>
              </a:rPr>
              <a:t>引用是能自动间接引用的一种隐式指针</a:t>
            </a:r>
            <a:r>
              <a:rPr lang="zh-CN" altLang="en-US" dirty="0"/>
              <a:t>，</a:t>
            </a:r>
            <a:r>
              <a:rPr lang="zh-CN" altLang="en-US" dirty="0" smtClean="0"/>
              <a:t>不需要使用</a:t>
            </a:r>
            <a:r>
              <a:rPr lang="zh-CN" altLang="en-US" dirty="0"/>
              <a:t>运算符。</a:t>
            </a:r>
          </a:p>
          <a:p>
            <a:pPr eaLnBrk="1" hangingPunct="1">
              <a:lnSpc>
                <a:spcPct val="120000"/>
              </a:lnSpc>
            </a:pPr>
            <a:r>
              <a:rPr lang="zh-CN" altLang="en-US" dirty="0"/>
              <a:t>引用的声明方法：</a:t>
            </a:r>
            <a:r>
              <a:rPr lang="zh-CN" altLang="en-US" sz="2200" dirty="0">
                <a:solidFill>
                  <a:srgbClr val="FF0000"/>
                </a:solidFill>
              </a:rPr>
              <a:t>类型标识符    </a:t>
            </a:r>
            <a:r>
              <a:rPr lang="en-US" altLang="zh-CN" sz="2200" dirty="0">
                <a:solidFill>
                  <a:srgbClr val="FF0000"/>
                </a:solidFill>
              </a:rPr>
              <a:t>&amp;</a:t>
            </a:r>
            <a:r>
              <a:rPr lang="zh-CN" altLang="en-US" sz="2200" dirty="0">
                <a:solidFill>
                  <a:srgbClr val="FF0000"/>
                </a:solidFill>
              </a:rPr>
              <a:t>引用名</a:t>
            </a:r>
            <a:r>
              <a:rPr lang="en-US" altLang="zh-CN" sz="2200" dirty="0">
                <a:solidFill>
                  <a:srgbClr val="FF0000"/>
                </a:solidFill>
              </a:rPr>
              <a:t>=</a:t>
            </a:r>
            <a:r>
              <a:rPr lang="zh-CN" altLang="en-US" sz="2200" dirty="0">
                <a:solidFill>
                  <a:srgbClr val="FF0000"/>
                </a:solidFill>
              </a:rPr>
              <a:t>目标变量名；</a:t>
            </a:r>
          </a:p>
          <a:p>
            <a:pPr eaLnBrk="1" hangingPunct="1">
              <a:lnSpc>
                <a:spcPct val="120000"/>
              </a:lnSpc>
            </a:pPr>
            <a:r>
              <a:rPr lang="zh-CN" altLang="en-US" dirty="0"/>
              <a:t>如：</a:t>
            </a:r>
            <a:r>
              <a:rPr lang="en-US" altLang="zh-CN" sz="2200" dirty="0" err="1"/>
              <a:t>int</a:t>
            </a:r>
            <a:r>
              <a:rPr lang="en-US" altLang="zh-CN" sz="2200" dirty="0"/>
              <a:t> a; </a:t>
            </a:r>
          </a:p>
          <a:p>
            <a:pPr eaLnBrk="1" hangingPunct="1">
              <a:lnSpc>
                <a:spcPct val="120000"/>
              </a:lnSpc>
            </a:pPr>
            <a:r>
              <a:rPr lang="en-US" altLang="zh-CN" sz="2200" dirty="0"/>
              <a:t>       </a:t>
            </a:r>
            <a:r>
              <a:rPr lang="en-US" altLang="zh-CN" sz="2200" dirty="0" err="1">
                <a:solidFill>
                  <a:srgbClr val="FF0000"/>
                </a:solidFill>
              </a:rPr>
              <a:t>int</a:t>
            </a:r>
            <a:r>
              <a:rPr lang="en-US" altLang="zh-CN" sz="2200" dirty="0">
                <a:solidFill>
                  <a:srgbClr val="FF0000"/>
                </a:solidFill>
              </a:rPr>
              <a:t> &amp;</a:t>
            </a:r>
            <a:r>
              <a:rPr lang="en-US" altLang="zh-CN" sz="2200" dirty="0" err="1">
                <a:solidFill>
                  <a:srgbClr val="FF0000"/>
                </a:solidFill>
              </a:rPr>
              <a:t>ra</a:t>
            </a:r>
            <a:r>
              <a:rPr lang="en-US" altLang="zh-CN" sz="2200" dirty="0">
                <a:solidFill>
                  <a:srgbClr val="FF0000"/>
                </a:solidFill>
              </a:rPr>
              <a:t>=a;   </a:t>
            </a:r>
            <a:r>
              <a:rPr lang="en-US" altLang="zh-CN" sz="2200" dirty="0" smtClean="0">
                <a:solidFill>
                  <a:srgbClr val="FF0000"/>
                </a:solidFill>
              </a:rPr>
              <a:t>   </a:t>
            </a:r>
            <a:r>
              <a:rPr lang="en-US" altLang="zh-CN" sz="2200" dirty="0" smtClean="0"/>
              <a:t>//</a:t>
            </a:r>
            <a:r>
              <a:rPr lang="zh-CN" altLang="en-US" sz="2200" dirty="0"/>
              <a:t>定义引用</a:t>
            </a:r>
            <a:r>
              <a:rPr lang="en-US" altLang="zh-CN" sz="2200" dirty="0" err="1"/>
              <a:t>ra</a:t>
            </a:r>
            <a:r>
              <a:rPr lang="en-US" altLang="zh-CN" sz="2200" dirty="0"/>
              <a:t>,</a:t>
            </a:r>
            <a:r>
              <a:rPr lang="zh-CN" altLang="en-US" sz="2200" dirty="0"/>
              <a:t>它是变量</a:t>
            </a:r>
            <a:r>
              <a:rPr lang="en-US" altLang="zh-CN" sz="2200" dirty="0"/>
              <a:t>a</a:t>
            </a:r>
            <a:r>
              <a:rPr lang="zh-CN" altLang="en-US" sz="2200" dirty="0"/>
              <a:t>的引用，即别名</a:t>
            </a:r>
          </a:p>
          <a:p>
            <a:pPr eaLnBrk="1" hangingPunct="1">
              <a:lnSpc>
                <a:spcPct val="120000"/>
              </a:lnSpc>
            </a:pPr>
            <a:r>
              <a:rPr lang="zh-CN" altLang="en-US" dirty="0"/>
              <a:t>说明：</a:t>
            </a:r>
          </a:p>
          <a:p>
            <a:pPr eaLnBrk="1" hangingPunct="1">
              <a:lnSpc>
                <a:spcPct val="120000"/>
              </a:lnSpc>
            </a:pPr>
            <a:r>
              <a:rPr lang="zh-CN" altLang="en-US" dirty="0"/>
              <a:t>（</a:t>
            </a:r>
            <a:r>
              <a:rPr lang="en-US" altLang="zh-CN" dirty="0"/>
              <a:t>1</a:t>
            </a:r>
            <a:r>
              <a:rPr lang="zh-CN" altLang="en-US" dirty="0"/>
              <a:t>）</a:t>
            </a:r>
            <a:r>
              <a:rPr lang="en-US" altLang="zh-CN" dirty="0">
                <a:solidFill>
                  <a:srgbClr val="FF0000"/>
                </a:solidFill>
              </a:rPr>
              <a:t>&amp;</a:t>
            </a:r>
            <a:r>
              <a:rPr lang="zh-CN" altLang="en-US" dirty="0"/>
              <a:t>在此不是求地址运算，而是起标识作用。</a:t>
            </a:r>
          </a:p>
          <a:p>
            <a:pPr eaLnBrk="1" hangingPunct="1">
              <a:lnSpc>
                <a:spcPct val="120000"/>
              </a:lnSpc>
            </a:pPr>
            <a:r>
              <a:rPr lang="zh-CN" altLang="en-US" dirty="0"/>
              <a:t>（</a:t>
            </a:r>
            <a:r>
              <a:rPr lang="en-US" altLang="zh-CN" dirty="0"/>
              <a:t>2</a:t>
            </a:r>
            <a:r>
              <a:rPr lang="zh-CN" altLang="en-US" dirty="0"/>
              <a:t>）</a:t>
            </a:r>
            <a:r>
              <a:rPr lang="zh-CN" altLang="en-US" dirty="0">
                <a:solidFill>
                  <a:srgbClr val="FF0000"/>
                </a:solidFill>
              </a:rPr>
              <a:t>类型</a:t>
            </a:r>
            <a:r>
              <a:rPr lang="zh-CN" altLang="en-US" dirty="0"/>
              <a:t>标识符是指目标变量的类型。</a:t>
            </a:r>
          </a:p>
          <a:p>
            <a:pPr eaLnBrk="1" hangingPunct="1">
              <a:lnSpc>
                <a:spcPct val="120000"/>
              </a:lnSpc>
            </a:pPr>
            <a:r>
              <a:rPr lang="zh-CN" altLang="en-US" dirty="0"/>
              <a:t>（</a:t>
            </a:r>
            <a:r>
              <a:rPr lang="en-US" altLang="zh-CN" dirty="0"/>
              <a:t>3</a:t>
            </a:r>
            <a:r>
              <a:rPr lang="zh-CN" altLang="en-US" dirty="0"/>
              <a:t>）声明引用时，必须同时对其进行</a:t>
            </a:r>
            <a:r>
              <a:rPr lang="zh-CN" altLang="en-US" dirty="0">
                <a:solidFill>
                  <a:srgbClr val="FF0000"/>
                </a:solidFill>
              </a:rPr>
              <a:t>初始化</a:t>
            </a:r>
            <a:r>
              <a:rPr lang="zh-CN" altLang="en-US" dirty="0"/>
              <a:t>。</a:t>
            </a:r>
          </a:p>
          <a:p>
            <a:pPr eaLnBrk="1" hangingPunct="1">
              <a:lnSpc>
                <a:spcPct val="120000"/>
              </a:lnSpc>
            </a:pPr>
            <a:r>
              <a:rPr lang="zh-CN" altLang="en-US" sz="2300" dirty="0">
                <a:latin typeface="宋体" panose="02010600030101010101" pitchFamily="2" charset="-122"/>
              </a:rPr>
              <a:t>（</a:t>
            </a:r>
            <a:r>
              <a:rPr lang="en-US" altLang="zh-CN" sz="2300" dirty="0">
                <a:latin typeface="宋体" panose="02010600030101010101" pitchFamily="2" charset="-122"/>
              </a:rPr>
              <a:t>4</a:t>
            </a:r>
            <a:r>
              <a:rPr lang="zh-CN" altLang="en-US" sz="2300" dirty="0">
                <a:latin typeface="宋体" panose="02010600030101010101" pitchFamily="2" charset="-122"/>
              </a:rPr>
              <a:t>）引用声明完毕后，相当于目标变量名有</a:t>
            </a:r>
            <a:r>
              <a:rPr lang="zh-CN" altLang="en-US" sz="2300" dirty="0">
                <a:solidFill>
                  <a:srgbClr val="FF0000"/>
                </a:solidFill>
                <a:latin typeface="宋体" panose="02010600030101010101" pitchFamily="2" charset="-122"/>
              </a:rPr>
              <a:t>两个名称</a:t>
            </a:r>
            <a:r>
              <a:rPr lang="zh-CN" altLang="en-US" sz="2300" dirty="0">
                <a:latin typeface="宋体" panose="02010600030101010101" pitchFamily="2" charset="-122"/>
              </a:rPr>
              <a:t>。</a:t>
            </a:r>
          </a:p>
          <a:p>
            <a:pPr eaLnBrk="1" hangingPunct="1">
              <a:lnSpc>
                <a:spcPct val="120000"/>
              </a:lnSpc>
            </a:pPr>
            <a:r>
              <a:rPr lang="zh-CN" altLang="en-US" sz="2300" dirty="0">
                <a:latin typeface="宋体" panose="02010600030101010101" pitchFamily="2" charset="-122"/>
              </a:rPr>
              <a:t>（</a:t>
            </a:r>
            <a:r>
              <a:rPr lang="en-US" altLang="zh-CN" sz="2300" dirty="0">
                <a:latin typeface="宋体" panose="02010600030101010101" pitchFamily="2" charset="-122"/>
              </a:rPr>
              <a:t>5</a:t>
            </a:r>
            <a:r>
              <a:rPr lang="zh-CN" altLang="en-US" sz="2300" dirty="0">
                <a:latin typeface="宋体" panose="02010600030101010101" pitchFamily="2" charset="-122"/>
              </a:rPr>
              <a:t>）声明一个引用，不是新定义了一个变量，系统</a:t>
            </a:r>
            <a:r>
              <a:rPr lang="zh-CN" altLang="en-US" sz="2300" dirty="0">
                <a:solidFill>
                  <a:srgbClr val="FF0000"/>
                </a:solidFill>
                <a:latin typeface="宋体" panose="02010600030101010101" pitchFamily="2" charset="-122"/>
              </a:rPr>
              <a:t>并不给引用分配存储单元</a:t>
            </a:r>
            <a:r>
              <a:rPr lang="zh-CN" altLang="en-US" sz="2300" dirty="0">
                <a:solidFill>
                  <a:schemeClr val="accent2"/>
                </a:solidFill>
                <a:latin typeface="宋体" panose="02010600030101010101" pitchFamily="2" charset="-122"/>
              </a:rPr>
              <a:t>。</a:t>
            </a:r>
            <a:endParaRPr lang="zh-CN" altLang="en-US"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7506255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1.13  </a:t>
            </a:r>
            <a:r>
              <a:rPr lang="zh-CN" altLang="en-US" sz="3000" dirty="0" smtClean="0">
                <a:solidFill>
                  <a:schemeClr val="bg1"/>
                </a:solidFill>
                <a:latin typeface="Rockwell" pitchFamily="18" charset="0"/>
                <a:ea typeface="微软雅黑" pitchFamily="34" charset="-122"/>
              </a:rPr>
              <a:t>引用例子</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0" y="1125538"/>
            <a:ext cx="5883152" cy="493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buFont typeface="Wingdings" pitchFamily="2" charset="2"/>
              <a:buNone/>
              <a:defRPr/>
            </a:pPr>
            <a:r>
              <a:rPr lang="en-US" altLang="zh-CN" kern="0" dirty="0"/>
              <a:t>#include &lt;</a:t>
            </a:r>
            <a:r>
              <a:rPr lang="en-US" altLang="zh-CN" kern="0" dirty="0" err="1"/>
              <a:t>iostream.h</a:t>
            </a:r>
            <a:r>
              <a:rPr lang="en-US" altLang="zh-CN" kern="0" dirty="0"/>
              <a:t>&gt;</a:t>
            </a:r>
          </a:p>
          <a:p>
            <a:pPr>
              <a:buFont typeface="Wingdings" pitchFamily="2" charset="2"/>
              <a:buNone/>
              <a:defRPr/>
            </a:pPr>
            <a:r>
              <a:rPr lang="en-US" altLang="zh-CN" kern="0" dirty="0"/>
              <a:t>void main()</a:t>
            </a:r>
          </a:p>
          <a:p>
            <a:pPr>
              <a:buFont typeface="Wingdings" pitchFamily="2" charset="2"/>
              <a:buNone/>
              <a:defRPr/>
            </a:pPr>
            <a:r>
              <a:rPr lang="en-US" altLang="zh-CN" kern="0" dirty="0"/>
              <a:t>{ </a:t>
            </a:r>
          </a:p>
          <a:p>
            <a:pPr>
              <a:buFont typeface="Wingdings" pitchFamily="2" charset="2"/>
              <a:buNone/>
              <a:defRPr/>
            </a:pPr>
            <a:r>
              <a:rPr lang="en-US" altLang="zh-CN" kern="0" dirty="0"/>
              <a:t>    </a:t>
            </a:r>
            <a:r>
              <a:rPr lang="en-US" altLang="zh-CN" kern="0" dirty="0" err="1"/>
              <a:t>int</a:t>
            </a:r>
            <a:r>
              <a:rPr lang="en-US" altLang="zh-CN" kern="0" dirty="0"/>
              <a:t> </a:t>
            </a:r>
            <a:r>
              <a:rPr lang="en-US" altLang="zh-CN" kern="0" dirty="0" err="1"/>
              <a:t>i</a:t>
            </a:r>
            <a:r>
              <a:rPr lang="en-US" altLang="zh-CN" kern="0" dirty="0"/>
              <a:t>;</a:t>
            </a:r>
          </a:p>
          <a:p>
            <a:pPr>
              <a:buFont typeface="Wingdings" pitchFamily="2" charset="2"/>
              <a:buNone/>
              <a:defRPr/>
            </a:pPr>
            <a:r>
              <a:rPr lang="en-US" altLang="zh-CN" kern="0" dirty="0"/>
              <a:t>    </a:t>
            </a:r>
            <a:r>
              <a:rPr lang="en-US" altLang="zh-CN" kern="0" dirty="0" err="1"/>
              <a:t>int</a:t>
            </a:r>
            <a:r>
              <a:rPr lang="en-US" altLang="zh-CN" kern="0" dirty="0"/>
              <a:t> &amp;j=</a:t>
            </a:r>
            <a:r>
              <a:rPr lang="en-US" altLang="zh-CN" kern="0" dirty="0" err="1"/>
              <a:t>i</a:t>
            </a:r>
            <a:r>
              <a:rPr lang="en-US" altLang="zh-CN" kern="0" dirty="0"/>
              <a:t>;</a:t>
            </a:r>
          </a:p>
          <a:p>
            <a:pPr>
              <a:buFont typeface="Wingdings" pitchFamily="2" charset="2"/>
              <a:buNone/>
              <a:defRPr/>
            </a:pPr>
            <a:r>
              <a:rPr lang="en-US" altLang="zh-CN" kern="0" dirty="0"/>
              <a:t>    </a:t>
            </a:r>
            <a:r>
              <a:rPr lang="en-US" altLang="zh-CN" kern="0" dirty="0" err="1"/>
              <a:t>i</a:t>
            </a:r>
            <a:r>
              <a:rPr lang="en-US" altLang="zh-CN" kern="0" dirty="0"/>
              <a:t>=30;</a:t>
            </a:r>
          </a:p>
          <a:p>
            <a:pPr>
              <a:buFont typeface="Wingdings" pitchFamily="2" charset="2"/>
              <a:buNone/>
              <a:defRPr/>
            </a:pPr>
            <a:r>
              <a:rPr lang="en-US" altLang="zh-CN" kern="0" dirty="0"/>
              <a:t>    </a:t>
            </a:r>
            <a:r>
              <a:rPr lang="en-US" altLang="zh-CN" kern="0" dirty="0" err="1"/>
              <a:t>cout</a:t>
            </a:r>
            <a:r>
              <a:rPr lang="en-US" altLang="zh-CN" kern="0" dirty="0"/>
              <a:t>&lt;&lt;"</a:t>
            </a:r>
            <a:r>
              <a:rPr lang="en-US" altLang="zh-CN" kern="0" dirty="0" err="1"/>
              <a:t>i</a:t>
            </a:r>
            <a:r>
              <a:rPr lang="en-US" altLang="zh-CN" kern="0" dirty="0"/>
              <a:t>="&lt;&lt;</a:t>
            </a:r>
            <a:r>
              <a:rPr lang="en-US" altLang="zh-CN" kern="0" dirty="0" err="1"/>
              <a:t>i</a:t>
            </a:r>
            <a:r>
              <a:rPr lang="en-US" altLang="zh-CN" kern="0" dirty="0"/>
              <a:t>&lt;&lt;"j="&lt;&lt;j&lt;&lt;"\n";</a:t>
            </a:r>
          </a:p>
          <a:p>
            <a:pPr>
              <a:buFont typeface="Wingdings" pitchFamily="2" charset="2"/>
              <a:buNone/>
              <a:defRPr/>
            </a:pPr>
            <a:r>
              <a:rPr lang="en-US" altLang="zh-CN" kern="0" dirty="0"/>
              <a:t>    j=80;</a:t>
            </a:r>
          </a:p>
          <a:p>
            <a:pPr>
              <a:buFont typeface="Wingdings" pitchFamily="2" charset="2"/>
              <a:buNone/>
              <a:defRPr/>
            </a:pPr>
            <a:r>
              <a:rPr lang="en-US" altLang="zh-CN" kern="0" dirty="0"/>
              <a:t>    </a:t>
            </a:r>
            <a:r>
              <a:rPr lang="en-US" altLang="zh-CN" kern="0" dirty="0" err="1"/>
              <a:t>cout</a:t>
            </a:r>
            <a:r>
              <a:rPr lang="en-US" altLang="zh-CN" kern="0" dirty="0"/>
              <a:t>&lt;&lt;"</a:t>
            </a:r>
            <a:r>
              <a:rPr lang="en-US" altLang="zh-CN" kern="0" dirty="0" err="1"/>
              <a:t>i</a:t>
            </a:r>
            <a:r>
              <a:rPr lang="en-US" altLang="zh-CN" kern="0" dirty="0"/>
              <a:t>="&lt;&lt;</a:t>
            </a:r>
            <a:r>
              <a:rPr lang="en-US" altLang="zh-CN" kern="0" dirty="0" err="1"/>
              <a:t>i</a:t>
            </a:r>
            <a:r>
              <a:rPr lang="en-US" altLang="zh-CN" kern="0" dirty="0"/>
              <a:t>&lt;&lt;"j="&lt;&lt;j&lt;&lt;"\n";</a:t>
            </a:r>
          </a:p>
          <a:p>
            <a:pPr>
              <a:buFont typeface="Wingdings" pitchFamily="2" charset="2"/>
              <a:buNone/>
              <a:defRPr/>
            </a:pPr>
            <a:r>
              <a:rPr lang="en-US" altLang="zh-CN" kern="0" dirty="0"/>
              <a:t>    </a:t>
            </a:r>
            <a:r>
              <a:rPr lang="en-US" altLang="zh-CN" kern="0" dirty="0" err="1"/>
              <a:t>cout</a:t>
            </a:r>
            <a:r>
              <a:rPr lang="en-US" altLang="zh-CN" kern="0" dirty="0"/>
              <a:t>&lt;&lt;"Address of </a:t>
            </a:r>
            <a:r>
              <a:rPr lang="en-US" altLang="zh-CN" kern="0" dirty="0" err="1"/>
              <a:t>i</a:t>
            </a:r>
            <a:r>
              <a:rPr lang="en-US" altLang="zh-CN" kern="0" dirty="0"/>
              <a:t>"&lt;&lt;</a:t>
            </a:r>
            <a:r>
              <a:rPr lang="en-US" altLang="zh-CN" kern="0" dirty="0">
                <a:solidFill>
                  <a:srgbClr val="FF0000"/>
                </a:solidFill>
              </a:rPr>
              <a:t>&amp;</a:t>
            </a:r>
            <a:r>
              <a:rPr lang="en-US" altLang="zh-CN" kern="0" dirty="0" err="1">
                <a:solidFill>
                  <a:srgbClr val="FF0000"/>
                </a:solidFill>
              </a:rPr>
              <a:t>i</a:t>
            </a:r>
            <a:r>
              <a:rPr lang="en-US" altLang="zh-CN" kern="0" dirty="0"/>
              <a:t>&lt;&lt;"\n";</a:t>
            </a:r>
          </a:p>
          <a:p>
            <a:pPr>
              <a:buFont typeface="Wingdings" pitchFamily="2" charset="2"/>
              <a:buNone/>
              <a:defRPr/>
            </a:pPr>
            <a:r>
              <a:rPr lang="en-US" altLang="zh-CN" kern="0" dirty="0"/>
              <a:t>    </a:t>
            </a:r>
            <a:r>
              <a:rPr lang="en-US" altLang="zh-CN" kern="0" dirty="0" err="1"/>
              <a:t>cout</a:t>
            </a:r>
            <a:r>
              <a:rPr lang="en-US" altLang="zh-CN" kern="0" dirty="0"/>
              <a:t> &lt;&lt;"Address of j"&lt;&lt;</a:t>
            </a:r>
            <a:r>
              <a:rPr lang="en-US" altLang="zh-CN" kern="0" dirty="0">
                <a:solidFill>
                  <a:srgbClr val="FF0000"/>
                </a:solidFill>
              </a:rPr>
              <a:t>&amp;j</a:t>
            </a:r>
            <a:r>
              <a:rPr lang="en-US" altLang="zh-CN" kern="0" dirty="0"/>
              <a:t>&lt;&lt;"\n";</a:t>
            </a:r>
          </a:p>
          <a:p>
            <a:pPr>
              <a:buFont typeface="Wingdings" pitchFamily="2" charset="2"/>
              <a:buNone/>
              <a:defRPr/>
            </a:pPr>
            <a:r>
              <a:rPr lang="en-US" altLang="zh-CN" kern="0"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
        <p:nvSpPr>
          <p:cNvPr id="17" name="Text Box 5"/>
          <p:cNvSpPr txBox="1">
            <a:spLocks noChangeArrowheads="1"/>
          </p:cNvSpPr>
          <p:nvPr/>
        </p:nvSpPr>
        <p:spPr bwMode="auto">
          <a:xfrm>
            <a:off x="6998741" y="2715858"/>
            <a:ext cx="3673475" cy="335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143000" indent="-2286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宋体" panose="02010600030101010101" pitchFamily="2" charset="-122"/>
              <a:buNone/>
            </a:pPr>
            <a:r>
              <a:rPr lang="zh-CN" altLang="en-US" sz="2300" b="1" dirty="0">
                <a:latin typeface="宋体" panose="02010600030101010101" pitchFamily="2" charset="-122"/>
              </a:rPr>
              <a:t>结果：</a:t>
            </a:r>
          </a:p>
          <a:p>
            <a:pPr eaLnBrk="1" hangingPunct="1">
              <a:spcBef>
                <a:spcPct val="20000"/>
              </a:spcBef>
              <a:buFont typeface="宋体" panose="02010600030101010101" pitchFamily="2" charset="-122"/>
              <a:buNone/>
            </a:pPr>
            <a:r>
              <a:rPr lang="en-US" altLang="zh-CN" sz="2300" b="1" dirty="0" err="1">
                <a:latin typeface="宋体" panose="02010600030101010101" pitchFamily="2" charset="-122"/>
              </a:rPr>
              <a:t>i</a:t>
            </a:r>
            <a:r>
              <a:rPr lang="en-US" altLang="zh-CN" sz="2300" b="1" dirty="0">
                <a:latin typeface="宋体" panose="02010600030101010101" pitchFamily="2" charset="-122"/>
              </a:rPr>
              <a:t>=30   j=30</a:t>
            </a:r>
          </a:p>
          <a:p>
            <a:pPr eaLnBrk="1" hangingPunct="1">
              <a:spcBef>
                <a:spcPct val="20000"/>
              </a:spcBef>
              <a:buFont typeface="宋体" panose="02010600030101010101" pitchFamily="2" charset="-122"/>
              <a:buNone/>
            </a:pPr>
            <a:endParaRPr lang="en-US" altLang="zh-CN" sz="2300" b="1" dirty="0">
              <a:latin typeface="宋体" panose="02010600030101010101" pitchFamily="2" charset="-122"/>
            </a:endParaRPr>
          </a:p>
          <a:p>
            <a:pPr eaLnBrk="1" hangingPunct="1">
              <a:spcBef>
                <a:spcPct val="20000"/>
              </a:spcBef>
              <a:buFont typeface="宋体" panose="02010600030101010101" pitchFamily="2" charset="-122"/>
              <a:buNone/>
            </a:pPr>
            <a:r>
              <a:rPr lang="en-US" altLang="zh-CN" sz="2300" b="1" dirty="0" err="1">
                <a:latin typeface="宋体" panose="02010600030101010101" pitchFamily="2" charset="-122"/>
              </a:rPr>
              <a:t>i</a:t>
            </a:r>
            <a:r>
              <a:rPr lang="en-US" altLang="zh-CN" sz="2300" b="1" dirty="0">
                <a:latin typeface="宋体" panose="02010600030101010101" pitchFamily="2" charset="-122"/>
              </a:rPr>
              <a:t>=80   j=80</a:t>
            </a:r>
          </a:p>
          <a:p>
            <a:pPr eaLnBrk="1" hangingPunct="1">
              <a:spcBef>
                <a:spcPct val="20000"/>
              </a:spcBef>
              <a:buFont typeface="宋体" panose="02010600030101010101" pitchFamily="2" charset="-122"/>
              <a:buNone/>
            </a:pPr>
            <a:r>
              <a:rPr lang="en-US" altLang="zh-CN" sz="2300" b="1" dirty="0">
                <a:latin typeface="宋体" panose="02010600030101010101" pitchFamily="2" charset="-122"/>
              </a:rPr>
              <a:t>Address of oxfff4</a:t>
            </a:r>
          </a:p>
          <a:p>
            <a:pPr eaLnBrk="1" hangingPunct="1">
              <a:spcBef>
                <a:spcPct val="20000"/>
              </a:spcBef>
              <a:buFont typeface="宋体" panose="02010600030101010101" pitchFamily="2" charset="-122"/>
              <a:buNone/>
            </a:pPr>
            <a:r>
              <a:rPr lang="en-US" altLang="zh-CN" sz="2300" b="1" dirty="0">
                <a:latin typeface="宋体" panose="02010600030101010101" pitchFamily="2" charset="-122"/>
              </a:rPr>
              <a:t>Address of oxfff4</a:t>
            </a:r>
            <a:r>
              <a:rPr lang="en-US" altLang="zh-CN" sz="2300" dirty="0">
                <a:latin typeface="宋体" panose="02010600030101010101" pitchFamily="2" charset="-122"/>
              </a:rPr>
              <a:t> </a:t>
            </a:r>
          </a:p>
          <a:p>
            <a:pPr algn="ctr" eaLnBrk="1" hangingPunct="1">
              <a:spcBef>
                <a:spcPct val="50000"/>
              </a:spcBef>
            </a:pPr>
            <a:endParaRPr lang="en-US" altLang="zh-CN" sz="2300" dirty="0">
              <a:latin typeface="宋体" panose="02010600030101010101" pitchFamily="2" charset="-122"/>
            </a:endParaRPr>
          </a:p>
        </p:txBody>
      </p:sp>
      <p:cxnSp>
        <p:nvCxnSpPr>
          <p:cNvPr id="4" name="直接连接符 3"/>
          <p:cNvCxnSpPr/>
          <p:nvPr/>
        </p:nvCxnSpPr>
        <p:spPr bwMode="auto">
          <a:xfrm>
            <a:off x="6315199" y="904875"/>
            <a:ext cx="0"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124732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3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err="1" smtClean="0"/>
              <a:t>Status:</a:t>
            </a:r>
            <a:r>
              <a:rPr lang="en-US" altLang="zh-CN" sz="4000" dirty="0" err="1"/>
              <a:t>C</a:t>
            </a:r>
            <a:r>
              <a:rPr lang="en-US" altLang="zh-CN" sz="4000" dirty="0"/>
              <a:t>++</a:t>
            </a:r>
            <a:r>
              <a:rPr lang="en-US" altLang="zh-CN" sz="4000" dirty="0" smtClean="0"/>
              <a:t>14</a:t>
            </a:r>
            <a:endParaRPr lang="en-US" altLang="zh-CN" sz="4000" dirty="0"/>
          </a:p>
        </p:txBody>
      </p:sp>
      <p:graphicFrame>
        <p:nvGraphicFramePr>
          <p:cNvPr id="5" name="表格 4"/>
          <p:cNvGraphicFramePr>
            <a:graphicFrameLocks noGrp="1"/>
          </p:cNvGraphicFramePr>
          <p:nvPr>
            <p:extLst>
              <p:ext uri="{D42A27DB-BD31-4B8C-83A1-F6EECF244321}">
                <p14:modId xmlns:p14="http://schemas.microsoft.com/office/powerpoint/2010/main" val="4107740813"/>
              </p:ext>
            </p:extLst>
          </p:nvPr>
        </p:nvGraphicFramePr>
        <p:xfrm>
          <a:off x="482551" y="981522"/>
          <a:ext cx="11305257" cy="5400600"/>
        </p:xfrm>
        <a:graphic>
          <a:graphicData uri="http://schemas.openxmlformats.org/drawingml/2006/table">
            <a:tbl>
              <a:tblPr/>
              <a:tblGrid>
                <a:gridCol w="3768419">
                  <a:extLst>
                    <a:ext uri="{9D8B030D-6E8A-4147-A177-3AD203B41FA5}">
                      <a16:colId xmlns:a16="http://schemas.microsoft.com/office/drawing/2014/main" val="1402835277"/>
                    </a:ext>
                  </a:extLst>
                </a:gridCol>
                <a:gridCol w="3768419">
                  <a:extLst>
                    <a:ext uri="{9D8B030D-6E8A-4147-A177-3AD203B41FA5}">
                      <a16:colId xmlns:a16="http://schemas.microsoft.com/office/drawing/2014/main" val="3208794083"/>
                    </a:ext>
                  </a:extLst>
                </a:gridCol>
                <a:gridCol w="3768419">
                  <a:extLst>
                    <a:ext uri="{9D8B030D-6E8A-4147-A177-3AD203B41FA5}">
                      <a16:colId xmlns:a16="http://schemas.microsoft.com/office/drawing/2014/main" val="328871765"/>
                    </a:ext>
                  </a:extLst>
                </a:gridCol>
              </a:tblGrid>
              <a:tr h="5400600">
                <a:tc>
                  <a:txBody>
                    <a:bodyPr/>
                    <a:lstStyle/>
                    <a:p>
                      <a:r>
                        <a:rPr lang="en-US" sz="1400" u="none" strike="noStrike" dirty="0">
                          <a:solidFill>
                            <a:srgbClr val="0B0080"/>
                          </a:solidFill>
                          <a:effectLst/>
                          <a:hlinkClick r:id="rId3" tooltip="cpp/compiler support"/>
                        </a:rPr>
                        <a:t>Compiler support</a:t>
                      </a:r>
                      <a:r>
                        <a:rPr lang="en-US" sz="1400" dirty="0">
                          <a:effectLst/>
                        </a:rPr>
                        <a:t> (</a:t>
                      </a:r>
                      <a:r>
                        <a:rPr lang="en-US" sz="1400" u="none" strike="noStrike" dirty="0">
                          <a:solidFill>
                            <a:srgbClr val="0B0080"/>
                          </a:solidFill>
                          <a:effectLst/>
                          <a:hlinkClick r:id="rId4" tooltip="cpp/compiler support/11"/>
                        </a:rPr>
                        <a:t>11</a:t>
                      </a:r>
                      <a:r>
                        <a:rPr lang="en-US" sz="1400" dirty="0">
                          <a:effectLst/>
                        </a:rPr>
                        <a:t>, </a:t>
                      </a:r>
                      <a:r>
                        <a:rPr lang="en-US" sz="1400" u="none" strike="noStrike" dirty="0">
                          <a:solidFill>
                            <a:srgbClr val="0B0080"/>
                          </a:solidFill>
                          <a:effectLst/>
                          <a:hlinkClick r:id="rId5" tooltip="cpp/compiler support/14"/>
                        </a:rPr>
                        <a:t>14</a:t>
                      </a:r>
                      <a:r>
                        <a:rPr lang="en-US" sz="1400" dirty="0">
                          <a:effectLst/>
                        </a:rPr>
                        <a:t>, </a:t>
                      </a:r>
                      <a:r>
                        <a:rPr lang="en-US" sz="1400" u="none" strike="noStrike" dirty="0">
                          <a:solidFill>
                            <a:srgbClr val="0B0080"/>
                          </a:solidFill>
                          <a:effectLst/>
                          <a:hlinkClick r:id="rId6" tooltip="cpp/compiler support/17"/>
                        </a:rPr>
                        <a:t>17</a:t>
                      </a:r>
                      <a:r>
                        <a:rPr lang="en-US" sz="1400" dirty="0">
                          <a:effectLst/>
                        </a:rPr>
                        <a:t>, </a:t>
                      </a:r>
                      <a:r>
                        <a:rPr lang="en-US" sz="1400" u="none" strike="noStrike" dirty="0">
                          <a:solidFill>
                            <a:srgbClr val="0B0080"/>
                          </a:solidFill>
                          <a:effectLst/>
                          <a:hlinkClick r:id="rId7" tooltip="cpp/compiler support/20"/>
                        </a:rPr>
                        <a:t>20</a:t>
                      </a:r>
                      <a:r>
                        <a:rPr lang="en-US" sz="1400" dirty="0">
                          <a:effectLst/>
                        </a:rPr>
                        <a:t>)</a:t>
                      </a:r>
                      <a:br>
                        <a:rPr lang="en-US" sz="1400" dirty="0">
                          <a:effectLst/>
                        </a:rPr>
                      </a:br>
                      <a:r>
                        <a:rPr lang="en-US" sz="1400" u="none" strike="noStrike" dirty="0">
                          <a:solidFill>
                            <a:srgbClr val="0B0080"/>
                          </a:solidFill>
                          <a:effectLst/>
                          <a:hlinkClick r:id="rId8" tooltip="cpp/freestanding"/>
                        </a:rPr>
                        <a:t>Freestanding implementations</a:t>
                      </a:r>
                      <a:endParaRPr lang="en-US" sz="1400" dirty="0">
                        <a:effectLst/>
                      </a:endParaRPr>
                    </a:p>
                    <a:p>
                      <a:r>
                        <a:rPr lang="en-US" sz="1400" b="1" u="none" strike="noStrike" dirty="0">
                          <a:solidFill>
                            <a:srgbClr val="0B0080"/>
                          </a:solidFill>
                          <a:effectLst/>
                          <a:hlinkClick r:id="rId9" tooltip="cpp/language"/>
                        </a:rPr>
                        <a:t>Language</a:t>
                      </a:r>
                      <a:endParaRPr lang="en-US" sz="1400" dirty="0">
                        <a:effectLst/>
                      </a:endParaRPr>
                    </a:p>
                    <a:p>
                      <a:r>
                        <a:rPr lang="en-US" sz="1400" u="none" strike="noStrike" dirty="0">
                          <a:solidFill>
                            <a:srgbClr val="0B0080"/>
                          </a:solidFill>
                          <a:effectLst/>
                          <a:hlinkClick r:id="rId10" tooltip="cpp/language/basic concepts"/>
                        </a:rPr>
                        <a:t>Basic concepts</a:t>
                      </a:r>
                      <a:r>
                        <a:rPr lang="en-US" sz="1400" dirty="0">
                          <a:effectLst/>
                        </a:rPr>
                        <a:t/>
                      </a:r>
                      <a:br>
                        <a:rPr lang="en-US" sz="1400" dirty="0">
                          <a:effectLst/>
                        </a:rPr>
                      </a:br>
                      <a:r>
                        <a:rPr lang="en-US" sz="1400" u="none" strike="noStrike" dirty="0">
                          <a:solidFill>
                            <a:srgbClr val="0B0080"/>
                          </a:solidFill>
                          <a:effectLst/>
                          <a:hlinkClick r:id="rId11" tooltip="cpp/keyword"/>
                        </a:rPr>
                        <a:t>Keywords</a:t>
                      </a:r>
                      <a:r>
                        <a:rPr lang="en-US" sz="1400" dirty="0">
                          <a:effectLst/>
                        </a:rPr>
                        <a:t/>
                      </a:r>
                      <a:br>
                        <a:rPr lang="en-US" sz="1400" dirty="0">
                          <a:effectLst/>
                        </a:rPr>
                      </a:br>
                      <a:r>
                        <a:rPr lang="en-US" sz="1400" u="none" strike="noStrike" dirty="0">
                          <a:solidFill>
                            <a:srgbClr val="0B0080"/>
                          </a:solidFill>
                          <a:effectLst/>
                          <a:hlinkClick r:id="rId12" tooltip="cpp/preprocessor"/>
                        </a:rPr>
                        <a:t>Preprocessor</a:t>
                      </a:r>
                      <a:r>
                        <a:rPr lang="en-US" sz="1400" dirty="0">
                          <a:effectLst/>
                        </a:rPr>
                        <a:t/>
                      </a:r>
                      <a:br>
                        <a:rPr lang="en-US" sz="1400" dirty="0">
                          <a:effectLst/>
                        </a:rPr>
                      </a:br>
                      <a:r>
                        <a:rPr lang="en-US" sz="1400" u="none" strike="noStrike" dirty="0">
                          <a:solidFill>
                            <a:srgbClr val="0B0080"/>
                          </a:solidFill>
                          <a:effectLst/>
                          <a:hlinkClick r:id="rId13" tooltip="cpp/language/expressions"/>
                        </a:rPr>
                        <a:t>Expressions</a:t>
                      </a:r>
                      <a:r>
                        <a:rPr lang="en-US" sz="1400" dirty="0">
                          <a:effectLst/>
                        </a:rPr>
                        <a:t/>
                      </a:r>
                      <a:br>
                        <a:rPr lang="en-US" sz="1400" dirty="0">
                          <a:effectLst/>
                        </a:rPr>
                      </a:br>
                      <a:r>
                        <a:rPr lang="en-US" sz="1400" u="none" strike="noStrike" dirty="0">
                          <a:solidFill>
                            <a:srgbClr val="0B0080"/>
                          </a:solidFill>
                          <a:effectLst/>
                          <a:hlinkClick r:id="rId14" tooltip="cpp/language/declarations"/>
                        </a:rPr>
                        <a:t>Declaration</a:t>
                      </a:r>
                      <a:r>
                        <a:rPr lang="en-US" sz="1400" dirty="0">
                          <a:effectLst/>
                        </a:rPr>
                        <a:t/>
                      </a:r>
                      <a:br>
                        <a:rPr lang="en-US" sz="1400" dirty="0">
                          <a:effectLst/>
                        </a:rPr>
                      </a:br>
                      <a:r>
                        <a:rPr lang="en-US" sz="1400" u="none" strike="noStrike" dirty="0">
                          <a:solidFill>
                            <a:srgbClr val="0B0080"/>
                          </a:solidFill>
                          <a:effectLst/>
                          <a:hlinkClick r:id="rId15" tooltip="cpp/language/initialization"/>
                        </a:rPr>
                        <a:t>Initialization</a:t>
                      </a:r>
                      <a:r>
                        <a:rPr lang="en-US" sz="1400" dirty="0">
                          <a:effectLst/>
                        </a:rPr>
                        <a:t/>
                      </a:r>
                      <a:br>
                        <a:rPr lang="en-US" sz="1400" dirty="0">
                          <a:effectLst/>
                        </a:rPr>
                      </a:br>
                      <a:r>
                        <a:rPr lang="en-US" sz="1400" u="none" strike="noStrike" dirty="0">
                          <a:solidFill>
                            <a:srgbClr val="0B0080"/>
                          </a:solidFill>
                          <a:effectLst/>
                          <a:hlinkClick r:id="rId16" tooltip="cpp/language/functions"/>
                        </a:rPr>
                        <a:t>Functions</a:t>
                      </a:r>
                      <a:r>
                        <a:rPr lang="en-US" sz="1400" dirty="0">
                          <a:effectLst/>
                        </a:rPr>
                        <a:t/>
                      </a:r>
                      <a:br>
                        <a:rPr lang="en-US" sz="1400" dirty="0">
                          <a:effectLst/>
                        </a:rPr>
                      </a:br>
                      <a:r>
                        <a:rPr lang="en-US" sz="1400" u="none" strike="noStrike" dirty="0">
                          <a:solidFill>
                            <a:srgbClr val="0B0080"/>
                          </a:solidFill>
                          <a:effectLst/>
                          <a:hlinkClick r:id="rId17" tooltip="cpp/language/statements"/>
                        </a:rPr>
                        <a:t>Statements</a:t>
                      </a:r>
                      <a:r>
                        <a:rPr lang="en-US" sz="1400" dirty="0">
                          <a:effectLst/>
                        </a:rPr>
                        <a:t/>
                      </a:r>
                      <a:br>
                        <a:rPr lang="en-US" sz="1400" dirty="0">
                          <a:effectLst/>
                        </a:rPr>
                      </a:br>
                      <a:r>
                        <a:rPr lang="en-US" sz="1400" u="none" strike="noStrike" dirty="0">
                          <a:solidFill>
                            <a:srgbClr val="0B0080"/>
                          </a:solidFill>
                          <a:effectLst/>
                          <a:hlinkClick r:id="rId18" tooltip="cpp/language/classes"/>
                        </a:rPr>
                        <a:t>Classes</a:t>
                      </a:r>
                      <a:r>
                        <a:rPr lang="en-US" sz="1400" dirty="0">
                          <a:effectLst/>
                        </a:rPr>
                        <a:t/>
                      </a:r>
                      <a:br>
                        <a:rPr lang="en-US" sz="1400" dirty="0">
                          <a:effectLst/>
                        </a:rPr>
                      </a:br>
                      <a:r>
                        <a:rPr lang="en-US" sz="1400" u="none" strike="noStrike" dirty="0">
                          <a:solidFill>
                            <a:srgbClr val="0B0080"/>
                          </a:solidFill>
                          <a:effectLst/>
                          <a:hlinkClick r:id="rId19" tooltip="cpp/language/templates"/>
                        </a:rPr>
                        <a:t>Templates</a:t>
                      </a:r>
                      <a:r>
                        <a:rPr lang="en-US" sz="1400" dirty="0">
                          <a:effectLst/>
                        </a:rPr>
                        <a:t/>
                      </a:r>
                      <a:br>
                        <a:rPr lang="en-US" sz="1400" dirty="0">
                          <a:effectLst/>
                        </a:rPr>
                      </a:br>
                      <a:r>
                        <a:rPr lang="en-US" sz="1400" u="none" strike="noStrike" dirty="0">
                          <a:solidFill>
                            <a:srgbClr val="0B0080"/>
                          </a:solidFill>
                          <a:effectLst/>
                          <a:hlinkClick r:id="rId20" tooltip="cpp/language/exceptions"/>
                        </a:rPr>
                        <a:t>Exceptions</a:t>
                      </a:r>
                      <a:r>
                        <a:rPr lang="en-US" sz="1400" dirty="0">
                          <a:effectLst/>
                        </a:rPr>
                        <a:t/>
                      </a:r>
                      <a:br>
                        <a:rPr lang="en-US" sz="1400" dirty="0">
                          <a:effectLst/>
                        </a:rPr>
                      </a:br>
                      <a:endParaRPr lang="en-US" sz="1400" dirty="0">
                        <a:effectLst/>
                      </a:endParaRPr>
                    </a:p>
                    <a:p>
                      <a:r>
                        <a:rPr lang="en-US" sz="1400" b="1" u="none" strike="noStrike" dirty="0">
                          <a:solidFill>
                            <a:srgbClr val="0B0080"/>
                          </a:solidFill>
                          <a:effectLst/>
                          <a:hlinkClick r:id="rId21" tooltip="cpp/header"/>
                        </a:rPr>
                        <a:t>Headers</a:t>
                      </a:r>
                      <a:endParaRPr lang="en-US" sz="1400" dirty="0">
                        <a:effectLst/>
                      </a:endParaRPr>
                    </a:p>
                    <a:p>
                      <a:r>
                        <a:rPr lang="en-US" sz="1400" b="1" u="none" strike="noStrike" dirty="0">
                          <a:solidFill>
                            <a:srgbClr val="0B0080"/>
                          </a:solidFill>
                          <a:effectLst/>
                          <a:hlinkClick r:id="rId22" tooltip="cpp/named req"/>
                        </a:rPr>
                        <a:t>Named requirements</a:t>
                      </a:r>
                      <a:endParaRPr lang="en-US" sz="1400" dirty="0">
                        <a:effectLst/>
                      </a:endParaRPr>
                    </a:p>
                    <a:p>
                      <a:r>
                        <a:rPr lang="en-US" sz="1400" b="1" u="none" strike="noStrike" dirty="0">
                          <a:solidFill>
                            <a:srgbClr val="0B0080"/>
                          </a:solidFill>
                          <a:effectLst/>
                          <a:hlinkClick r:id="rId23" tooltip="cpp/feature test"/>
                        </a:rPr>
                        <a:t>Feature test macros</a:t>
                      </a:r>
                      <a:r>
                        <a:rPr lang="en-US" sz="1400" dirty="0">
                          <a:effectLst/>
                        </a:rPr>
                        <a:t> </a:t>
                      </a:r>
                      <a:r>
                        <a:rPr lang="en-US" sz="1400" dirty="0">
                          <a:solidFill>
                            <a:srgbClr val="008000"/>
                          </a:solidFill>
                          <a:effectLst/>
                        </a:rPr>
                        <a:t>(C++20)</a:t>
                      </a:r>
                      <a:endParaRPr lang="en-US" sz="1400" dirty="0">
                        <a:effectLst/>
                      </a:endParaRPr>
                    </a:p>
                    <a:p>
                      <a:r>
                        <a:rPr lang="en-US" sz="1400" b="1" u="none" strike="noStrike" dirty="0">
                          <a:solidFill>
                            <a:srgbClr val="0B0080"/>
                          </a:solidFill>
                          <a:effectLst/>
                          <a:hlinkClick r:id="rId24" tooltip="cpp/utility"/>
                        </a:rPr>
                        <a:t>Language support library</a:t>
                      </a:r>
                      <a:endParaRPr lang="en-US" sz="1400" dirty="0">
                        <a:effectLst/>
                      </a:endParaRPr>
                    </a:p>
                    <a:p>
                      <a:r>
                        <a:rPr lang="en-US" sz="1400" u="none" strike="noStrike" dirty="0">
                          <a:solidFill>
                            <a:srgbClr val="0B0080"/>
                          </a:solidFill>
                          <a:effectLst/>
                          <a:hlinkClick r:id="rId25" tooltip="cpp/types"/>
                        </a:rPr>
                        <a:t>Type support</a:t>
                      </a:r>
                      <a:r>
                        <a:rPr lang="en-US" sz="1400" dirty="0">
                          <a:effectLst/>
                        </a:rPr>
                        <a:t>  −  </a:t>
                      </a:r>
                      <a:r>
                        <a:rPr lang="en-US" sz="1400" u="none" strike="noStrike" dirty="0">
                          <a:solidFill>
                            <a:srgbClr val="0B0080"/>
                          </a:solidFill>
                          <a:effectLst/>
                          <a:hlinkClick r:id="rId26" tooltip="cpp/types"/>
                        </a:rPr>
                        <a:t>traits</a:t>
                      </a:r>
                      <a:r>
                        <a:rPr lang="en-US" sz="1400" dirty="0">
                          <a:effectLst/>
                        </a:rPr>
                        <a:t> </a:t>
                      </a:r>
                      <a:r>
                        <a:rPr lang="en-US" sz="1400" dirty="0">
                          <a:solidFill>
                            <a:srgbClr val="008000"/>
                          </a:solidFill>
                          <a:effectLst/>
                        </a:rPr>
                        <a:t>(C++11)</a:t>
                      </a:r>
                      <a:r>
                        <a:rPr lang="en-US" sz="1400" dirty="0">
                          <a:effectLst/>
                        </a:rPr>
                        <a:t/>
                      </a:r>
                      <a:br>
                        <a:rPr lang="en-US" sz="1400" dirty="0">
                          <a:effectLst/>
                        </a:rPr>
                      </a:br>
                      <a:r>
                        <a:rPr lang="en-US" sz="1400" u="none" strike="noStrike" dirty="0">
                          <a:solidFill>
                            <a:srgbClr val="0B0080"/>
                          </a:solidFill>
                          <a:effectLst/>
                          <a:hlinkClick r:id="rId27" tooltip="cpp/utility/program"/>
                        </a:rPr>
                        <a:t>Program utilities</a:t>
                      </a:r>
                      <a:r>
                        <a:rPr lang="en-US" sz="1400" dirty="0">
                          <a:effectLst/>
                        </a:rPr>
                        <a:t/>
                      </a:r>
                      <a:br>
                        <a:rPr lang="en-US" sz="1400" dirty="0">
                          <a:effectLst/>
                        </a:rPr>
                      </a:br>
                      <a:r>
                        <a:rPr lang="en-US" sz="1400" u="none" strike="noStrike" dirty="0">
                          <a:solidFill>
                            <a:srgbClr val="0B0080"/>
                          </a:solidFill>
                          <a:effectLst/>
                          <a:hlinkClick r:id="rId28" tooltip="cpp/utility"/>
                        </a:rPr>
                        <a:t>Relational comparators</a:t>
                      </a:r>
                      <a:r>
                        <a:rPr lang="en-US" sz="1400" dirty="0">
                          <a:effectLst/>
                        </a:rPr>
                        <a:t> </a:t>
                      </a:r>
                      <a:r>
                        <a:rPr lang="en-US" sz="1400" dirty="0">
                          <a:solidFill>
                            <a:srgbClr val="008000"/>
                          </a:solidFill>
                          <a:effectLst/>
                        </a:rPr>
                        <a:t>(C++20)</a:t>
                      </a:r>
                      <a:r>
                        <a:rPr lang="en-US" sz="1400" dirty="0">
                          <a:effectLst/>
                        </a:rPr>
                        <a:t/>
                      </a:r>
                      <a:br>
                        <a:rPr lang="en-US" sz="1400" dirty="0">
                          <a:effectLst/>
                        </a:rPr>
                      </a:br>
                      <a:r>
                        <a:rPr lang="en-US" sz="1400" u="none" strike="noStrike" dirty="0" err="1">
                          <a:solidFill>
                            <a:srgbClr val="0B0080"/>
                          </a:solidFill>
                          <a:effectLst/>
                          <a:hlinkClick r:id="rId29" tooltip="cpp/types/numeric limits"/>
                        </a:rPr>
                        <a:t>numeric_limits</a:t>
                      </a:r>
                      <a:r>
                        <a:rPr lang="en-US" sz="1400" dirty="0">
                          <a:effectLst/>
                        </a:rPr>
                        <a:t>  −  </a:t>
                      </a:r>
                      <a:r>
                        <a:rPr lang="en-US" sz="1400" u="none" strike="noStrike" dirty="0" err="1">
                          <a:solidFill>
                            <a:srgbClr val="0B0080"/>
                          </a:solidFill>
                          <a:effectLst/>
                          <a:hlinkClick r:id="rId30" tooltip="cpp/types/type info"/>
                        </a:rPr>
                        <a:t>type_info</a:t>
                      </a:r>
                      <a:r>
                        <a:rPr lang="en-US" sz="1400" dirty="0">
                          <a:effectLst/>
                        </a:rPr>
                        <a:t/>
                      </a:r>
                      <a:br>
                        <a:rPr lang="en-US" sz="1400" dirty="0">
                          <a:effectLst/>
                        </a:rPr>
                      </a:br>
                      <a:r>
                        <a:rPr lang="en-US" sz="1400" u="none" strike="noStrike" dirty="0" err="1">
                          <a:solidFill>
                            <a:srgbClr val="0B0080"/>
                          </a:solidFill>
                          <a:effectLst/>
                          <a:hlinkClick r:id="rId31" tooltip="cpp/utility/initializer list"/>
                        </a:rPr>
                        <a:t>initializer_list</a:t>
                      </a:r>
                      <a:r>
                        <a:rPr lang="en-US" sz="1400" dirty="0">
                          <a:effectLst/>
                        </a:rPr>
                        <a:t> </a:t>
                      </a:r>
                      <a:r>
                        <a:rPr lang="en-US" sz="1400" dirty="0">
                          <a:solidFill>
                            <a:srgbClr val="008000"/>
                          </a:solidFill>
                          <a:effectLst/>
                        </a:rPr>
                        <a:t>(C++11)</a:t>
                      </a:r>
                      <a:r>
                        <a:rPr lang="en-US" sz="1400" dirty="0">
                          <a:effectLst/>
                        </a:rPr>
                        <a:t/>
                      </a:r>
                      <a:br>
                        <a:rPr lang="en-US" sz="1400" dirty="0">
                          <a:effectLst/>
                        </a:rPr>
                      </a:br>
                      <a:endParaRPr lang="en-US" sz="1400" dirty="0">
                        <a:effectLst/>
                      </a:endParaRPr>
                    </a:p>
                  </a:txBody>
                  <a:tcPr marL="24455" marR="24455" marT="12227" marB="12227" anchor="ctr">
                    <a:lnL w="6350" cap="flat" cmpd="sng" algn="ctr">
                      <a:solidFill>
                        <a:srgbClr val="C0C0C0"/>
                      </a:solidFill>
                      <a:prstDash val="solid"/>
                      <a:round/>
                      <a:headEnd type="none" w="med" len="med"/>
                      <a:tailEnd type="none" w="med" len="med"/>
                    </a:lnL>
                    <a:lnR>
                      <a:noFill/>
                    </a:lnR>
                    <a:lnT>
                      <a:noFill/>
                    </a:lnT>
                    <a:lnB w="6350" cap="flat" cmpd="sng" algn="ctr">
                      <a:solidFill>
                        <a:srgbClr val="C0C0C0"/>
                      </a:solidFill>
                      <a:prstDash val="solid"/>
                      <a:round/>
                      <a:headEnd type="none" w="med" len="med"/>
                      <a:tailEnd type="none" w="med" len="med"/>
                    </a:lnB>
                    <a:solidFill>
                      <a:srgbClr val="FAFAFA"/>
                    </a:solidFill>
                  </a:tcPr>
                </a:tc>
                <a:tc>
                  <a:txBody>
                    <a:bodyPr/>
                    <a:lstStyle/>
                    <a:p>
                      <a:r>
                        <a:rPr lang="en-US" sz="1400" b="1" u="none" strike="noStrike" dirty="0">
                          <a:solidFill>
                            <a:srgbClr val="0B0080"/>
                          </a:solidFill>
                          <a:effectLst/>
                          <a:hlinkClick r:id="rId32" tooltip="cpp/concepts"/>
                        </a:rPr>
                        <a:t>Concepts library</a:t>
                      </a:r>
                      <a:r>
                        <a:rPr lang="en-US" sz="1400" dirty="0">
                          <a:effectLst/>
                        </a:rPr>
                        <a:t> </a:t>
                      </a:r>
                      <a:r>
                        <a:rPr lang="en-US" sz="1400" dirty="0">
                          <a:solidFill>
                            <a:srgbClr val="008000"/>
                          </a:solidFill>
                          <a:effectLst/>
                        </a:rPr>
                        <a:t>(C++20)</a:t>
                      </a:r>
                      <a:endParaRPr lang="en-US" sz="1400" dirty="0">
                        <a:effectLst/>
                      </a:endParaRPr>
                    </a:p>
                    <a:p>
                      <a:r>
                        <a:rPr lang="en-US" sz="1400" b="1" u="none" strike="noStrike" dirty="0">
                          <a:solidFill>
                            <a:srgbClr val="0B0080"/>
                          </a:solidFill>
                          <a:effectLst/>
                          <a:hlinkClick r:id="rId33" tooltip="cpp/error"/>
                        </a:rPr>
                        <a:t>Diagnostics library</a:t>
                      </a:r>
                      <a:endParaRPr lang="en-US" sz="1400" dirty="0">
                        <a:effectLst/>
                      </a:endParaRPr>
                    </a:p>
                    <a:p>
                      <a:r>
                        <a:rPr lang="en-US" sz="1400" b="1" u="none" strike="noStrike" dirty="0">
                          <a:solidFill>
                            <a:srgbClr val="0B0080"/>
                          </a:solidFill>
                          <a:effectLst/>
                          <a:hlinkClick r:id="rId34" tooltip="cpp/utility"/>
                        </a:rPr>
                        <a:t>General utilities library</a:t>
                      </a:r>
                      <a:endParaRPr lang="en-US" sz="1400" dirty="0">
                        <a:effectLst/>
                      </a:endParaRPr>
                    </a:p>
                    <a:p>
                      <a:r>
                        <a:rPr lang="en-US" sz="1400" u="none" strike="noStrike" dirty="0">
                          <a:solidFill>
                            <a:srgbClr val="0B0080"/>
                          </a:solidFill>
                          <a:effectLst/>
                          <a:hlinkClick r:id="rId35" tooltip="cpp/memory"/>
                        </a:rPr>
                        <a:t>Smart pointers and allocators</a:t>
                      </a:r>
                      <a:r>
                        <a:rPr lang="en-US" sz="1400" dirty="0">
                          <a:effectLst/>
                        </a:rPr>
                        <a:t/>
                      </a:r>
                      <a:br>
                        <a:rPr lang="en-US" sz="1400" dirty="0">
                          <a:effectLst/>
                        </a:rPr>
                      </a:br>
                      <a:r>
                        <a:rPr lang="en-US" sz="1400" u="none" strike="noStrike" dirty="0">
                          <a:solidFill>
                            <a:srgbClr val="0B0080"/>
                          </a:solidFill>
                          <a:effectLst/>
                          <a:hlinkClick r:id="rId36" tooltip="cpp/chrono"/>
                        </a:rPr>
                        <a:t>Date and time</a:t>
                      </a:r>
                      <a:r>
                        <a:rPr lang="en-US" sz="1400" dirty="0">
                          <a:effectLst/>
                        </a:rPr>
                        <a:t/>
                      </a:r>
                      <a:br>
                        <a:rPr lang="en-US" sz="1400" dirty="0">
                          <a:effectLst/>
                        </a:rPr>
                      </a:br>
                      <a:r>
                        <a:rPr lang="en-US" sz="1400" u="none" strike="noStrike" dirty="0">
                          <a:solidFill>
                            <a:srgbClr val="0B0080"/>
                          </a:solidFill>
                          <a:effectLst/>
                          <a:hlinkClick r:id="rId37" tooltip="cpp/utility/functional"/>
                        </a:rPr>
                        <a:t>Function objects</a:t>
                      </a:r>
                      <a:r>
                        <a:rPr lang="en-US" sz="1400" dirty="0">
                          <a:effectLst/>
                        </a:rPr>
                        <a:t>  −  </a:t>
                      </a:r>
                      <a:r>
                        <a:rPr lang="en-US" sz="1400" u="none" strike="noStrike" dirty="0">
                          <a:solidFill>
                            <a:srgbClr val="0B0080"/>
                          </a:solidFill>
                          <a:effectLst/>
                          <a:hlinkClick r:id="rId38" tooltip="cpp/utility/hash"/>
                        </a:rPr>
                        <a:t>hash</a:t>
                      </a:r>
                      <a:r>
                        <a:rPr lang="en-US" sz="1400" dirty="0">
                          <a:effectLst/>
                        </a:rPr>
                        <a:t> </a:t>
                      </a:r>
                      <a:r>
                        <a:rPr lang="en-US" sz="1400" dirty="0">
                          <a:solidFill>
                            <a:srgbClr val="008000"/>
                          </a:solidFill>
                          <a:effectLst/>
                        </a:rPr>
                        <a:t>(C++11)</a:t>
                      </a:r>
                      <a:r>
                        <a:rPr lang="en-US" sz="1400" dirty="0">
                          <a:effectLst/>
                        </a:rPr>
                        <a:t/>
                      </a:r>
                      <a:br>
                        <a:rPr lang="en-US" sz="1400" dirty="0">
                          <a:effectLst/>
                        </a:rPr>
                      </a:br>
                      <a:r>
                        <a:rPr lang="en-US" sz="1400" u="none" strike="noStrike" dirty="0">
                          <a:solidFill>
                            <a:srgbClr val="0B0080"/>
                          </a:solidFill>
                          <a:effectLst/>
                          <a:hlinkClick r:id="rId39" tooltip="cpp/utility"/>
                        </a:rPr>
                        <a:t>String conversions</a:t>
                      </a:r>
                      <a:r>
                        <a:rPr lang="en-US" sz="1400" dirty="0">
                          <a:effectLst/>
                        </a:rPr>
                        <a:t> </a:t>
                      </a:r>
                      <a:r>
                        <a:rPr lang="en-US" sz="1400" dirty="0">
                          <a:solidFill>
                            <a:srgbClr val="008000"/>
                          </a:solidFill>
                          <a:effectLst/>
                        </a:rPr>
                        <a:t>(C++17)</a:t>
                      </a:r>
                      <a:r>
                        <a:rPr lang="en-US" sz="1400" dirty="0">
                          <a:effectLst/>
                        </a:rPr>
                        <a:t/>
                      </a:r>
                      <a:br>
                        <a:rPr lang="en-US" sz="1400" dirty="0">
                          <a:effectLst/>
                        </a:rPr>
                      </a:br>
                      <a:r>
                        <a:rPr lang="en-US" sz="1400" u="none" strike="noStrike" dirty="0">
                          <a:solidFill>
                            <a:srgbClr val="0B0080"/>
                          </a:solidFill>
                          <a:effectLst/>
                          <a:hlinkClick r:id="rId40" tooltip="cpp/utility"/>
                        </a:rPr>
                        <a:t>Utility functions</a:t>
                      </a:r>
                      <a:r>
                        <a:rPr lang="en-US" sz="1400" dirty="0">
                          <a:effectLst/>
                        </a:rPr>
                        <a:t/>
                      </a:r>
                      <a:br>
                        <a:rPr lang="en-US" sz="1400" dirty="0">
                          <a:effectLst/>
                        </a:rPr>
                      </a:br>
                      <a:r>
                        <a:rPr lang="en-US" sz="1400" u="none" strike="noStrike" dirty="0">
                          <a:solidFill>
                            <a:srgbClr val="0B0080"/>
                          </a:solidFill>
                          <a:effectLst/>
                          <a:hlinkClick r:id="rId41" tooltip="cpp/utility/pair"/>
                        </a:rPr>
                        <a:t>pair</a:t>
                      </a:r>
                      <a:r>
                        <a:rPr lang="en-US" sz="1400" dirty="0">
                          <a:effectLst/>
                        </a:rPr>
                        <a:t>  −   </a:t>
                      </a:r>
                      <a:r>
                        <a:rPr lang="en-US" sz="1400" u="none" strike="noStrike" dirty="0">
                          <a:solidFill>
                            <a:srgbClr val="0B0080"/>
                          </a:solidFill>
                          <a:effectLst/>
                          <a:hlinkClick r:id="rId42" tooltip="cpp/utility/tuple"/>
                        </a:rPr>
                        <a:t>tuple</a:t>
                      </a:r>
                      <a:r>
                        <a:rPr lang="en-US" sz="1400" dirty="0">
                          <a:effectLst/>
                        </a:rPr>
                        <a:t> </a:t>
                      </a:r>
                      <a:r>
                        <a:rPr lang="en-US" sz="1400" dirty="0">
                          <a:solidFill>
                            <a:srgbClr val="008000"/>
                          </a:solidFill>
                          <a:effectLst/>
                        </a:rPr>
                        <a:t>(C++11)</a:t>
                      </a:r>
                      <a:r>
                        <a:rPr lang="en-US" sz="1400" dirty="0">
                          <a:effectLst/>
                        </a:rPr>
                        <a:t/>
                      </a:r>
                      <a:br>
                        <a:rPr lang="en-US" sz="1400" dirty="0">
                          <a:effectLst/>
                        </a:rPr>
                      </a:br>
                      <a:r>
                        <a:rPr lang="en-US" sz="1400" u="none" strike="noStrike" dirty="0">
                          <a:solidFill>
                            <a:srgbClr val="0B0080"/>
                          </a:solidFill>
                          <a:effectLst/>
                          <a:hlinkClick r:id="rId43" tooltip="cpp/utility/optional"/>
                        </a:rPr>
                        <a:t>optional</a:t>
                      </a:r>
                      <a:r>
                        <a:rPr lang="en-US" sz="1400" dirty="0">
                          <a:effectLst/>
                        </a:rPr>
                        <a:t> </a:t>
                      </a:r>
                      <a:r>
                        <a:rPr lang="en-US" sz="1400" dirty="0">
                          <a:solidFill>
                            <a:srgbClr val="008000"/>
                          </a:solidFill>
                          <a:effectLst/>
                        </a:rPr>
                        <a:t>(C++17)</a:t>
                      </a:r>
                      <a:r>
                        <a:rPr lang="en-US" sz="1400" dirty="0">
                          <a:effectLst/>
                        </a:rPr>
                        <a:t>  −  </a:t>
                      </a:r>
                      <a:r>
                        <a:rPr lang="en-US" sz="1400" u="none" strike="noStrike" dirty="0">
                          <a:solidFill>
                            <a:srgbClr val="0B0080"/>
                          </a:solidFill>
                          <a:effectLst/>
                          <a:hlinkClick r:id="rId44" tooltip="cpp/utility/any"/>
                        </a:rPr>
                        <a:t>any</a:t>
                      </a:r>
                      <a:r>
                        <a:rPr lang="en-US" sz="1400" dirty="0">
                          <a:effectLst/>
                        </a:rPr>
                        <a:t> </a:t>
                      </a:r>
                      <a:r>
                        <a:rPr lang="en-US" sz="1400" dirty="0">
                          <a:solidFill>
                            <a:srgbClr val="008000"/>
                          </a:solidFill>
                          <a:effectLst/>
                        </a:rPr>
                        <a:t>(C++17)</a:t>
                      </a:r>
                      <a:r>
                        <a:rPr lang="en-US" sz="1400" dirty="0">
                          <a:effectLst/>
                        </a:rPr>
                        <a:t/>
                      </a:r>
                      <a:br>
                        <a:rPr lang="en-US" sz="1400" dirty="0">
                          <a:effectLst/>
                        </a:rPr>
                      </a:br>
                      <a:r>
                        <a:rPr lang="en-US" sz="1400" u="none" strike="noStrike" dirty="0">
                          <a:solidFill>
                            <a:srgbClr val="0B0080"/>
                          </a:solidFill>
                          <a:effectLst/>
                          <a:hlinkClick r:id="rId45" tooltip="cpp/utility/variant"/>
                        </a:rPr>
                        <a:t>variant</a:t>
                      </a:r>
                      <a:r>
                        <a:rPr lang="en-US" sz="1400" dirty="0">
                          <a:effectLst/>
                        </a:rPr>
                        <a:t> </a:t>
                      </a:r>
                      <a:r>
                        <a:rPr lang="en-US" sz="1400" dirty="0">
                          <a:solidFill>
                            <a:srgbClr val="008000"/>
                          </a:solidFill>
                          <a:effectLst/>
                        </a:rPr>
                        <a:t>(C++17)</a:t>
                      </a:r>
                      <a:r>
                        <a:rPr lang="en-US" sz="1400" dirty="0">
                          <a:effectLst/>
                        </a:rPr>
                        <a:t>  −  </a:t>
                      </a:r>
                      <a:r>
                        <a:rPr lang="en-US" sz="1400" u="none" strike="noStrike" dirty="0">
                          <a:solidFill>
                            <a:srgbClr val="0B0080"/>
                          </a:solidFill>
                          <a:effectLst/>
                          <a:hlinkClick r:id="rId46" tooltip="cpp/utility/format"/>
                        </a:rPr>
                        <a:t>format</a:t>
                      </a:r>
                      <a:r>
                        <a:rPr lang="en-US" sz="1400" dirty="0">
                          <a:effectLst/>
                        </a:rPr>
                        <a:t> </a:t>
                      </a:r>
                      <a:r>
                        <a:rPr lang="en-US" sz="1400" dirty="0">
                          <a:solidFill>
                            <a:srgbClr val="008000"/>
                          </a:solidFill>
                          <a:effectLst/>
                        </a:rPr>
                        <a:t>(C++20)</a:t>
                      </a:r>
                      <a:endParaRPr lang="en-US" sz="1400" dirty="0">
                        <a:effectLst/>
                      </a:endParaRPr>
                    </a:p>
                    <a:p>
                      <a:r>
                        <a:rPr lang="en-US" sz="1400" b="1" u="none" strike="noStrike" dirty="0">
                          <a:solidFill>
                            <a:srgbClr val="0B0080"/>
                          </a:solidFill>
                          <a:effectLst/>
                          <a:hlinkClick r:id="rId47" tooltip="cpp/string"/>
                        </a:rPr>
                        <a:t>Strings library</a:t>
                      </a:r>
                      <a:endParaRPr lang="en-US" sz="1400" dirty="0">
                        <a:effectLst/>
                      </a:endParaRPr>
                    </a:p>
                    <a:p>
                      <a:r>
                        <a:rPr lang="en-US" sz="1400" u="none" strike="noStrike" dirty="0" err="1">
                          <a:solidFill>
                            <a:srgbClr val="0B0080"/>
                          </a:solidFill>
                          <a:effectLst/>
                          <a:hlinkClick r:id="rId48" tooltip="cpp/string/basic string"/>
                        </a:rPr>
                        <a:t>basic_string</a:t>
                      </a:r>
                      <a:r>
                        <a:rPr lang="en-US" sz="1400" dirty="0">
                          <a:effectLst/>
                        </a:rPr>
                        <a:t/>
                      </a:r>
                      <a:br>
                        <a:rPr lang="en-US" sz="1400" dirty="0">
                          <a:effectLst/>
                        </a:rPr>
                      </a:br>
                      <a:r>
                        <a:rPr lang="en-US" sz="1400" u="none" strike="noStrike" dirty="0" err="1">
                          <a:solidFill>
                            <a:srgbClr val="0B0080"/>
                          </a:solidFill>
                          <a:effectLst/>
                          <a:hlinkClick r:id="rId49" tooltip="cpp/string/basic string view"/>
                        </a:rPr>
                        <a:t>basic_string_view</a:t>
                      </a:r>
                      <a:r>
                        <a:rPr lang="en-US" sz="1400" dirty="0">
                          <a:effectLst/>
                        </a:rPr>
                        <a:t> </a:t>
                      </a:r>
                      <a:r>
                        <a:rPr lang="en-US" sz="1400" dirty="0">
                          <a:solidFill>
                            <a:srgbClr val="008000"/>
                          </a:solidFill>
                          <a:effectLst/>
                        </a:rPr>
                        <a:t>(C++17)</a:t>
                      </a:r>
                      <a:r>
                        <a:rPr lang="en-US" sz="1400" dirty="0">
                          <a:effectLst/>
                        </a:rPr>
                        <a:t/>
                      </a:r>
                      <a:br>
                        <a:rPr lang="en-US" sz="1400" dirty="0">
                          <a:effectLst/>
                        </a:rPr>
                      </a:br>
                      <a:r>
                        <a:rPr lang="en-US" sz="1400" dirty="0">
                          <a:effectLst/>
                        </a:rPr>
                        <a:t>Null-terminated strings:</a:t>
                      </a:r>
                      <a:br>
                        <a:rPr lang="en-US" sz="1400" dirty="0">
                          <a:effectLst/>
                        </a:rPr>
                      </a:br>
                      <a:r>
                        <a:rPr lang="en-US" sz="1400" dirty="0">
                          <a:effectLst/>
                        </a:rPr>
                        <a:t>  </a:t>
                      </a:r>
                      <a:r>
                        <a:rPr lang="en-US" sz="1400" u="none" strike="noStrike" dirty="0">
                          <a:solidFill>
                            <a:srgbClr val="0B0080"/>
                          </a:solidFill>
                          <a:effectLst/>
                          <a:hlinkClick r:id="rId50" tooltip="cpp/string/byte"/>
                        </a:rPr>
                        <a:t>byte</a:t>
                      </a:r>
                      <a:r>
                        <a:rPr lang="en-US" sz="1400" dirty="0">
                          <a:effectLst/>
                        </a:rPr>
                        <a:t>  −  </a:t>
                      </a:r>
                      <a:r>
                        <a:rPr lang="en-US" sz="1400" u="none" strike="noStrike" dirty="0" err="1">
                          <a:solidFill>
                            <a:srgbClr val="0B0080"/>
                          </a:solidFill>
                          <a:effectLst/>
                          <a:hlinkClick r:id="rId51" tooltip="cpp/string/multibyte"/>
                        </a:rPr>
                        <a:t>multibyte</a:t>
                      </a:r>
                      <a:r>
                        <a:rPr lang="en-US" sz="1400" dirty="0">
                          <a:effectLst/>
                        </a:rPr>
                        <a:t>  −  </a:t>
                      </a:r>
                      <a:r>
                        <a:rPr lang="en-US" sz="1400" u="none" strike="noStrike" dirty="0">
                          <a:solidFill>
                            <a:srgbClr val="0B0080"/>
                          </a:solidFill>
                          <a:effectLst/>
                          <a:hlinkClick r:id="rId52" tooltip="cpp/string/wide"/>
                        </a:rPr>
                        <a:t>wide</a:t>
                      </a:r>
                      <a:endParaRPr lang="en-US" sz="1400" dirty="0">
                        <a:effectLst/>
                      </a:endParaRPr>
                    </a:p>
                    <a:p>
                      <a:r>
                        <a:rPr lang="en-US" sz="1400" b="1" u="none" strike="noStrike" dirty="0">
                          <a:solidFill>
                            <a:srgbClr val="0B0080"/>
                          </a:solidFill>
                          <a:effectLst/>
                          <a:hlinkClick r:id="rId53" tooltip="cpp/container"/>
                        </a:rPr>
                        <a:t>Containers library</a:t>
                      </a:r>
                      <a:endParaRPr lang="en-US" sz="1400" dirty="0">
                        <a:effectLst/>
                      </a:endParaRPr>
                    </a:p>
                    <a:p>
                      <a:r>
                        <a:rPr lang="en-US" sz="1400" u="none" strike="noStrike" dirty="0">
                          <a:solidFill>
                            <a:srgbClr val="0B0080"/>
                          </a:solidFill>
                          <a:effectLst/>
                          <a:hlinkClick r:id="rId54" tooltip="cpp/container/array"/>
                        </a:rPr>
                        <a:t>array</a:t>
                      </a:r>
                      <a:r>
                        <a:rPr lang="en-US" sz="1400" dirty="0">
                          <a:effectLst/>
                        </a:rPr>
                        <a:t> </a:t>
                      </a:r>
                      <a:r>
                        <a:rPr lang="en-US" sz="1400" dirty="0">
                          <a:solidFill>
                            <a:srgbClr val="008000"/>
                          </a:solidFill>
                          <a:effectLst/>
                        </a:rPr>
                        <a:t>(C++11)</a:t>
                      </a:r>
                      <a:r>
                        <a:rPr lang="en-US" sz="1400" dirty="0">
                          <a:effectLst/>
                        </a:rPr>
                        <a:t>  −  </a:t>
                      </a:r>
                      <a:r>
                        <a:rPr lang="en-US" sz="1400" u="none" strike="noStrike" dirty="0">
                          <a:solidFill>
                            <a:srgbClr val="0B0080"/>
                          </a:solidFill>
                          <a:effectLst/>
                          <a:hlinkClick r:id="rId55" tooltip="cpp/container/vector"/>
                        </a:rPr>
                        <a:t>vector</a:t>
                      </a:r>
                      <a:r>
                        <a:rPr lang="en-US" sz="1400" dirty="0">
                          <a:effectLst/>
                        </a:rPr>
                        <a:t/>
                      </a:r>
                      <a:br>
                        <a:rPr lang="en-US" sz="1400" dirty="0">
                          <a:effectLst/>
                        </a:rPr>
                      </a:br>
                      <a:r>
                        <a:rPr lang="en-US" sz="1400" u="none" strike="noStrike" dirty="0">
                          <a:solidFill>
                            <a:srgbClr val="0B0080"/>
                          </a:solidFill>
                          <a:effectLst/>
                          <a:hlinkClick r:id="rId56" tooltip="cpp/container/map"/>
                        </a:rPr>
                        <a:t>map</a:t>
                      </a:r>
                      <a:r>
                        <a:rPr lang="en-US" sz="1400" dirty="0">
                          <a:effectLst/>
                        </a:rPr>
                        <a:t>  −  </a:t>
                      </a:r>
                      <a:r>
                        <a:rPr lang="en-US" sz="1400" u="none" strike="noStrike" dirty="0" err="1">
                          <a:solidFill>
                            <a:srgbClr val="0B0080"/>
                          </a:solidFill>
                          <a:effectLst/>
                          <a:hlinkClick r:id="rId57" tooltip="cpp/container/unordered map"/>
                        </a:rPr>
                        <a:t>unordered_map</a:t>
                      </a:r>
                      <a:r>
                        <a:rPr lang="en-US" sz="1400" dirty="0">
                          <a:effectLst/>
                        </a:rPr>
                        <a:t> </a:t>
                      </a:r>
                      <a:r>
                        <a:rPr lang="en-US" sz="1400" dirty="0">
                          <a:solidFill>
                            <a:srgbClr val="008000"/>
                          </a:solidFill>
                          <a:effectLst/>
                        </a:rPr>
                        <a:t>(C++11)</a:t>
                      </a:r>
                      <a:r>
                        <a:rPr lang="en-US" sz="1400" dirty="0">
                          <a:effectLst/>
                        </a:rPr>
                        <a:t/>
                      </a:r>
                      <a:br>
                        <a:rPr lang="en-US" sz="1400" dirty="0">
                          <a:effectLst/>
                        </a:rPr>
                      </a:br>
                      <a:r>
                        <a:rPr lang="en-US" sz="1400" u="none" strike="noStrike" dirty="0" err="1">
                          <a:solidFill>
                            <a:srgbClr val="0B0080"/>
                          </a:solidFill>
                          <a:effectLst/>
                          <a:hlinkClick r:id="rId58" tooltip="cpp/container/priority queue"/>
                        </a:rPr>
                        <a:t>priority_queue</a:t>
                      </a:r>
                      <a:r>
                        <a:rPr lang="en-US" sz="1400" dirty="0">
                          <a:effectLst/>
                        </a:rPr>
                        <a:t>  −  </a:t>
                      </a:r>
                      <a:r>
                        <a:rPr lang="en-US" sz="1400" u="none" strike="noStrike" dirty="0">
                          <a:solidFill>
                            <a:srgbClr val="0B0080"/>
                          </a:solidFill>
                          <a:effectLst/>
                          <a:hlinkClick r:id="rId59" tooltip="cpp/container/span"/>
                        </a:rPr>
                        <a:t>span</a:t>
                      </a:r>
                      <a:r>
                        <a:rPr lang="en-US" sz="1400" dirty="0">
                          <a:effectLst/>
                        </a:rPr>
                        <a:t> </a:t>
                      </a:r>
                      <a:r>
                        <a:rPr lang="en-US" sz="1400" dirty="0">
                          <a:solidFill>
                            <a:srgbClr val="008000"/>
                          </a:solidFill>
                          <a:effectLst/>
                        </a:rPr>
                        <a:t>(C++20)</a:t>
                      </a:r>
                      <a:r>
                        <a:rPr lang="en-US" sz="1400" dirty="0">
                          <a:effectLst/>
                        </a:rPr>
                        <a:t/>
                      </a:r>
                      <a:br>
                        <a:rPr lang="en-US" sz="1400" dirty="0">
                          <a:effectLst/>
                        </a:rPr>
                      </a:br>
                      <a:r>
                        <a:rPr lang="en-US" sz="1400" dirty="0">
                          <a:effectLst/>
                        </a:rPr>
                        <a:t>Other containers:</a:t>
                      </a:r>
                      <a:br>
                        <a:rPr lang="en-US" sz="1400" dirty="0">
                          <a:effectLst/>
                        </a:rPr>
                      </a:br>
                      <a:r>
                        <a:rPr lang="en-US" sz="1400" dirty="0">
                          <a:effectLst/>
                        </a:rPr>
                        <a:t>  </a:t>
                      </a:r>
                      <a:r>
                        <a:rPr lang="en-US" sz="1400" u="none" strike="noStrike" dirty="0">
                          <a:solidFill>
                            <a:srgbClr val="0B0080"/>
                          </a:solidFill>
                          <a:effectLst/>
                          <a:hlinkClick r:id="rId60" tooltip="cpp/container"/>
                        </a:rPr>
                        <a:t>sequence</a:t>
                      </a:r>
                      <a:r>
                        <a:rPr lang="en-US" sz="1400" dirty="0">
                          <a:effectLst/>
                        </a:rPr>
                        <a:t>  −   </a:t>
                      </a:r>
                      <a:r>
                        <a:rPr lang="en-US" sz="1400" u="none" strike="noStrike" dirty="0">
                          <a:solidFill>
                            <a:srgbClr val="0B0080"/>
                          </a:solidFill>
                          <a:effectLst/>
                          <a:hlinkClick r:id="rId61" tooltip="cpp/container"/>
                        </a:rPr>
                        <a:t>associative</a:t>
                      </a:r>
                      <a:r>
                        <a:rPr lang="en-US" sz="1400" dirty="0">
                          <a:effectLst/>
                        </a:rPr>
                        <a:t/>
                      </a:r>
                      <a:br>
                        <a:rPr lang="en-US" sz="1400" dirty="0">
                          <a:effectLst/>
                        </a:rPr>
                      </a:br>
                      <a:r>
                        <a:rPr lang="en-US" sz="1400" dirty="0">
                          <a:effectLst/>
                        </a:rPr>
                        <a:t>  </a:t>
                      </a:r>
                      <a:r>
                        <a:rPr lang="en-US" sz="1400" u="none" strike="noStrike" dirty="0">
                          <a:solidFill>
                            <a:srgbClr val="0B0080"/>
                          </a:solidFill>
                          <a:effectLst/>
                          <a:hlinkClick r:id="rId62" tooltip="cpp/container"/>
                        </a:rPr>
                        <a:t>unordered associative</a:t>
                      </a:r>
                      <a:r>
                        <a:rPr lang="en-US" sz="1400" dirty="0">
                          <a:effectLst/>
                        </a:rPr>
                        <a:t>  −  </a:t>
                      </a:r>
                      <a:r>
                        <a:rPr lang="en-US" sz="1400" u="none" strike="noStrike" dirty="0">
                          <a:solidFill>
                            <a:srgbClr val="0B0080"/>
                          </a:solidFill>
                          <a:effectLst/>
                          <a:hlinkClick r:id="rId63" tooltip="cpp/container"/>
                        </a:rPr>
                        <a:t>adaptors</a:t>
                      </a:r>
                      <a:endParaRPr lang="en-US" sz="1400" dirty="0">
                        <a:effectLst/>
                      </a:endParaRPr>
                    </a:p>
                  </a:txBody>
                  <a:tcPr marL="24455" marR="24455" marT="12227" marB="12227" anchor="ctr">
                    <a:lnL>
                      <a:noFill/>
                    </a:lnL>
                    <a:lnR>
                      <a:noFill/>
                    </a:lnR>
                    <a:lnT>
                      <a:noFill/>
                    </a:lnT>
                    <a:lnB w="6350" cap="flat" cmpd="sng" algn="ctr">
                      <a:solidFill>
                        <a:srgbClr val="C0C0C0"/>
                      </a:solidFill>
                      <a:prstDash val="solid"/>
                      <a:round/>
                      <a:headEnd type="none" w="med" len="med"/>
                      <a:tailEnd type="none" w="med" len="med"/>
                    </a:lnB>
                    <a:solidFill>
                      <a:srgbClr val="FAFAFA"/>
                    </a:solidFill>
                  </a:tcPr>
                </a:tc>
                <a:tc>
                  <a:txBody>
                    <a:bodyPr/>
                    <a:lstStyle/>
                    <a:p>
                      <a:r>
                        <a:rPr lang="en-US" sz="1400" b="1" u="none" strike="noStrike" dirty="0">
                          <a:solidFill>
                            <a:srgbClr val="0B0080"/>
                          </a:solidFill>
                          <a:effectLst/>
                          <a:hlinkClick r:id="rId64" tooltip="cpp/iterator"/>
                        </a:rPr>
                        <a:t>Iterators library</a:t>
                      </a:r>
                      <a:endParaRPr lang="en-US" sz="1400" dirty="0">
                        <a:effectLst/>
                      </a:endParaRPr>
                    </a:p>
                    <a:p>
                      <a:r>
                        <a:rPr lang="en-US" sz="1400" b="1" u="none" strike="noStrike" dirty="0">
                          <a:solidFill>
                            <a:srgbClr val="0B0080"/>
                          </a:solidFill>
                          <a:effectLst/>
                          <a:hlinkClick r:id="rId65" tooltip="cpp/ranges"/>
                        </a:rPr>
                        <a:t>Ranges library</a:t>
                      </a:r>
                      <a:r>
                        <a:rPr lang="en-US" sz="1400" dirty="0">
                          <a:effectLst/>
                        </a:rPr>
                        <a:t> </a:t>
                      </a:r>
                      <a:r>
                        <a:rPr lang="en-US" sz="1400" dirty="0">
                          <a:solidFill>
                            <a:srgbClr val="008000"/>
                          </a:solidFill>
                          <a:effectLst/>
                        </a:rPr>
                        <a:t>(C++20)</a:t>
                      </a:r>
                      <a:endParaRPr lang="en-US" sz="1400" dirty="0">
                        <a:effectLst/>
                      </a:endParaRPr>
                    </a:p>
                    <a:p>
                      <a:r>
                        <a:rPr lang="en-US" sz="1400" b="1" u="none" strike="noStrike" dirty="0">
                          <a:solidFill>
                            <a:srgbClr val="0B0080"/>
                          </a:solidFill>
                          <a:effectLst/>
                          <a:hlinkClick r:id="rId66" tooltip="cpp/algorithm"/>
                        </a:rPr>
                        <a:t>Algorithms library</a:t>
                      </a:r>
                      <a:endParaRPr lang="en-US" sz="1400" dirty="0">
                        <a:effectLst/>
                      </a:endParaRPr>
                    </a:p>
                    <a:p>
                      <a:r>
                        <a:rPr lang="en-US" sz="1400" b="1" u="none" strike="noStrike" dirty="0" err="1">
                          <a:solidFill>
                            <a:srgbClr val="0B0080"/>
                          </a:solidFill>
                          <a:effectLst/>
                          <a:hlinkClick r:id="rId67" tooltip="cpp/numeric"/>
                        </a:rPr>
                        <a:t>Numerics</a:t>
                      </a:r>
                      <a:r>
                        <a:rPr lang="en-US" sz="1400" b="1" u="none" strike="noStrike" dirty="0">
                          <a:solidFill>
                            <a:srgbClr val="0B0080"/>
                          </a:solidFill>
                          <a:effectLst/>
                          <a:hlinkClick r:id="rId67" tooltip="cpp/numeric"/>
                        </a:rPr>
                        <a:t> library</a:t>
                      </a:r>
                      <a:endParaRPr lang="en-US" sz="1400" dirty="0">
                        <a:effectLst/>
                      </a:endParaRPr>
                    </a:p>
                    <a:p>
                      <a:r>
                        <a:rPr lang="en-US" sz="1400" u="none" strike="noStrike" dirty="0">
                          <a:solidFill>
                            <a:srgbClr val="0B0080"/>
                          </a:solidFill>
                          <a:effectLst/>
                          <a:hlinkClick r:id="rId68" tooltip="cpp/numeric/math"/>
                        </a:rPr>
                        <a:t>Common math functions</a:t>
                      </a:r>
                      <a:r>
                        <a:rPr lang="en-US" sz="1400" dirty="0">
                          <a:effectLst/>
                        </a:rPr>
                        <a:t/>
                      </a:r>
                      <a:br>
                        <a:rPr lang="en-US" sz="1400" dirty="0">
                          <a:effectLst/>
                        </a:rPr>
                      </a:br>
                      <a:r>
                        <a:rPr lang="en-US" sz="1400" u="none" strike="noStrike" dirty="0">
                          <a:solidFill>
                            <a:srgbClr val="0B0080"/>
                          </a:solidFill>
                          <a:effectLst/>
                          <a:hlinkClick r:id="rId69" tooltip="cpp/numeric/special functions"/>
                        </a:rPr>
                        <a:t>Mathematical special functions</a:t>
                      </a:r>
                      <a:r>
                        <a:rPr lang="en-US" sz="1400" dirty="0">
                          <a:effectLst/>
                        </a:rPr>
                        <a:t> </a:t>
                      </a:r>
                      <a:r>
                        <a:rPr lang="en-US" sz="1400" dirty="0">
                          <a:solidFill>
                            <a:srgbClr val="008000"/>
                          </a:solidFill>
                          <a:effectLst/>
                        </a:rPr>
                        <a:t>(C++17)</a:t>
                      </a:r>
                      <a:r>
                        <a:rPr lang="en-US" sz="1400" dirty="0">
                          <a:effectLst/>
                        </a:rPr>
                        <a:t/>
                      </a:r>
                      <a:br>
                        <a:rPr lang="en-US" sz="1400" dirty="0">
                          <a:effectLst/>
                        </a:rPr>
                      </a:br>
                      <a:r>
                        <a:rPr lang="en-US" sz="1400" u="none" strike="noStrike" dirty="0">
                          <a:solidFill>
                            <a:srgbClr val="0B0080"/>
                          </a:solidFill>
                          <a:effectLst/>
                          <a:hlinkClick r:id="rId70" tooltip="cpp/numeric"/>
                        </a:rPr>
                        <a:t>Numeric algorithms</a:t>
                      </a:r>
                      <a:r>
                        <a:rPr lang="en-US" sz="1400" dirty="0">
                          <a:effectLst/>
                        </a:rPr>
                        <a:t/>
                      </a:r>
                      <a:br>
                        <a:rPr lang="en-US" sz="1400" dirty="0">
                          <a:effectLst/>
                        </a:rPr>
                      </a:br>
                      <a:r>
                        <a:rPr lang="en-US" sz="1400" u="none" strike="noStrike" dirty="0">
                          <a:solidFill>
                            <a:srgbClr val="0B0080"/>
                          </a:solidFill>
                          <a:effectLst/>
                          <a:hlinkClick r:id="rId71" tooltip="cpp/numeric/random"/>
                        </a:rPr>
                        <a:t>Pseudo-random number generation</a:t>
                      </a:r>
                      <a:r>
                        <a:rPr lang="en-US" sz="1400" dirty="0">
                          <a:effectLst/>
                        </a:rPr>
                        <a:t/>
                      </a:r>
                      <a:br>
                        <a:rPr lang="en-US" sz="1400" dirty="0">
                          <a:effectLst/>
                        </a:rPr>
                      </a:br>
                      <a:r>
                        <a:rPr lang="en-US" sz="1400" u="none" strike="noStrike" dirty="0">
                          <a:solidFill>
                            <a:srgbClr val="0B0080"/>
                          </a:solidFill>
                          <a:effectLst/>
                          <a:hlinkClick r:id="rId72" tooltip="cpp/numeric/fenv"/>
                        </a:rPr>
                        <a:t>Floating-point environment</a:t>
                      </a:r>
                      <a:r>
                        <a:rPr lang="en-US" sz="1400" dirty="0">
                          <a:effectLst/>
                        </a:rPr>
                        <a:t> </a:t>
                      </a:r>
                      <a:r>
                        <a:rPr lang="en-US" sz="1400" dirty="0">
                          <a:solidFill>
                            <a:srgbClr val="008000"/>
                          </a:solidFill>
                          <a:effectLst/>
                        </a:rPr>
                        <a:t>(C++11)</a:t>
                      </a:r>
                      <a:r>
                        <a:rPr lang="en-US" sz="1400" dirty="0">
                          <a:effectLst/>
                        </a:rPr>
                        <a:t/>
                      </a:r>
                      <a:br>
                        <a:rPr lang="en-US" sz="1400" dirty="0">
                          <a:effectLst/>
                        </a:rPr>
                      </a:br>
                      <a:r>
                        <a:rPr lang="en-US" sz="1400" u="none" strike="noStrike" dirty="0">
                          <a:solidFill>
                            <a:srgbClr val="0B0080"/>
                          </a:solidFill>
                          <a:effectLst/>
                          <a:hlinkClick r:id="rId73" tooltip="cpp/numeric/complex"/>
                        </a:rPr>
                        <a:t>complex</a:t>
                      </a:r>
                      <a:r>
                        <a:rPr lang="en-US" sz="1400" dirty="0">
                          <a:effectLst/>
                        </a:rPr>
                        <a:t>  −  </a:t>
                      </a:r>
                      <a:r>
                        <a:rPr lang="en-US" sz="1400" u="none" strike="noStrike" dirty="0" err="1">
                          <a:solidFill>
                            <a:srgbClr val="0B0080"/>
                          </a:solidFill>
                          <a:effectLst/>
                          <a:hlinkClick r:id="rId74" tooltip="cpp/numeric/valarray"/>
                        </a:rPr>
                        <a:t>valarray</a:t>
                      </a:r>
                      <a:endParaRPr lang="en-US" sz="1400" dirty="0">
                        <a:effectLst/>
                      </a:endParaRPr>
                    </a:p>
                    <a:p>
                      <a:r>
                        <a:rPr lang="en-US" sz="1400" b="1" u="none" strike="noStrike" dirty="0">
                          <a:solidFill>
                            <a:srgbClr val="0B0080"/>
                          </a:solidFill>
                          <a:effectLst/>
                          <a:hlinkClick r:id="rId75" tooltip="cpp/locale"/>
                        </a:rPr>
                        <a:t>Localizations library</a:t>
                      </a:r>
                      <a:endParaRPr lang="en-US" sz="1400" dirty="0">
                        <a:effectLst/>
                      </a:endParaRPr>
                    </a:p>
                    <a:p>
                      <a:r>
                        <a:rPr lang="en-US" sz="1400" b="1" u="none" strike="noStrike" dirty="0">
                          <a:solidFill>
                            <a:srgbClr val="0B0080"/>
                          </a:solidFill>
                          <a:effectLst/>
                          <a:hlinkClick r:id="rId76" tooltip="cpp/io"/>
                        </a:rPr>
                        <a:t>Input/output library</a:t>
                      </a:r>
                      <a:endParaRPr lang="en-US" sz="1400" dirty="0">
                        <a:effectLst/>
                      </a:endParaRPr>
                    </a:p>
                    <a:p>
                      <a:r>
                        <a:rPr lang="en-US" sz="1400" u="none" strike="noStrike" dirty="0">
                          <a:solidFill>
                            <a:srgbClr val="0B0080"/>
                          </a:solidFill>
                          <a:effectLst/>
                          <a:hlinkClick r:id="rId77" tooltip="cpp/io"/>
                        </a:rPr>
                        <a:t>Stream-based I/O</a:t>
                      </a:r>
                      <a:r>
                        <a:rPr lang="en-US" sz="1400" dirty="0">
                          <a:effectLst/>
                        </a:rPr>
                        <a:t/>
                      </a:r>
                      <a:br>
                        <a:rPr lang="en-US" sz="1400" dirty="0">
                          <a:effectLst/>
                        </a:rPr>
                      </a:br>
                      <a:r>
                        <a:rPr lang="en-US" sz="1400" u="none" strike="noStrike" dirty="0">
                          <a:solidFill>
                            <a:srgbClr val="0B0080"/>
                          </a:solidFill>
                          <a:effectLst/>
                          <a:hlinkClick r:id="rId78" tooltip="cpp/io"/>
                        </a:rPr>
                        <a:t>Synchronized output</a:t>
                      </a:r>
                      <a:r>
                        <a:rPr lang="en-US" sz="1400" dirty="0">
                          <a:effectLst/>
                        </a:rPr>
                        <a:t> </a:t>
                      </a:r>
                      <a:r>
                        <a:rPr lang="en-US" sz="1400" dirty="0">
                          <a:solidFill>
                            <a:srgbClr val="008000"/>
                          </a:solidFill>
                          <a:effectLst/>
                        </a:rPr>
                        <a:t>(C++20)</a:t>
                      </a:r>
                      <a:r>
                        <a:rPr lang="en-US" sz="1400" dirty="0">
                          <a:effectLst/>
                        </a:rPr>
                        <a:t/>
                      </a:r>
                      <a:br>
                        <a:rPr lang="en-US" sz="1400" dirty="0">
                          <a:effectLst/>
                        </a:rPr>
                      </a:br>
                      <a:r>
                        <a:rPr lang="en-US" sz="1400" u="none" strike="noStrike" dirty="0">
                          <a:solidFill>
                            <a:srgbClr val="0B0080"/>
                          </a:solidFill>
                          <a:effectLst/>
                          <a:hlinkClick r:id="rId79" tooltip="cpp/io/manip"/>
                        </a:rPr>
                        <a:t>I/O manipulators</a:t>
                      </a:r>
                      <a:r>
                        <a:rPr lang="en-US" sz="1400" dirty="0">
                          <a:effectLst/>
                        </a:rPr>
                        <a:t/>
                      </a:r>
                      <a:br>
                        <a:rPr lang="en-US" sz="1400" dirty="0">
                          <a:effectLst/>
                        </a:rPr>
                      </a:br>
                      <a:endParaRPr lang="en-US" sz="1400" dirty="0">
                        <a:effectLst/>
                      </a:endParaRPr>
                    </a:p>
                    <a:p>
                      <a:r>
                        <a:rPr lang="en-US" sz="1400" b="1" u="none" strike="noStrike" dirty="0" err="1">
                          <a:solidFill>
                            <a:srgbClr val="0B0080"/>
                          </a:solidFill>
                          <a:effectLst/>
                          <a:hlinkClick r:id="rId80" tooltip="cpp/filesystem"/>
                        </a:rPr>
                        <a:t>Filesystem</a:t>
                      </a:r>
                      <a:r>
                        <a:rPr lang="en-US" sz="1400" b="1" u="none" strike="noStrike" dirty="0">
                          <a:solidFill>
                            <a:srgbClr val="0B0080"/>
                          </a:solidFill>
                          <a:effectLst/>
                          <a:hlinkClick r:id="rId80" tooltip="cpp/filesystem"/>
                        </a:rPr>
                        <a:t> library</a:t>
                      </a:r>
                      <a:r>
                        <a:rPr lang="en-US" sz="1400" dirty="0">
                          <a:effectLst/>
                        </a:rPr>
                        <a:t> </a:t>
                      </a:r>
                      <a:r>
                        <a:rPr lang="en-US" sz="1400" dirty="0">
                          <a:solidFill>
                            <a:srgbClr val="008000"/>
                          </a:solidFill>
                          <a:effectLst/>
                        </a:rPr>
                        <a:t>(C++17)</a:t>
                      </a:r>
                      <a:endParaRPr lang="en-US" sz="1400" dirty="0">
                        <a:effectLst/>
                      </a:endParaRPr>
                    </a:p>
                    <a:p>
                      <a:r>
                        <a:rPr lang="en-US" sz="1400" b="1" u="none" strike="noStrike" dirty="0">
                          <a:solidFill>
                            <a:srgbClr val="0B0080"/>
                          </a:solidFill>
                          <a:effectLst/>
                          <a:hlinkClick r:id="rId81" tooltip="cpp/regex"/>
                        </a:rPr>
                        <a:t>Regular expressions library</a:t>
                      </a:r>
                      <a:r>
                        <a:rPr lang="en-US" sz="1400" dirty="0">
                          <a:effectLst/>
                        </a:rPr>
                        <a:t> </a:t>
                      </a:r>
                      <a:r>
                        <a:rPr lang="en-US" sz="1400" dirty="0">
                          <a:solidFill>
                            <a:srgbClr val="008000"/>
                          </a:solidFill>
                          <a:effectLst/>
                        </a:rPr>
                        <a:t>(C++11)</a:t>
                      </a:r>
                      <a:endParaRPr lang="en-US" sz="1400" dirty="0">
                        <a:effectLst/>
                      </a:endParaRPr>
                    </a:p>
                    <a:p>
                      <a:r>
                        <a:rPr lang="en-US" sz="1400" u="none" strike="noStrike" dirty="0" err="1">
                          <a:solidFill>
                            <a:srgbClr val="0B0080"/>
                          </a:solidFill>
                          <a:effectLst/>
                          <a:hlinkClick r:id="rId82" tooltip="cpp/regex/basic regex"/>
                        </a:rPr>
                        <a:t>basic_regex</a:t>
                      </a:r>
                      <a:r>
                        <a:rPr lang="en-US" sz="1400" dirty="0">
                          <a:effectLst/>
                        </a:rPr>
                        <a:t>  −  </a:t>
                      </a:r>
                      <a:r>
                        <a:rPr lang="en-US" sz="1400" u="none" strike="noStrike" dirty="0">
                          <a:solidFill>
                            <a:srgbClr val="0B0080"/>
                          </a:solidFill>
                          <a:effectLst/>
                          <a:hlinkClick r:id="rId83" tooltip="cpp/regex"/>
                        </a:rPr>
                        <a:t>algorithms</a:t>
                      </a:r>
                      <a:endParaRPr lang="en-US" sz="1400" dirty="0">
                        <a:effectLst/>
                      </a:endParaRPr>
                    </a:p>
                    <a:p>
                      <a:r>
                        <a:rPr lang="en-US" sz="1400" b="1" u="none" strike="noStrike" dirty="0">
                          <a:solidFill>
                            <a:srgbClr val="0B0080"/>
                          </a:solidFill>
                          <a:effectLst/>
                          <a:hlinkClick r:id="rId84" tooltip="cpp/atomic"/>
                        </a:rPr>
                        <a:t>Atomic operations library</a:t>
                      </a:r>
                      <a:r>
                        <a:rPr lang="en-US" sz="1400" dirty="0">
                          <a:effectLst/>
                        </a:rPr>
                        <a:t> </a:t>
                      </a:r>
                      <a:r>
                        <a:rPr lang="en-US" sz="1400" dirty="0">
                          <a:solidFill>
                            <a:srgbClr val="008000"/>
                          </a:solidFill>
                          <a:effectLst/>
                        </a:rPr>
                        <a:t>(C++11)</a:t>
                      </a:r>
                      <a:endParaRPr lang="en-US" sz="1400" dirty="0">
                        <a:effectLst/>
                      </a:endParaRPr>
                    </a:p>
                    <a:p>
                      <a:r>
                        <a:rPr lang="en-US" sz="1400" u="none" strike="noStrike" dirty="0">
                          <a:solidFill>
                            <a:srgbClr val="0B0080"/>
                          </a:solidFill>
                          <a:effectLst/>
                          <a:hlinkClick r:id="rId85" tooltip="cpp/atomic/atomic"/>
                        </a:rPr>
                        <a:t>atomic</a:t>
                      </a:r>
                      <a:r>
                        <a:rPr lang="en-US" sz="1400" dirty="0">
                          <a:effectLst/>
                        </a:rPr>
                        <a:t>  −  </a:t>
                      </a:r>
                      <a:r>
                        <a:rPr lang="en-US" sz="1400" u="none" strike="noStrike" dirty="0" err="1">
                          <a:solidFill>
                            <a:srgbClr val="0B0080"/>
                          </a:solidFill>
                          <a:effectLst/>
                          <a:hlinkClick r:id="rId86" tooltip="cpp/atomic/atomic flag"/>
                        </a:rPr>
                        <a:t>atomic_flag</a:t>
                      </a:r>
                      <a:r>
                        <a:rPr lang="en-US" sz="1400" dirty="0">
                          <a:effectLst/>
                        </a:rPr>
                        <a:t/>
                      </a:r>
                      <a:br>
                        <a:rPr lang="en-US" sz="1400" dirty="0">
                          <a:effectLst/>
                        </a:rPr>
                      </a:br>
                      <a:r>
                        <a:rPr lang="en-US" sz="1400" u="none" strike="noStrike" dirty="0" err="1">
                          <a:solidFill>
                            <a:srgbClr val="0B0080"/>
                          </a:solidFill>
                          <a:effectLst/>
                          <a:hlinkClick r:id="rId87" tooltip="cpp/atomic/atomic ref"/>
                        </a:rPr>
                        <a:t>atomic_ref</a:t>
                      </a:r>
                      <a:r>
                        <a:rPr lang="en-US" sz="1400" dirty="0">
                          <a:effectLst/>
                        </a:rPr>
                        <a:t> </a:t>
                      </a:r>
                      <a:r>
                        <a:rPr lang="en-US" sz="1400" dirty="0">
                          <a:solidFill>
                            <a:srgbClr val="008000"/>
                          </a:solidFill>
                          <a:effectLst/>
                        </a:rPr>
                        <a:t>(C++20)</a:t>
                      </a:r>
                      <a:endParaRPr lang="en-US" sz="1400" dirty="0">
                        <a:effectLst/>
                      </a:endParaRPr>
                    </a:p>
                    <a:p>
                      <a:r>
                        <a:rPr lang="en-US" sz="1400" b="1" u="none" strike="noStrike" dirty="0">
                          <a:solidFill>
                            <a:srgbClr val="0B0080"/>
                          </a:solidFill>
                          <a:effectLst/>
                          <a:hlinkClick r:id="rId88" tooltip="cpp/thread"/>
                        </a:rPr>
                        <a:t>Thread support library</a:t>
                      </a:r>
                      <a:r>
                        <a:rPr lang="en-US" sz="1400" dirty="0">
                          <a:effectLst/>
                        </a:rPr>
                        <a:t> </a:t>
                      </a:r>
                      <a:r>
                        <a:rPr lang="en-US" sz="1400" dirty="0">
                          <a:solidFill>
                            <a:srgbClr val="008000"/>
                          </a:solidFill>
                          <a:effectLst/>
                        </a:rPr>
                        <a:t>(C++11)</a:t>
                      </a:r>
                      <a:endParaRPr lang="en-US" sz="1400" dirty="0">
                        <a:effectLst/>
                      </a:endParaRPr>
                    </a:p>
                  </a:txBody>
                  <a:tcPr marL="24455" marR="24455" marT="12227" marB="12227" anchor="ctr">
                    <a:lnL>
                      <a:noFill/>
                    </a:lnL>
                    <a:lnR w="6350" cap="flat" cmpd="sng" algn="ctr">
                      <a:solidFill>
                        <a:srgbClr val="C0C0C0"/>
                      </a:solidFill>
                      <a:prstDash val="solid"/>
                      <a:round/>
                      <a:headEnd type="none" w="med" len="med"/>
                      <a:tailEnd type="none" w="med" len="med"/>
                    </a:lnR>
                    <a:lnT>
                      <a:noFill/>
                    </a:lnT>
                    <a:lnB w="6350" cap="flat" cmpd="sng" algn="ctr">
                      <a:solidFill>
                        <a:srgbClr val="C0C0C0"/>
                      </a:solidFill>
                      <a:prstDash val="solid"/>
                      <a:round/>
                      <a:headEnd type="none" w="med" len="med"/>
                      <a:tailEnd type="none" w="med" len="med"/>
                    </a:lnB>
                    <a:solidFill>
                      <a:srgbClr val="FAFAFA"/>
                    </a:solidFill>
                  </a:tcPr>
                </a:tc>
                <a:extLst>
                  <a:ext uri="{0D108BD9-81ED-4DB2-BD59-A6C34878D82A}">
                    <a16:rowId xmlns:a16="http://schemas.microsoft.com/office/drawing/2014/main" val="3229417428"/>
                  </a:ext>
                </a:extLst>
              </a:tr>
            </a:tbl>
          </a:graphicData>
        </a:graphic>
      </p:graphicFrame>
    </p:spTree>
    <p:extLst>
      <p:ext uri="{BB962C8B-B14F-4D97-AF65-F5344CB8AC3E}">
        <p14:creationId xmlns:p14="http://schemas.microsoft.com/office/powerpoint/2010/main" val="358594095"/>
      </p:ext>
    </p:extLst>
  </p:cSld>
  <p:clrMapOvr>
    <a:masterClrMapping/>
  </p:clrMapOvr>
  <p:transition spd="med" advClick="0" advTm="0">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a:solidFill>
                  <a:schemeClr val="bg1"/>
                </a:solidFill>
              </a:rPr>
              <a:t>例</a:t>
            </a:r>
            <a:r>
              <a:rPr lang="en-US" altLang="zh-CN" sz="3200" kern="0" dirty="0" smtClean="0">
                <a:solidFill>
                  <a:schemeClr val="bg1"/>
                </a:solidFill>
              </a:rPr>
              <a:t>1.14  </a:t>
            </a:r>
            <a:r>
              <a:rPr lang="zh-CN" altLang="en-US" sz="3200" kern="0" dirty="0">
                <a:solidFill>
                  <a:schemeClr val="bg1"/>
                </a:solidFill>
              </a:rPr>
              <a:t>使用引用可以简化程序 </a:t>
            </a:r>
          </a:p>
        </p:txBody>
      </p:sp>
      <p:sp>
        <p:nvSpPr>
          <p:cNvPr id="17" name="Rectangle 3"/>
          <p:cNvSpPr txBox="1">
            <a:spLocks noChangeArrowheads="1"/>
          </p:cNvSpPr>
          <p:nvPr/>
        </p:nvSpPr>
        <p:spPr bwMode="auto">
          <a:xfrm>
            <a:off x="352086" y="1225054"/>
            <a:ext cx="5327650" cy="5334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smtClean="0"/>
              <a:t>    </a:t>
            </a:r>
            <a:r>
              <a:rPr lang="en-US" altLang="zh-CN" sz="2000" b="0" kern="0" dirty="0" smtClean="0"/>
              <a:t>#include&lt;</a:t>
            </a:r>
            <a:r>
              <a:rPr lang="en-US" altLang="zh-CN" sz="2000" b="0" kern="0" dirty="0" err="1" smtClean="0"/>
              <a:t>iostream.h</a:t>
            </a:r>
            <a:r>
              <a:rPr lang="en-US" altLang="zh-CN" sz="2000" b="0" kern="0" dirty="0" smtClean="0"/>
              <a:t>&gt;</a:t>
            </a:r>
          </a:p>
          <a:p>
            <a:pPr>
              <a:lnSpc>
                <a:spcPct val="80000"/>
              </a:lnSpc>
              <a:buFont typeface="Wingdings" pitchFamily="2" charset="2"/>
              <a:buNone/>
              <a:defRPr/>
            </a:pPr>
            <a:r>
              <a:rPr lang="en-US" altLang="zh-CN" sz="2000" b="0" kern="0" dirty="0" smtClean="0"/>
              <a:t>	main()</a:t>
            </a:r>
          </a:p>
          <a:p>
            <a:pPr>
              <a:lnSpc>
                <a:spcPct val="80000"/>
              </a:lnSpc>
              <a:buFont typeface="Wingdings" pitchFamily="2" charset="2"/>
              <a:buNone/>
              <a:defRPr/>
            </a:pPr>
            <a:r>
              <a:rPr lang="en-US" altLang="zh-CN" sz="2000" b="0" kern="0" dirty="0" smtClean="0"/>
              <a:t>	{</a:t>
            </a:r>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smtClean="0"/>
              <a:t> </a:t>
            </a:r>
            <a:r>
              <a:rPr lang="en-US" altLang="zh-CN" sz="2000" b="0" kern="0" dirty="0" err="1" smtClean="0"/>
              <a:t>i</a:t>
            </a:r>
            <a:r>
              <a:rPr lang="en-US" altLang="zh-CN" sz="2000" b="0" kern="0" dirty="0" smtClean="0"/>
              <a:t>=15;           	</a:t>
            </a:r>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smtClean="0"/>
              <a:t>* </a:t>
            </a:r>
            <a:r>
              <a:rPr lang="en-US" altLang="zh-CN" sz="2000" b="0" kern="0" dirty="0" err="1" smtClean="0"/>
              <a:t>iptr</a:t>
            </a:r>
            <a:r>
              <a:rPr lang="en-US" altLang="zh-CN" sz="2000" b="0" kern="0" dirty="0" smtClean="0"/>
              <a:t>=&amp;</a:t>
            </a:r>
            <a:r>
              <a:rPr lang="en-US" altLang="zh-CN" sz="2000" b="0" kern="0" dirty="0" err="1" smtClean="0"/>
              <a:t>i</a:t>
            </a:r>
            <a:r>
              <a:rPr lang="en-US" altLang="zh-CN" sz="2000" b="0" kern="0" dirty="0" smtClean="0"/>
              <a:t>;       	</a:t>
            </a:r>
          </a:p>
          <a:p>
            <a:pPr>
              <a:lnSpc>
                <a:spcPct val="80000"/>
              </a:lnSpc>
              <a:buFont typeface="Wingdings" pitchFamily="2" charset="2"/>
              <a:buNone/>
              <a:defRPr/>
            </a:pPr>
            <a:r>
              <a:rPr lang="en-US" altLang="zh-CN" sz="2000" b="0" kern="0" dirty="0" smtClean="0"/>
              <a:t>	    </a:t>
            </a:r>
            <a:r>
              <a:rPr lang="en-US" altLang="zh-CN" sz="2000" b="0" kern="0" dirty="0" err="1" smtClean="0"/>
              <a:t>int</a:t>
            </a:r>
            <a:r>
              <a:rPr lang="en-US" altLang="zh-CN" sz="2000" b="0" kern="0" dirty="0" smtClean="0"/>
              <a:t> &amp; </a:t>
            </a:r>
            <a:r>
              <a:rPr lang="en-US" altLang="zh-CN" sz="2000" b="0" kern="0" dirty="0" err="1" smtClean="0"/>
              <a:t>rptr</a:t>
            </a:r>
            <a:r>
              <a:rPr lang="en-US" altLang="zh-CN" sz="2000" b="0" kern="0" dirty="0" smtClean="0"/>
              <a:t>=</a:t>
            </a:r>
            <a:r>
              <a:rPr lang="en-US" altLang="zh-CN" sz="2000" b="0" kern="0" dirty="0" err="1" smtClean="0"/>
              <a:t>i</a:t>
            </a:r>
            <a:r>
              <a:rPr lang="en-US" altLang="zh-CN" sz="2000" b="0" kern="0" dirty="0" smtClean="0"/>
              <a:t>; </a:t>
            </a:r>
          </a:p>
          <a:p>
            <a:pPr>
              <a:lnSpc>
                <a:spcPct val="80000"/>
              </a:lnSpc>
              <a:buFont typeface="Wingdings" pitchFamily="2" charset="2"/>
              <a:buNone/>
              <a:defRPr/>
            </a:pPr>
            <a:r>
              <a:rPr lang="en-US" altLang="zh-CN" sz="2000" b="0" kern="0" dirty="0" smtClean="0"/>
              <a:t>	    </a:t>
            </a:r>
            <a:r>
              <a:rPr lang="en-US" altLang="zh-CN" sz="2000" b="0" kern="0" dirty="0" err="1" smtClean="0">
                <a:solidFill>
                  <a:srgbClr val="0000CC"/>
                </a:solidFill>
              </a:rPr>
              <a:t>cout</a:t>
            </a:r>
            <a:r>
              <a:rPr lang="en-US" altLang="zh-CN" sz="2000" b="0" kern="0" dirty="0" smtClean="0">
                <a:solidFill>
                  <a:srgbClr val="0000CC"/>
                </a:solidFill>
              </a:rPr>
              <a:t>&lt;&lt;" </a:t>
            </a:r>
            <a:r>
              <a:rPr lang="en-US" altLang="zh-CN" sz="2000" b="0" kern="0" dirty="0" err="1" smtClean="0">
                <a:solidFill>
                  <a:srgbClr val="0000CC"/>
                </a:solidFill>
              </a:rPr>
              <a:t>i</a:t>
            </a:r>
            <a:r>
              <a:rPr lang="en-US" altLang="zh-CN" sz="2000" b="0" kern="0" dirty="0" smtClean="0">
                <a:solidFill>
                  <a:srgbClr val="0000CC"/>
                </a:solidFill>
              </a:rPr>
              <a:t> is "&lt;&lt;</a:t>
            </a:r>
            <a:r>
              <a:rPr lang="en-US" altLang="zh-CN" sz="2000" b="0" kern="0" dirty="0" err="1" smtClean="0">
                <a:solidFill>
                  <a:srgbClr val="0000CC"/>
                </a:solidFill>
              </a:rPr>
              <a:t>i</a:t>
            </a:r>
            <a:r>
              <a:rPr lang="en-US" altLang="zh-CN" sz="2000" b="0" kern="0" dirty="0" smtClean="0">
                <a:solidFill>
                  <a:srgbClr val="0000CC"/>
                </a:solidFill>
              </a:rPr>
              <a:t>&lt;&lt;</a:t>
            </a:r>
            <a:r>
              <a:rPr lang="en-US" altLang="zh-CN" sz="2000" b="0" kern="0" dirty="0" err="1" smtClean="0">
                <a:solidFill>
                  <a:srgbClr val="0000CC"/>
                </a:solidFill>
              </a:rPr>
              <a:t>endl</a:t>
            </a:r>
            <a:r>
              <a:rPr lang="en-US" altLang="zh-CN" sz="2000" b="0" kern="0" dirty="0" smtClean="0">
                <a:solidFill>
                  <a:srgbClr val="0000CC"/>
                </a:solidFill>
              </a:rPr>
              <a:t>;</a:t>
            </a:r>
          </a:p>
          <a:p>
            <a:pPr>
              <a:lnSpc>
                <a:spcPct val="80000"/>
              </a:lnSpc>
              <a:buFont typeface="Wingdings" pitchFamily="2" charset="2"/>
              <a:buNone/>
              <a:defRPr/>
            </a:pPr>
            <a:r>
              <a:rPr lang="en-US" altLang="zh-CN" sz="2000" b="0" kern="0" dirty="0" smtClean="0"/>
              <a:t>	    </a:t>
            </a:r>
            <a:r>
              <a:rPr lang="en-US" altLang="zh-CN" sz="2000" b="0" kern="0" dirty="0" err="1" smtClean="0"/>
              <a:t>cout</a:t>
            </a:r>
            <a:r>
              <a:rPr lang="en-US" altLang="zh-CN" sz="2000" b="0" kern="0" dirty="0" smtClean="0"/>
              <a:t>&lt;&lt;" *</a:t>
            </a:r>
            <a:r>
              <a:rPr lang="en-US" altLang="zh-CN" sz="2000" b="0" kern="0" dirty="0" err="1" smtClean="0"/>
              <a:t>iptr</a:t>
            </a:r>
            <a:r>
              <a:rPr lang="en-US" altLang="zh-CN" sz="2000" b="0" kern="0" dirty="0" smtClean="0"/>
              <a:t> is "&lt;&lt;*</a:t>
            </a:r>
            <a:r>
              <a:rPr lang="en-US" altLang="zh-CN" sz="2000" b="0" kern="0" dirty="0" err="1" smtClean="0"/>
              <a:t>iptr</a:t>
            </a:r>
            <a:r>
              <a:rPr lang="en-US" altLang="zh-CN" sz="2000" b="0" kern="0" dirty="0" smtClean="0"/>
              <a:t>&lt;&lt;</a:t>
            </a:r>
            <a:r>
              <a:rPr lang="en-US" altLang="zh-CN" sz="2000" b="0" kern="0" dirty="0" err="1" smtClean="0"/>
              <a:t>endl</a:t>
            </a:r>
            <a:r>
              <a:rPr lang="en-US" altLang="zh-CN" sz="2000" b="0" kern="0" dirty="0" smtClean="0"/>
              <a:t>;</a:t>
            </a:r>
          </a:p>
          <a:p>
            <a:pPr>
              <a:lnSpc>
                <a:spcPct val="80000"/>
              </a:lnSpc>
              <a:buFont typeface="Wingdings" pitchFamily="2" charset="2"/>
              <a:buNone/>
              <a:defRPr/>
            </a:pPr>
            <a:r>
              <a:rPr lang="en-US" altLang="zh-CN" sz="2000" b="0" kern="0" dirty="0" smtClean="0"/>
              <a:t>	</a:t>
            </a:r>
            <a:r>
              <a:rPr lang="en-US" altLang="zh-CN" sz="2000" b="0" kern="0" dirty="0" smtClean="0">
                <a:solidFill>
                  <a:srgbClr val="FF0000"/>
                </a:solidFill>
              </a:rPr>
              <a:t>    </a:t>
            </a:r>
            <a:r>
              <a:rPr lang="en-US" altLang="zh-CN" sz="2000" b="0" kern="0" dirty="0" err="1" smtClean="0">
                <a:solidFill>
                  <a:srgbClr val="FF0000"/>
                </a:solidFill>
              </a:rPr>
              <a:t>cout</a:t>
            </a:r>
            <a:r>
              <a:rPr lang="en-US" altLang="zh-CN" sz="2000" b="0" kern="0" dirty="0" smtClean="0">
                <a:solidFill>
                  <a:srgbClr val="FF0000"/>
                </a:solidFill>
              </a:rPr>
              <a:t>&lt;&lt;" </a:t>
            </a:r>
            <a:r>
              <a:rPr lang="en-US" altLang="zh-CN" sz="2000" b="0" kern="0" dirty="0" err="1" smtClean="0">
                <a:solidFill>
                  <a:srgbClr val="FF0000"/>
                </a:solidFill>
              </a:rPr>
              <a:t>rptr</a:t>
            </a:r>
            <a:r>
              <a:rPr lang="en-US" altLang="zh-CN" sz="2000" b="0" kern="0" dirty="0" smtClean="0">
                <a:solidFill>
                  <a:srgbClr val="FF0000"/>
                </a:solidFill>
              </a:rPr>
              <a:t> is "&lt;&lt;</a:t>
            </a:r>
            <a:r>
              <a:rPr lang="en-US" altLang="zh-CN" sz="2000" b="0" kern="0" dirty="0" err="1" smtClean="0">
                <a:solidFill>
                  <a:srgbClr val="FF0000"/>
                </a:solidFill>
              </a:rPr>
              <a:t>rptr</a:t>
            </a:r>
            <a:r>
              <a:rPr lang="en-US" altLang="zh-CN" sz="2000" b="0" kern="0" dirty="0" smtClean="0">
                <a:solidFill>
                  <a:srgbClr val="FF0000"/>
                </a:solidFill>
              </a:rPr>
              <a:t>&lt;&lt;</a:t>
            </a:r>
            <a:r>
              <a:rPr lang="en-US" altLang="zh-CN" sz="2000" b="0" kern="0" dirty="0" err="1" smtClean="0">
                <a:solidFill>
                  <a:srgbClr val="FF0000"/>
                </a:solidFill>
              </a:rPr>
              <a:t>endl</a:t>
            </a:r>
            <a:r>
              <a:rPr lang="en-US" altLang="zh-CN" sz="2000" b="0" kern="0" dirty="0" smtClean="0">
                <a:solidFill>
                  <a:srgbClr val="FF0000"/>
                </a:solidFill>
              </a:rPr>
              <a:t>;</a:t>
            </a:r>
          </a:p>
          <a:p>
            <a:pPr>
              <a:lnSpc>
                <a:spcPct val="80000"/>
              </a:lnSpc>
              <a:buFont typeface="Wingdings" pitchFamily="2" charset="2"/>
              <a:buNone/>
              <a:defRPr/>
            </a:pPr>
            <a:r>
              <a:rPr lang="en-US" altLang="zh-CN" sz="2000" b="0" kern="0" dirty="0" smtClean="0"/>
              <a:t>	    </a:t>
            </a:r>
            <a:r>
              <a:rPr lang="en-US" altLang="zh-CN" sz="2000" b="0" kern="0" dirty="0" err="1" smtClean="0"/>
              <a:t>i</a:t>
            </a:r>
            <a:r>
              <a:rPr lang="en-US" altLang="zh-CN" sz="2000" b="0" kern="0" dirty="0" smtClean="0"/>
              <a:t>=29;</a:t>
            </a:r>
          </a:p>
          <a:p>
            <a:pPr>
              <a:lnSpc>
                <a:spcPct val="80000"/>
              </a:lnSpc>
              <a:buFont typeface="Wingdings" pitchFamily="2" charset="2"/>
              <a:buNone/>
              <a:defRPr/>
            </a:pPr>
            <a:r>
              <a:rPr lang="en-US" altLang="zh-CN" sz="2000" b="0" kern="0" dirty="0" smtClean="0"/>
              <a:t>	    </a:t>
            </a:r>
            <a:r>
              <a:rPr lang="en-US" altLang="zh-CN" sz="2000" b="0" kern="0" dirty="0" err="1" smtClean="0"/>
              <a:t>cout</a:t>
            </a:r>
            <a:r>
              <a:rPr lang="en-US" altLang="zh-CN" sz="2000" b="0" kern="0" dirty="0" smtClean="0"/>
              <a:t>&lt;&lt;" After changing </a:t>
            </a:r>
            <a:r>
              <a:rPr lang="en-US" altLang="zh-CN" sz="2000" b="0" kern="0" dirty="0" err="1" smtClean="0"/>
              <a:t>i</a:t>
            </a:r>
            <a:r>
              <a:rPr lang="en-US" altLang="zh-CN" sz="2000" b="0" kern="0" dirty="0" smtClean="0"/>
              <a:t> to 29</a:t>
            </a:r>
            <a:r>
              <a:rPr lang="zh-CN" altLang="en-US" sz="2000" b="0" kern="0" dirty="0" smtClean="0"/>
              <a:t>：</a:t>
            </a:r>
            <a:r>
              <a:rPr lang="en-US" altLang="zh-CN" sz="2000" b="0" kern="0" dirty="0" smtClean="0"/>
              <a:t>"&lt;&lt;</a:t>
            </a:r>
            <a:r>
              <a:rPr lang="en-US" altLang="zh-CN" sz="2000" b="0" kern="0" dirty="0" err="1" smtClean="0"/>
              <a:t>endl</a:t>
            </a:r>
            <a:r>
              <a:rPr lang="en-US" altLang="zh-CN" sz="2000" b="0" kern="0" dirty="0" smtClean="0"/>
              <a:t>;</a:t>
            </a:r>
          </a:p>
          <a:p>
            <a:pPr>
              <a:lnSpc>
                <a:spcPct val="80000"/>
              </a:lnSpc>
              <a:buFont typeface="Wingdings" pitchFamily="2" charset="2"/>
              <a:buNone/>
              <a:defRPr/>
            </a:pPr>
            <a:r>
              <a:rPr lang="en-US" altLang="zh-CN" sz="2000" b="0" kern="0" dirty="0" smtClean="0"/>
              <a:t>	</a:t>
            </a:r>
            <a:r>
              <a:rPr lang="en-US" altLang="zh-CN" sz="2000" b="0" kern="0" dirty="0" smtClean="0">
                <a:solidFill>
                  <a:srgbClr val="FF0000"/>
                </a:solidFill>
              </a:rPr>
              <a:t>    </a:t>
            </a:r>
            <a:r>
              <a:rPr lang="en-US" altLang="zh-CN" sz="2000" b="0" kern="0" dirty="0" err="1" smtClean="0">
                <a:solidFill>
                  <a:srgbClr val="FF0000"/>
                </a:solidFill>
              </a:rPr>
              <a:t>cout</a:t>
            </a:r>
            <a:r>
              <a:rPr lang="en-US" altLang="zh-CN" sz="2000" b="0" kern="0" dirty="0" smtClean="0">
                <a:solidFill>
                  <a:srgbClr val="FF0000"/>
                </a:solidFill>
              </a:rPr>
              <a:t>&lt;&lt;" </a:t>
            </a:r>
            <a:r>
              <a:rPr lang="en-US" altLang="zh-CN" sz="2000" b="0" kern="0" dirty="0" err="1" smtClean="0">
                <a:solidFill>
                  <a:srgbClr val="FF0000"/>
                </a:solidFill>
              </a:rPr>
              <a:t>i</a:t>
            </a:r>
            <a:r>
              <a:rPr lang="en-US" altLang="zh-CN" sz="2000" b="0" kern="0" dirty="0" smtClean="0">
                <a:solidFill>
                  <a:srgbClr val="FF0000"/>
                </a:solidFill>
              </a:rPr>
              <a:t> is "&lt;&lt;</a:t>
            </a:r>
            <a:r>
              <a:rPr lang="en-US" altLang="zh-CN" sz="2000" b="0" kern="0" dirty="0" err="1" smtClean="0">
                <a:solidFill>
                  <a:srgbClr val="FF0000"/>
                </a:solidFill>
              </a:rPr>
              <a:t>i</a:t>
            </a:r>
            <a:r>
              <a:rPr lang="en-US" altLang="zh-CN" sz="2000" b="0" kern="0" dirty="0" smtClean="0">
                <a:solidFill>
                  <a:srgbClr val="FF0000"/>
                </a:solidFill>
              </a:rPr>
              <a:t>&lt;&lt;</a:t>
            </a:r>
            <a:r>
              <a:rPr lang="en-US" altLang="zh-CN" sz="2000" b="0" kern="0" dirty="0" err="1" smtClean="0">
                <a:solidFill>
                  <a:srgbClr val="FF0000"/>
                </a:solidFill>
              </a:rPr>
              <a:t>endl</a:t>
            </a:r>
            <a:r>
              <a:rPr lang="en-US" altLang="zh-CN" sz="2000" b="0" kern="0" dirty="0" smtClean="0">
                <a:solidFill>
                  <a:srgbClr val="FF0000"/>
                </a:solidFill>
              </a:rPr>
              <a:t>;</a:t>
            </a:r>
          </a:p>
          <a:p>
            <a:pPr>
              <a:lnSpc>
                <a:spcPct val="80000"/>
              </a:lnSpc>
              <a:buFont typeface="Wingdings" pitchFamily="2" charset="2"/>
              <a:buNone/>
              <a:defRPr/>
            </a:pPr>
            <a:r>
              <a:rPr lang="en-US" altLang="zh-CN" sz="2000" b="0" kern="0" dirty="0" smtClean="0"/>
              <a:t>	    </a:t>
            </a:r>
            <a:r>
              <a:rPr lang="en-US" altLang="zh-CN" sz="2000" b="0" kern="0" dirty="0" err="1" smtClean="0"/>
              <a:t>cout</a:t>
            </a:r>
            <a:r>
              <a:rPr lang="en-US" altLang="zh-CN" sz="2000" b="0" kern="0" dirty="0" smtClean="0"/>
              <a:t>&lt;&lt;" *</a:t>
            </a:r>
            <a:r>
              <a:rPr lang="en-US" altLang="zh-CN" sz="2000" b="0" kern="0" dirty="0" err="1" smtClean="0"/>
              <a:t>iptr</a:t>
            </a:r>
            <a:r>
              <a:rPr lang="en-US" altLang="zh-CN" sz="2000" b="0" kern="0" dirty="0" smtClean="0"/>
              <a:t> is "&lt;&lt;*</a:t>
            </a:r>
            <a:r>
              <a:rPr lang="en-US" altLang="zh-CN" sz="2000" b="0" kern="0" dirty="0" err="1" smtClean="0"/>
              <a:t>iptr</a:t>
            </a:r>
            <a:r>
              <a:rPr lang="en-US" altLang="zh-CN" sz="2000" b="0" kern="0" dirty="0" smtClean="0"/>
              <a:t>&lt;&lt;</a:t>
            </a:r>
            <a:r>
              <a:rPr lang="en-US" altLang="zh-CN" sz="2000" b="0" kern="0" dirty="0" err="1" smtClean="0"/>
              <a:t>endl</a:t>
            </a:r>
            <a:r>
              <a:rPr lang="en-US" altLang="zh-CN" sz="2000" b="0" kern="0" dirty="0" smtClean="0"/>
              <a:t>;</a:t>
            </a:r>
          </a:p>
          <a:p>
            <a:pPr>
              <a:lnSpc>
                <a:spcPct val="80000"/>
              </a:lnSpc>
              <a:buFont typeface="Wingdings" pitchFamily="2" charset="2"/>
              <a:buNone/>
              <a:defRPr/>
            </a:pPr>
            <a:r>
              <a:rPr lang="en-US" altLang="zh-CN" sz="2000" b="0" kern="0" dirty="0" smtClean="0"/>
              <a:t>	    </a:t>
            </a:r>
            <a:r>
              <a:rPr lang="en-US" altLang="zh-CN" sz="2000" b="0" kern="0" dirty="0" err="1" smtClean="0">
                <a:solidFill>
                  <a:srgbClr val="FF0000"/>
                </a:solidFill>
              </a:rPr>
              <a:t>cout</a:t>
            </a:r>
            <a:r>
              <a:rPr lang="en-US" altLang="zh-CN" sz="2000" b="0" kern="0" dirty="0" smtClean="0">
                <a:solidFill>
                  <a:srgbClr val="FF0000"/>
                </a:solidFill>
              </a:rPr>
              <a:t>&lt;&lt;" </a:t>
            </a:r>
            <a:r>
              <a:rPr lang="en-US" altLang="zh-CN" sz="2000" b="0" kern="0" dirty="0" err="1" smtClean="0">
                <a:solidFill>
                  <a:srgbClr val="FF0000"/>
                </a:solidFill>
              </a:rPr>
              <a:t>rptr</a:t>
            </a:r>
            <a:r>
              <a:rPr lang="en-US" altLang="zh-CN" sz="2000" b="0" kern="0" dirty="0" smtClean="0">
                <a:solidFill>
                  <a:srgbClr val="FF0000"/>
                </a:solidFill>
              </a:rPr>
              <a:t> is "&lt;&lt;</a:t>
            </a:r>
            <a:r>
              <a:rPr lang="en-US" altLang="zh-CN" sz="2000" b="0" kern="0" dirty="0" err="1" smtClean="0">
                <a:solidFill>
                  <a:srgbClr val="FF0000"/>
                </a:solidFill>
              </a:rPr>
              <a:t>rptr</a:t>
            </a:r>
            <a:r>
              <a:rPr lang="en-US" altLang="zh-CN" sz="2000" b="0" kern="0" dirty="0" smtClean="0">
                <a:solidFill>
                  <a:srgbClr val="FF0000"/>
                </a:solidFill>
              </a:rPr>
              <a:t>&lt;&lt;</a:t>
            </a:r>
            <a:r>
              <a:rPr lang="en-US" altLang="zh-CN" sz="2000" b="0" kern="0" dirty="0" err="1" smtClean="0">
                <a:solidFill>
                  <a:srgbClr val="FF0000"/>
                </a:solidFill>
              </a:rPr>
              <a:t>endl</a:t>
            </a:r>
            <a:r>
              <a:rPr lang="en-US" altLang="zh-CN" sz="2000" b="0" kern="0" dirty="0" smtClean="0">
                <a:solidFill>
                  <a:srgbClr val="FF0000"/>
                </a:solidFill>
              </a:rPr>
              <a:t>;</a:t>
            </a:r>
          </a:p>
          <a:p>
            <a:pPr>
              <a:lnSpc>
                <a:spcPct val="80000"/>
              </a:lnSpc>
              <a:buFont typeface="Wingdings" pitchFamily="2" charset="2"/>
              <a:buNone/>
              <a:defRPr/>
            </a:pPr>
            <a:r>
              <a:rPr lang="en-US" altLang="zh-CN" sz="2000" b="0" kern="0" dirty="0" smtClean="0"/>
              <a:t>	    return 0;</a:t>
            </a:r>
          </a:p>
          <a:p>
            <a:pPr>
              <a:lnSpc>
                <a:spcPct val="80000"/>
              </a:lnSpc>
              <a:buFont typeface="Wingdings" pitchFamily="2" charset="2"/>
              <a:buNone/>
              <a:defRPr/>
            </a:pPr>
            <a:r>
              <a:rPr lang="en-US" altLang="zh-CN" sz="2000" b="0" kern="0" dirty="0" smtClean="0"/>
              <a:t>	}</a:t>
            </a:r>
            <a:endParaRPr lang="en-US" altLang="zh-CN" sz="2000" b="0" kern="0" dirty="0"/>
          </a:p>
        </p:txBody>
      </p:sp>
      <p:sp>
        <p:nvSpPr>
          <p:cNvPr id="18" name="Text Box 4"/>
          <p:cNvSpPr txBox="1">
            <a:spLocks noChangeArrowheads="1"/>
          </p:cNvSpPr>
          <p:nvPr/>
        </p:nvSpPr>
        <p:spPr bwMode="auto">
          <a:xfrm>
            <a:off x="7539335" y="2421682"/>
            <a:ext cx="3529012"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143000" indent="-2286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宋体" panose="02010600030101010101" pitchFamily="2" charset="-122"/>
              <a:buNone/>
            </a:pPr>
            <a:r>
              <a:rPr lang="zh-CN" altLang="en-US" sz="2300" b="1" dirty="0">
                <a:latin typeface="宋体" panose="02010600030101010101" pitchFamily="2" charset="-122"/>
              </a:rPr>
              <a:t>运行结果：</a:t>
            </a:r>
          </a:p>
          <a:p>
            <a:pPr eaLnBrk="1" hangingPunct="1">
              <a:spcBef>
                <a:spcPct val="20000"/>
              </a:spcBef>
              <a:buFont typeface="宋体" panose="02010600030101010101" pitchFamily="2" charset="-122"/>
              <a:buNone/>
            </a:pPr>
            <a:r>
              <a:rPr lang="en-US" altLang="zh-CN" sz="2000" dirty="0" err="1">
                <a:solidFill>
                  <a:srgbClr val="0000CC"/>
                </a:solidFill>
                <a:latin typeface="Arial" panose="020B0604020202020204" pitchFamily="34" charset="0"/>
              </a:rPr>
              <a:t>i</a:t>
            </a:r>
            <a:r>
              <a:rPr lang="en-US" altLang="zh-CN" sz="2000" dirty="0">
                <a:solidFill>
                  <a:srgbClr val="0000CC"/>
                </a:solidFill>
                <a:latin typeface="Arial" panose="020B0604020202020204" pitchFamily="34" charset="0"/>
              </a:rPr>
              <a:t> is 15</a:t>
            </a:r>
          </a:p>
          <a:p>
            <a:pPr eaLnBrk="1" hangingPunct="1">
              <a:spcBef>
                <a:spcPct val="20000"/>
              </a:spcBef>
              <a:buFont typeface="宋体" panose="02010600030101010101" pitchFamily="2" charset="-122"/>
              <a:buNone/>
            </a:pPr>
            <a:r>
              <a:rPr lang="en-US" altLang="zh-CN" sz="2000" dirty="0">
                <a:latin typeface="Arial" panose="020B0604020202020204" pitchFamily="34" charset="0"/>
              </a:rPr>
              <a:t>*</a:t>
            </a:r>
            <a:r>
              <a:rPr lang="en-US" altLang="zh-CN" sz="2000" dirty="0" err="1">
                <a:latin typeface="Arial" panose="020B0604020202020204" pitchFamily="34" charset="0"/>
              </a:rPr>
              <a:t>iptr</a:t>
            </a:r>
            <a:r>
              <a:rPr lang="en-US" altLang="zh-CN" sz="2000" dirty="0">
                <a:latin typeface="Arial" panose="020B0604020202020204" pitchFamily="34" charset="0"/>
              </a:rPr>
              <a:t> is 15</a:t>
            </a:r>
          </a:p>
          <a:p>
            <a:pPr eaLnBrk="1" hangingPunct="1">
              <a:spcBef>
                <a:spcPct val="20000"/>
              </a:spcBef>
              <a:buFont typeface="宋体" panose="02010600030101010101" pitchFamily="2" charset="-122"/>
              <a:buNone/>
            </a:pPr>
            <a:r>
              <a:rPr lang="en-US" altLang="zh-CN" sz="2000" dirty="0" err="1">
                <a:solidFill>
                  <a:srgbClr val="0000CC"/>
                </a:solidFill>
                <a:latin typeface="Arial" panose="020B0604020202020204" pitchFamily="34" charset="0"/>
              </a:rPr>
              <a:t>rptr</a:t>
            </a:r>
            <a:r>
              <a:rPr lang="en-US" altLang="zh-CN" sz="2000" dirty="0">
                <a:solidFill>
                  <a:srgbClr val="0000CC"/>
                </a:solidFill>
                <a:latin typeface="Arial" panose="020B0604020202020204" pitchFamily="34" charset="0"/>
              </a:rPr>
              <a:t> is 15</a:t>
            </a:r>
          </a:p>
          <a:p>
            <a:pPr eaLnBrk="1" hangingPunct="1">
              <a:spcBef>
                <a:spcPct val="20000"/>
              </a:spcBef>
              <a:buFont typeface="宋体" panose="02010600030101010101" pitchFamily="2" charset="-122"/>
              <a:buNone/>
            </a:pPr>
            <a:r>
              <a:rPr lang="en-US" altLang="zh-CN" sz="2000" dirty="0">
                <a:latin typeface="Arial" panose="020B0604020202020204" pitchFamily="34" charset="0"/>
              </a:rPr>
              <a:t>After changing </a:t>
            </a:r>
            <a:r>
              <a:rPr lang="en-US" altLang="zh-CN" sz="2000" dirty="0" err="1">
                <a:latin typeface="Arial" panose="020B0604020202020204" pitchFamily="34" charset="0"/>
              </a:rPr>
              <a:t>i</a:t>
            </a:r>
            <a:r>
              <a:rPr lang="en-US" altLang="zh-CN" sz="2000" dirty="0">
                <a:latin typeface="Arial" panose="020B0604020202020204" pitchFamily="34" charset="0"/>
              </a:rPr>
              <a:t> to 29</a:t>
            </a:r>
            <a:r>
              <a:rPr lang="zh-CN" altLang="en-US" sz="2000" dirty="0">
                <a:latin typeface="Arial" panose="020B0604020202020204" pitchFamily="34" charset="0"/>
              </a:rPr>
              <a:t>：</a:t>
            </a:r>
          </a:p>
          <a:p>
            <a:pPr eaLnBrk="1" hangingPunct="1">
              <a:spcBef>
                <a:spcPct val="20000"/>
              </a:spcBef>
              <a:buFont typeface="宋体" panose="02010600030101010101" pitchFamily="2" charset="-122"/>
              <a:buNone/>
            </a:pPr>
            <a:r>
              <a:rPr lang="en-US" altLang="zh-CN" sz="2000" dirty="0" err="1">
                <a:solidFill>
                  <a:srgbClr val="0000CC"/>
                </a:solidFill>
                <a:latin typeface="Arial" panose="020B0604020202020204" pitchFamily="34" charset="0"/>
              </a:rPr>
              <a:t>i</a:t>
            </a:r>
            <a:r>
              <a:rPr lang="en-US" altLang="zh-CN" sz="2000" dirty="0">
                <a:solidFill>
                  <a:srgbClr val="0000CC"/>
                </a:solidFill>
                <a:latin typeface="Arial" panose="020B0604020202020204" pitchFamily="34" charset="0"/>
              </a:rPr>
              <a:t> is 29</a:t>
            </a:r>
          </a:p>
          <a:p>
            <a:pPr eaLnBrk="1" hangingPunct="1">
              <a:spcBef>
                <a:spcPct val="20000"/>
              </a:spcBef>
              <a:buFont typeface="宋体" panose="02010600030101010101" pitchFamily="2" charset="-122"/>
              <a:buNone/>
            </a:pPr>
            <a:r>
              <a:rPr lang="en-US" altLang="zh-CN" sz="2000" dirty="0">
                <a:latin typeface="Arial" panose="020B0604020202020204" pitchFamily="34" charset="0"/>
              </a:rPr>
              <a:t>*</a:t>
            </a:r>
            <a:r>
              <a:rPr lang="en-US" altLang="zh-CN" sz="2000" dirty="0" err="1">
                <a:latin typeface="Arial" panose="020B0604020202020204" pitchFamily="34" charset="0"/>
              </a:rPr>
              <a:t>iptr</a:t>
            </a:r>
            <a:r>
              <a:rPr lang="en-US" altLang="zh-CN" sz="2000" dirty="0">
                <a:latin typeface="Arial" panose="020B0604020202020204" pitchFamily="34" charset="0"/>
              </a:rPr>
              <a:t> is 29</a:t>
            </a:r>
          </a:p>
          <a:p>
            <a:pPr eaLnBrk="1" hangingPunct="1">
              <a:spcBef>
                <a:spcPct val="20000"/>
              </a:spcBef>
              <a:buFont typeface="宋体" panose="02010600030101010101" pitchFamily="2" charset="-122"/>
              <a:buNone/>
            </a:pPr>
            <a:r>
              <a:rPr lang="en-US" altLang="zh-CN" sz="2000" dirty="0" err="1">
                <a:solidFill>
                  <a:srgbClr val="0000CC"/>
                </a:solidFill>
                <a:latin typeface="Arial" panose="020B0604020202020204" pitchFamily="34" charset="0"/>
              </a:rPr>
              <a:t>rptr</a:t>
            </a:r>
            <a:r>
              <a:rPr lang="en-US" altLang="zh-CN" sz="2000" dirty="0">
                <a:solidFill>
                  <a:srgbClr val="0000CC"/>
                </a:solidFill>
                <a:latin typeface="Arial" panose="020B0604020202020204" pitchFamily="34" charset="0"/>
              </a:rPr>
              <a:t> is 29</a:t>
            </a:r>
            <a:r>
              <a:rPr lang="en-US" altLang="zh-CN" sz="2300" dirty="0">
                <a:solidFill>
                  <a:srgbClr val="0000CC"/>
                </a:solidFill>
                <a:latin typeface="宋体" panose="02010600030101010101" pitchFamily="2" charset="-122"/>
              </a:rPr>
              <a:t> </a:t>
            </a:r>
          </a:p>
          <a:p>
            <a:pPr eaLnBrk="1" hangingPunct="1">
              <a:spcBef>
                <a:spcPct val="50000"/>
              </a:spcBef>
            </a:pPr>
            <a:endParaRPr lang="en-US" altLang="zh-CN" sz="2300" dirty="0">
              <a:solidFill>
                <a:srgbClr val="0000CC"/>
              </a:solidFill>
              <a:latin typeface="宋体" panose="02010600030101010101" pitchFamily="2" charset="-122"/>
            </a:endParaRPr>
          </a:p>
        </p:txBody>
      </p:sp>
      <p:cxnSp>
        <p:nvCxnSpPr>
          <p:cNvPr id="3" name="直接连接符 2"/>
          <p:cNvCxnSpPr/>
          <p:nvPr/>
        </p:nvCxnSpPr>
        <p:spPr bwMode="auto">
          <a:xfrm>
            <a:off x="6675239" y="904875"/>
            <a:ext cx="0"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91696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72008" y="1053530"/>
            <a:ext cx="12003831" cy="493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）引用名可以是任何合法的变量名。除了用作函数的参数或返回类型外，</a:t>
            </a:r>
            <a:r>
              <a:rPr lang="zh-CN" altLang="en-US" dirty="0">
                <a:solidFill>
                  <a:srgbClr val="FF0000"/>
                </a:solidFill>
                <a:latin typeface="宋体" panose="02010600030101010101" pitchFamily="2" charset="-122"/>
              </a:rPr>
              <a:t>在声明时，必须立即对它进行初始化，不能声明完后再赋值</a:t>
            </a:r>
            <a:r>
              <a:rPr lang="zh-CN" altLang="en-US" dirty="0">
                <a:latin typeface="宋体" panose="02010600030101010101" pitchFamily="2" charset="-122"/>
              </a:rPr>
              <a:t>。</a:t>
            </a:r>
          </a:p>
          <a:p>
            <a:pPr eaLnBrk="1" hangingPunct="1">
              <a:lnSpc>
                <a:spcPct val="120000"/>
              </a:lnSpc>
            </a:pPr>
            <a:r>
              <a:rPr lang="zh-CN" altLang="en-US"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t>
            </a:r>
            <a:r>
              <a:rPr lang="en-US" altLang="zh-CN" dirty="0" err="1">
                <a:latin typeface="宋体" panose="02010600030101010101" pitchFamily="2" charset="-122"/>
              </a:rPr>
              <a:t>i</a:t>
            </a:r>
            <a:r>
              <a:rPr lang="en-US" altLang="zh-CN" dirty="0">
                <a:latin typeface="宋体" panose="02010600030101010101" pitchFamily="2" charset="-122"/>
              </a:rPr>
              <a:t>;</a:t>
            </a:r>
          </a:p>
          <a:p>
            <a:pPr eaLnBrk="1" hangingPunct="1">
              <a:lnSpc>
                <a:spcPct val="120000"/>
              </a:lnSpc>
            </a:pPr>
            <a:r>
              <a:rPr lang="en-US" altLang="zh-CN"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&amp;j; </a:t>
            </a:r>
            <a:r>
              <a:rPr lang="en-US" altLang="zh-CN" dirty="0" smtClean="0">
                <a:latin typeface="宋体" panose="02010600030101010101" pitchFamily="2" charset="-122"/>
              </a:rPr>
              <a:t> //   </a:t>
            </a:r>
            <a:r>
              <a:rPr lang="zh-CN" altLang="en-US" dirty="0" smtClean="0">
                <a:latin typeface="宋体" panose="02010600030101010101" pitchFamily="2" charset="-122"/>
              </a:rPr>
              <a:t>？？？？</a:t>
            </a:r>
            <a:endParaRPr lang="en-US" altLang="zh-CN" dirty="0">
              <a:latin typeface="宋体" panose="02010600030101010101" pitchFamily="2" charset="-122"/>
            </a:endParaRPr>
          </a:p>
          <a:p>
            <a:pPr eaLnBrk="1" hangingPunct="1">
              <a:lnSpc>
                <a:spcPct val="120000"/>
              </a:lnSpc>
            </a:pPr>
            <a:r>
              <a:rPr lang="en-US" altLang="zh-CN" dirty="0">
                <a:latin typeface="宋体" panose="02010600030101010101" pitchFamily="2" charset="-122"/>
              </a:rPr>
              <a:t>     j=</a:t>
            </a:r>
            <a:r>
              <a:rPr lang="en-US" altLang="zh-CN" dirty="0" err="1">
                <a:latin typeface="宋体" panose="02010600030101010101" pitchFamily="2" charset="-122"/>
              </a:rPr>
              <a:t>i</a:t>
            </a:r>
            <a:r>
              <a:rPr lang="en-US" altLang="zh-CN" dirty="0" smtClean="0">
                <a:latin typeface="宋体" panose="02010600030101010101" pitchFamily="2" charset="-122"/>
              </a:rPr>
              <a:t>;     //   </a:t>
            </a:r>
            <a:r>
              <a:rPr lang="zh-CN" altLang="en-US" dirty="0" smtClean="0">
                <a:latin typeface="宋体" panose="02010600030101010101" pitchFamily="2" charset="-122"/>
              </a:rPr>
              <a:t>？？？？</a:t>
            </a:r>
            <a:endParaRPr lang="en-US" altLang="zh-CN" dirty="0">
              <a:latin typeface="宋体" panose="02010600030101010101" pitchFamily="2" charset="-122"/>
            </a:endParaRPr>
          </a:p>
          <a:p>
            <a:pPr eaLnBrk="1" hangingPunct="1">
              <a:lnSpc>
                <a:spcPct val="120000"/>
              </a:lnSpc>
            </a:pPr>
            <a:r>
              <a:rPr lang="zh-CN" altLang="en-US" dirty="0">
                <a:latin typeface="宋体" panose="02010600030101010101" pitchFamily="2" charset="-122"/>
              </a:rPr>
              <a:t>（</a:t>
            </a:r>
            <a:r>
              <a:rPr lang="en-US" altLang="zh-CN" dirty="0">
                <a:latin typeface="宋体" panose="02010600030101010101" pitchFamily="2" charset="-122"/>
              </a:rPr>
              <a:t>2</a:t>
            </a:r>
            <a:r>
              <a:rPr lang="zh-CN" altLang="en-US" dirty="0">
                <a:latin typeface="宋体" panose="02010600030101010101" pitchFamily="2" charset="-122"/>
              </a:rPr>
              <a:t>）引用不能重新赋值，</a:t>
            </a:r>
            <a:r>
              <a:rPr lang="zh-CN" altLang="en-US" dirty="0">
                <a:solidFill>
                  <a:srgbClr val="FF0000"/>
                </a:solidFill>
                <a:latin typeface="宋体" panose="02010600030101010101" pitchFamily="2" charset="-122"/>
              </a:rPr>
              <a:t>不能再把该引用名作为其他变量名的别名</a:t>
            </a:r>
            <a:r>
              <a:rPr lang="zh-CN" altLang="en-US" dirty="0">
                <a:latin typeface="宋体" panose="02010600030101010101" pitchFamily="2" charset="-122"/>
              </a:rPr>
              <a:t>，任何对该</a:t>
            </a:r>
            <a:r>
              <a:rPr lang="zh-CN" altLang="en-US" b="1" dirty="0">
                <a:solidFill>
                  <a:srgbClr val="FF0000"/>
                </a:solidFill>
                <a:latin typeface="宋体" panose="02010600030101010101" pitchFamily="2" charset="-122"/>
              </a:rPr>
              <a:t>引用</a:t>
            </a:r>
            <a:r>
              <a:rPr lang="zh-CN" altLang="en-US" dirty="0">
                <a:latin typeface="宋体" panose="02010600030101010101" pitchFamily="2" charset="-122"/>
              </a:rPr>
              <a:t>的赋值就是该引用对应的</a:t>
            </a:r>
            <a:r>
              <a:rPr lang="zh-CN" altLang="en-US" dirty="0">
                <a:solidFill>
                  <a:srgbClr val="990000"/>
                </a:solidFill>
                <a:latin typeface="宋体" panose="02010600030101010101" pitchFamily="2" charset="-122"/>
              </a:rPr>
              <a:t>目标变量名</a:t>
            </a:r>
            <a:r>
              <a:rPr lang="zh-CN" altLang="en-US" dirty="0">
                <a:latin typeface="宋体" panose="02010600030101010101" pitchFamily="2" charset="-122"/>
              </a:rPr>
              <a:t>的赋值。对引用</a:t>
            </a:r>
            <a:r>
              <a:rPr lang="zh-CN" altLang="en-US" dirty="0">
                <a:solidFill>
                  <a:srgbClr val="FF0000"/>
                </a:solidFill>
                <a:latin typeface="宋体" panose="02010600030101010101" pitchFamily="2" charset="-122"/>
              </a:rPr>
              <a:t>求地址</a:t>
            </a:r>
            <a:r>
              <a:rPr lang="zh-CN" altLang="en-US" dirty="0">
                <a:latin typeface="宋体" panose="02010600030101010101" pitchFamily="2" charset="-122"/>
              </a:rPr>
              <a:t>，就是对目标变量求地址。</a:t>
            </a:r>
          </a:p>
          <a:p>
            <a:pPr eaLnBrk="1" hangingPunct="1">
              <a:lnSpc>
                <a:spcPct val="120000"/>
              </a:lnSpc>
            </a:pPr>
            <a:r>
              <a:rPr lang="zh-CN" altLang="en-US"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t>
            </a:r>
            <a:r>
              <a:rPr lang="en-US" altLang="zh-CN" dirty="0" err="1">
                <a:latin typeface="宋体" panose="02010600030101010101" pitchFamily="2" charset="-122"/>
              </a:rPr>
              <a:t>i</a:t>
            </a:r>
            <a:r>
              <a:rPr lang="en-US" altLang="zh-CN" dirty="0">
                <a:latin typeface="宋体" panose="02010600030101010101" pitchFamily="2" charset="-122"/>
              </a:rPr>
              <a:t>=5;                 </a:t>
            </a:r>
            <a:r>
              <a:rPr lang="en-US" altLang="zh-CN" dirty="0" err="1" smtClean="0">
                <a:solidFill>
                  <a:srgbClr val="FF0000"/>
                </a:solidFill>
                <a:latin typeface="宋体" panose="02010600030101010101" pitchFamily="2" charset="-122"/>
              </a:rPr>
              <a:t>int</a:t>
            </a:r>
            <a:r>
              <a:rPr lang="en-US" altLang="zh-CN" dirty="0" smtClean="0">
                <a:solidFill>
                  <a:srgbClr val="FF0000"/>
                </a:solidFill>
                <a:latin typeface="宋体" panose="02010600030101010101" pitchFamily="2" charset="-122"/>
              </a:rPr>
              <a:t>  </a:t>
            </a:r>
            <a:r>
              <a:rPr lang="en-US" altLang="zh-CN" dirty="0" err="1" smtClean="0">
                <a:solidFill>
                  <a:srgbClr val="FF0000"/>
                </a:solidFill>
                <a:latin typeface="宋体" panose="02010600030101010101" pitchFamily="2" charset="-122"/>
              </a:rPr>
              <a:t>num</a:t>
            </a:r>
            <a:r>
              <a:rPr lang="en-US" altLang="zh-CN" dirty="0" smtClean="0">
                <a:solidFill>
                  <a:srgbClr val="FF0000"/>
                </a:solidFill>
                <a:latin typeface="宋体" panose="02010600030101010101" pitchFamily="2" charset="-122"/>
              </a:rPr>
              <a:t>=50</a:t>
            </a:r>
            <a:r>
              <a:rPr lang="en-US" altLang="zh-CN" dirty="0">
                <a:solidFill>
                  <a:srgbClr val="FF0000"/>
                </a:solidFill>
                <a:latin typeface="宋体" panose="02010600030101010101" pitchFamily="2" charset="-122"/>
              </a:rPr>
              <a:t>;</a:t>
            </a:r>
          </a:p>
          <a:p>
            <a:pPr eaLnBrk="1" hangingPunct="1">
              <a:lnSpc>
                <a:spcPct val="120000"/>
              </a:lnSpc>
            </a:pPr>
            <a:r>
              <a:rPr lang="en-US" altLang="zh-CN"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&amp;j1=</a:t>
            </a:r>
            <a:r>
              <a:rPr lang="en-US" altLang="zh-CN" dirty="0" err="1">
                <a:latin typeface="宋体" panose="02010600030101010101" pitchFamily="2" charset="-122"/>
              </a:rPr>
              <a:t>i</a:t>
            </a:r>
            <a:r>
              <a:rPr lang="en-US" altLang="zh-CN" dirty="0">
                <a:latin typeface="宋体" panose="02010600030101010101" pitchFamily="2" charset="-122"/>
              </a:rPr>
              <a:t>;               </a:t>
            </a:r>
            <a:r>
              <a:rPr lang="en-US" altLang="zh-CN" dirty="0" err="1">
                <a:solidFill>
                  <a:srgbClr val="FF0000"/>
                </a:solidFill>
                <a:latin typeface="宋体" panose="02010600030101010101" pitchFamily="2" charset="-122"/>
              </a:rPr>
              <a:t>int</a:t>
            </a:r>
            <a:r>
              <a:rPr lang="en-US" altLang="zh-CN" dirty="0">
                <a:solidFill>
                  <a:srgbClr val="FF0000"/>
                </a:solidFill>
                <a:latin typeface="宋体" panose="02010600030101010101" pitchFamily="2" charset="-122"/>
              </a:rPr>
              <a:t> &amp; ref=</a:t>
            </a:r>
            <a:r>
              <a:rPr lang="en-US" altLang="zh-CN" dirty="0" err="1">
                <a:solidFill>
                  <a:srgbClr val="FF0000"/>
                </a:solidFill>
                <a:latin typeface="宋体" panose="02010600030101010101" pitchFamily="2" charset="-122"/>
              </a:rPr>
              <a:t>num</a:t>
            </a:r>
            <a:r>
              <a:rPr lang="en-US" altLang="zh-CN" dirty="0">
                <a:solidFill>
                  <a:srgbClr val="FF0000"/>
                </a:solidFill>
                <a:latin typeface="宋体" panose="02010600030101010101" pitchFamily="2" charset="-122"/>
              </a:rPr>
              <a:t>;</a:t>
            </a:r>
          </a:p>
          <a:p>
            <a:pPr eaLnBrk="1" hangingPunct="1">
              <a:lnSpc>
                <a:spcPct val="120000"/>
              </a:lnSpc>
            </a:pPr>
            <a:r>
              <a:rPr lang="en-US" altLang="zh-CN"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&amp;j2=j1;              </a:t>
            </a:r>
            <a:r>
              <a:rPr lang="en-US" altLang="zh-CN" dirty="0" err="1">
                <a:solidFill>
                  <a:srgbClr val="FF0000"/>
                </a:solidFill>
                <a:latin typeface="宋体" panose="02010600030101010101" pitchFamily="2" charset="-122"/>
              </a:rPr>
              <a:t>int</a:t>
            </a:r>
            <a:r>
              <a:rPr lang="en-US" altLang="zh-CN" dirty="0">
                <a:solidFill>
                  <a:srgbClr val="FF0000"/>
                </a:solidFill>
                <a:latin typeface="宋体" panose="02010600030101010101" pitchFamily="2" charset="-122"/>
              </a:rPr>
              <a:t> *p=&amp;ref;</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751615" y="18943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60533282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117437" y="987159"/>
            <a:ext cx="12075839" cy="58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latin typeface="宋体" panose="02010600030101010101" pitchFamily="2" charset="-122"/>
              </a:rPr>
              <a:t>（</a:t>
            </a:r>
            <a:r>
              <a:rPr lang="en-US" altLang="zh-CN" dirty="0">
                <a:latin typeface="宋体" panose="02010600030101010101" pitchFamily="2" charset="-122"/>
              </a:rPr>
              <a:t>3</a:t>
            </a:r>
            <a:r>
              <a:rPr lang="zh-CN" altLang="en-US" dirty="0">
                <a:latin typeface="宋体" panose="02010600030101010101" pitchFamily="2" charset="-122"/>
              </a:rPr>
              <a:t>）由于指针变量也是变量，所以，可以声明一个指针变量的引用。方法是： </a:t>
            </a:r>
            <a:endParaRPr lang="en-US" altLang="zh-CN" dirty="0" smtClean="0">
              <a:latin typeface="宋体" panose="02010600030101010101" pitchFamily="2" charset="-122"/>
            </a:endParaRPr>
          </a:p>
          <a:p>
            <a:pPr eaLnBrk="1" hangingPunct="1">
              <a:lnSpc>
                <a:spcPct val="120000"/>
              </a:lnSpc>
            </a:pPr>
            <a:r>
              <a:rPr lang="en-US" altLang="zh-CN" dirty="0">
                <a:latin typeface="宋体" panose="02010600030101010101" pitchFamily="2" charset="-122"/>
              </a:rPr>
              <a:t> </a:t>
            </a:r>
            <a:r>
              <a:rPr lang="en-US" altLang="zh-CN" dirty="0" smtClean="0">
                <a:latin typeface="宋体" panose="02010600030101010101" pitchFamily="2" charset="-122"/>
              </a:rPr>
              <a:t>              </a:t>
            </a:r>
            <a:r>
              <a:rPr lang="zh-CN" altLang="en-US" dirty="0" smtClean="0">
                <a:solidFill>
                  <a:srgbClr val="FF0000"/>
                </a:solidFill>
                <a:latin typeface="宋体" panose="02010600030101010101" pitchFamily="2" charset="-122"/>
              </a:rPr>
              <a:t>类型</a:t>
            </a:r>
            <a:r>
              <a:rPr lang="zh-CN" altLang="en-US" dirty="0">
                <a:solidFill>
                  <a:srgbClr val="FF0000"/>
                </a:solidFill>
                <a:latin typeface="宋体" panose="02010600030101010101" pitchFamily="2" charset="-122"/>
              </a:rPr>
              <a:t>标识符 *</a:t>
            </a:r>
            <a:r>
              <a:rPr lang="en-US" altLang="zh-CN" dirty="0">
                <a:solidFill>
                  <a:srgbClr val="FF0000"/>
                </a:solidFill>
                <a:latin typeface="宋体" panose="02010600030101010101" pitchFamily="2" charset="-122"/>
              </a:rPr>
              <a:t>&amp;</a:t>
            </a:r>
            <a:r>
              <a:rPr lang="zh-CN" altLang="en-US" dirty="0">
                <a:solidFill>
                  <a:srgbClr val="FF0000"/>
                </a:solidFill>
                <a:latin typeface="宋体" panose="02010600030101010101" pitchFamily="2" charset="-122"/>
              </a:rPr>
              <a:t>引用名</a:t>
            </a:r>
            <a:r>
              <a:rPr lang="en-US" altLang="zh-CN" dirty="0">
                <a:solidFill>
                  <a:srgbClr val="FF0000"/>
                </a:solidFill>
                <a:latin typeface="宋体" panose="02010600030101010101" pitchFamily="2" charset="-122"/>
              </a:rPr>
              <a:t>=</a:t>
            </a:r>
            <a:r>
              <a:rPr lang="zh-CN" altLang="en-US" dirty="0">
                <a:solidFill>
                  <a:srgbClr val="FF0000"/>
                </a:solidFill>
                <a:latin typeface="宋体" panose="02010600030101010101" pitchFamily="2" charset="-122"/>
              </a:rPr>
              <a:t>指针变量名</a:t>
            </a:r>
            <a:r>
              <a:rPr lang="zh-CN" altLang="en-US" dirty="0" smtClean="0">
                <a:solidFill>
                  <a:srgbClr val="FF0000"/>
                </a:solidFill>
                <a:latin typeface="宋体" panose="02010600030101010101" pitchFamily="2" charset="-122"/>
              </a:rPr>
              <a:t>；</a:t>
            </a:r>
            <a:endParaRPr lang="en-US" altLang="zh-CN" dirty="0" smtClean="0">
              <a:solidFill>
                <a:srgbClr val="FF0000"/>
              </a:solidFill>
              <a:latin typeface="宋体" panose="02010600030101010101" pitchFamily="2" charset="-122"/>
            </a:endParaRPr>
          </a:p>
          <a:p>
            <a:pPr eaLnBrk="1" hangingPunct="1">
              <a:lnSpc>
                <a:spcPct val="120000"/>
              </a:lnSpc>
            </a:pPr>
            <a:r>
              <a:rPr lang="zh-CN" altLang="en-US" dirty="0" smtClean="0">
                <a:latin typeface="宋体" panose="02010600030101010101" pitchFamily="2" charset="-122"/>
              </a:rPr>
              <a:t>如</a:t>
            </a:r>
            <a:r>
              <a:rPr lang="zh-CN" altLang="en-US" dirty="0">
                <a:latin typeface="宋体" panose="02010600030101010101" pitchFamily="2" charset="-122"/>
              </a:rPr>
              <a:t>：</a:t>
            </a:r>
            <a:endParaRPr lang="en-US" altLang="zh-CN" dirty="0">
              <a:latin typeface="宋体" panose="02010600030101010101" pitchFamily="2" charset="-122"/>
            </a:endParaRPr>
          </a:p>
          <a:p>
            <a:pPr eaLnBrk="1" hangingPunct="1">
              <a:lnSpc>
                <a:spcPct val="120000"/>
              </a:lnSpc>
            </a:pPr>
            <a:r>
              <a:rPr lang="en-US" altLang="zh-CN" sz="2000" dirty="0" smtClean="0">
                <a:latin typeface="宋体" panose="02010600030101010101" pitchFamily="2" charset="-122"/>
              </a:rPr>
              <a:t>#</a:t>
            </a:r>
            <a:r>
              <a:rPr lang="en-US" altLang="zh-CN" sz="2000" dirty="0">
                <a:latin typeface="宋体" panose="02010600030101010101" pitchFamily="2" charset="-122"/>
              </a:rPr>
              <a:t>include &lt;</a:t>
            </a:r>
            <a:r>
              <a:rPr lang="en-US" altLang="zh-CN" sz="2000" dirty="0" err="1">
                <a:latin typeface="宋体" panose="02010600030101010101" pitchFamily="2" charset="-122"/>
              </a:rPr>
              <a:t>iostream.h</a:t>
            </a:r>
            <a:r>
              <a:rPr lang="en-US" altLang="zh-CN" sz="2000" dirty="0">
                <a:latin typeface="宋体" panose="02010600030101010101" pitchFamily="2" charset="-122"/>
              </a:rPr>
              <a:t>&gt;</a:t>
            </a:r>
          </a:p>
          <a:p>
            <a:pPr eaLnBrk="1" hangingPunct="1">
              <a:lnSpc>
                <a:spcPct val="120000"/>
              </a:lnSpc>
            </a:pPr>
            <a:r>
              <a:rPr lang="en-US" altLang="zh-CN" sz="2000" dirty="0">
                <a:latin typeface="宋体" panose="02010600030101010101" pitchFamily="2" charset="-122"/>
              </a:rPr>
              <a:t>void main()</a:t>
            </a:r>
            <a:endParaRPr lang="en-US" altLang="zh-CN" sz="2000" dirty="0"/>
          </a:p>
          <a:p>
            <a:pPr eaLnBrk="1" hangingPunct="1">
              <a:lnSpc>
                <a:spcPct val="120000"/>
              </a:lnSpc>
            </a:pPr>
            <a:r>
              <a:rPr lang="en-US" altLang="zh-CN" sz="2000" dirty="0"/>
              <a:t>{</a:t>
            </a:r>
          </a:p>
          <a:p>
            <a:pPr eaLnBrk="1" hangingPunct="1">
              <a:lnSpc>
                <a:spcPct val="120000"/>
              </a:lnSpc>
            </a:pPr>
            <a:r>
              <a:rPr lang="en-US" altLang="zh-CN" sz="2000" dirty="0"/>
              <a:t> </a:t>
            </a:r>
            <a:r>
              <a:rPr lang="en-US" altLang="zh-CN" sz="2000" dirty="0" smtClean="0"/>
              <a:t>      </a:t>
            </a:r>
            <a:r>
              <a:rPr lang="en-US" altLang="zh-CN" sz="2000" dirty="0" err="1"/>
              <a:t>int</a:t>
            </a:r>
            <a:r>
              <a:rPr lang="en-US" altLang="zh-CN" sz="2000" dirty="0"/>
              <a:t> *a;      //</a:t>
            </a:r>
            <a:r>
              <a:rPr lang="zh-CN" altLang="en-US" sz="2000" dirty="0"/>
              <a:t>定义指针变量</a:t>
            </a:r>
            <a:r>
              <a:rPr lang="en-US" altLang="zh-CN" sz="2000" dirty="0"/>
              <a:t>a</a:t>
            </a:r>
          </a:p>
          <a:p>
            <a:pPr eaLnBrk="1" hangingPunct="1">
              <a:lnSpc>
                <a:spcPct val="120000"/>
              </a:lnSpc>
            </a:pPr>
            <a:r>
              <a:rPr lang="en-US" altLang="zh-CN" sz="2000" dirty="0"/>
              <a:t>  </a:t>
            </a:r>
            <a:r>
              <a:rPr lang="en-US" altLang="zh-CN" sz="2000" dirty="0" smtClean="0"/>
              <a:t>     </a:t>
            </a:r>
            <a:r>
              <a:rPr lang="en-US" altLang="zh-CN" sz="2000" dirty="0" err="1" smtClean="0">
                <a:solidFill>
                  <a:srgbClr val="FF0000"/>
                </a:solidFill>
              </a:rPr>
              <a:t>int</a:t>
            </a:r>
            <a:r>
              <a:rPr lang="en-US" altLang="zh-CN" sz="2000" dirty="0" smtClean="0">
                <a:solidFill>
                  <a:srgbClr val="FF0000"/>
                </a:solidFill>
              </a:rPr>
              <a:t> *&amp; p= a</a:t>
            </a:r>
            <a:r>
              <a:rPr lang="en-US" altLang="zh-CN" sz="2000" dirty="0">
                <a:solidFill>
                  <a:srgbClr val="FF0000"/>
                </a:solidFill>
              </a:rPr>
              <a:t>;   </a:t>
            </a:r>
            <a:r>
              <a:rPr lang="en-US" altLang="zh-CN" sz="2000" dirty="0"/>
              <a:t>//</a:t>
            </a:r>
            <a:r>
              <a:rPr lang="zh-CN" altLang="en-US" sz="2000" dirty="0"/>
              <a:t>定义引用</a:t>
            </a:r>
            <a:r>
              <a:rPr lang="en-US" altLang="zh-CN" sz="2000" dirty="0"/>
              <a:t>p</a:t>
            </a:r>
            <a:r>
              <a:rPr lang="zh-CN" altLang="en-US" sz="2000" dirty="0"/>
              <a:t>，初始化为指针变量</a:t>
            </a:r>
            <a:r>
              <a:rPr lang="en-US" altLang="zh-CN" sz="2000" dirty="0"/>
              <a:t>a</a:t>
            </a:r>
            <a:r>
              <a:rPr lang="zh-CN" altLang="en-US" sz="2000" dirty="0"/>
              <a:t>，所以</a:t>
            </a:r>
            <a:r>
              <a:rPr lang="en-US" altLang="zh-CN" sz="2000" dirty="0"/>
              <a:t>p</a:t>
            </a:r>
            <a:r>
              <a:rPr lang="zh-CN" altLang="en-US" sz="2000" dirty="0"/>
              <a:t>是</a:t>
            </a:r>
            <a:r>
              <a:rPr lang="en-US" altLang="zh-CN" sz="2000" dirty="0"/>
              <a:t>a</a:t>
            </a:r>
            <a:r>
              <a:rPr lang="zh-CN" altLang="en-US" sz="2000" dirty="0"/>
              <a:t>的引用（别名）</a:t>
            </a:r>
          </a:p>
          <a:p>
            <a:pPr eaLnBrk="1" hangingPunct="1">
              <a:lnSpc>
                <a:spcPct val="120000"/>
              </a:lnSpc>
            </a:pPr>
            <a:r>
              <a:rPr lang="zh-CN" altLang="en-US" sz="2000" dirty="0"/>
              <a:t>  </a:t>
            </a:r>
            <a:r>
              <a:rPr lang="zh-CN" altLang="en-US" sz="2000" dirty="0" smtClean="0"/>
              <a:t>     </a:t>
            </a:r>
            <a:r>
              <a:rPr lang="en-US" altLang="zh-CN" sz="2000" dirty="0" err="1" smtClean="0"/>
              <a:t>int</a:t>
            </a:r>
            <a:r>
              <a:rPr lang="en-US" altLang="zh-CN" sz="2000" dirty="0" smtClean="0"/>
              <a:t>   b = 10</a:t>
            </a:r>
            <a:r>
              <a:rPr lang="en-US" altLang="zh-CN" sz="2000" dirty="0"/>
              <a:t>;</a:t>
            </a:r>
          </a:p>
          <a:p>
            <a:pPr eaLnBrk="1" hangingPunct="1">
              <a:lnSpc>
                <a:spcPct val="120000"/>
              </a:lnSpc>
            </a:pPr>
            <a:r>
              <a:rPr lang="en-US" altLang="zh-CN" sz="2000" dirty="0"/>
              <a:t>  </a:t>
            </a:r>
            <a:r>
              <a:rPr lang="en-US" altLang="zh-CN" sz="2000" dirty="0" smtClean="0"/>
              <a:t>     </a:t>
            </a:r>
            <a:r>
              <a:rPr lang="en-US" altLang="zh-CN" sz="2000" dirty="0" smtClean="0">
                <a:solidFill>
                  <a:srgbClr val="FF0000"/>
                </a:solidFill>
              </a:rPr>
              <a:t>p</a:t>
            </a:r>
            <a:r>
              <a:rPr lang="en-US" altLang="zh-CN" sz="2000" dirty="0">
                <a:solidFill>
                  <a:srgbClr val="FF0000"/>
                </a:solidFill>
              </a:rPr>
              <a:t>=&amp;b;        </a:t>
            </a:r>
            <a:r>
              <a:rPr lang="en-US" altLang="zh-CN" sz="2000" dirty="0"/>
              <a:t>//</a:t>
            </a:r>
            <a:r>
              <a:rPr lang="zh-CN" altLang="en-US" sz="2000" dirty="0"/>
              <a:t>等价于</a:t>
            </a:r>
            <a:r>
              <a:rPr lang="en-US" altLang="zh-CN" sz="2000" dirty="0"/>
              <a:t>a=&amp;b</a:t>
            </a:r>
            <a:r>
              <a:rPr lang="zh-CN" altLang="en-US" sz="2000" dirty="0"/>
              <a:t>，即将变量</a:t>
            </a:r>
            <a:r>
              <a:rPr lang="en-US" altLang="zh-CN" sz="2000" dirty="0"/>
              <a:t>b</a:t>
            </a:r>
            <a:r>
              <a:rPr lang="zh-CN" altLang="en-US" sz="2000" dirty="0"/>
              <a:t>的地址赋给</a:t>
            </a:r>
            <a:r>
              <a:rPr lang="en-US" altLang="zh-CN" sz="2000" dirty="0"/>
              <a:t>a</a:t>
            </a:r>
            <a:r>
              <a:rPr lang="zh-CN" altLang="en-US" sz="2000" dirty="0"/>
              <a:t>。</a:t>
            </a:r>
          </a:p>
          <a:p>
            <a:pPr eaLnBrk="1" hangingPunct="1">
              <a:lnSpc>
                <a:spcPct val="120000"/>
              </a:lnSpc>
            </a:pPr>
            <a:r>
              <a:rPr lang="zh-CN" altLang="en-US" sz="2000" dirty="0"/>
              <a:t>  </a:t>
            </a:r>
            <a:r>
              <a:rPr lang="zh-CN" altLang="en-US" sz="2000" dirty="0" smtClean="0"/>
              <a:t>     </a:t>
            </a:r>
            <a:r>
              <a:rPr lang="en-US" altLang="zh-CN" sz="2000" dirty="0" err="1" smtClean="0"/>
              <a:t>cout</a:t>
            </a:r>
            <a:r>
              <a:rPr lang="en-US" altLang="zh-CN" sz="2000" dirty="0"/>
              <a:t>&lt;&lt;*a&lt;&lt;</a:t>
            </a:r>
            <a:r>
              <a:rPr lang="en-US" altLang="zh-CN" sz="2000" dirty="0" err="1"/>
              <a:t>endl</a:t>
            </a:r>
            <a:r>
              <a:rPr lang="en-US" altLang="zh-CN" sz="2000" dirty="0"/>
              <a:t>;    //</a:t>
            </a:r>
            <a:r>
              <a:rPr lang="zh-CN" altLang="en-US" sz="2000" dirty="0"/>
              <a:t>输出变量</a:t>
            </a:r>
            <a:r>
              <a:rPr lang="en-US" altLang="zh-CN" sz="2000" dirty="0"/>
              <a:t>b</a:t>
            </a:r>
            <a:r>
              <a:rPr lang="zh-CN" altLang="en-US" sz="2000" dirty="0"/>
              <a:t>的值</a:t>
            </a:r>
          </a:p>
          <a:p>
            <a:pPr eaLnBrk="1" hangingPunct="1">
              <a:lnSpc>
                <a:spcPct val="120000"/>
              </a:lnSpc>
            </a:pPr>
            <a:r>
              <a:rPr lang="zh-CN" altLang="en-US" sz="2000" dirty="0"/>
              <a:t>  </a:t>
            </a:r>
            <a:r>
              <a:rPr lang="zh-CN" altLang="en-US" sz="2000" dirty="0" smtClean="0"/>
              <a:t>     </a:t>
            </a:r>
            <a:r>
              <a:rPr lang="en-US" altLang="zh-CN" sz="2000" dirty="0" err="1" smtClean="0"/>
              <a:t>cout</a:t>
            </a:r>
            <a:r>
              <a:rPr lang="en-US" altLang="zh-CN" sz="2000" dirty="0"/>
              <a:t>&lt;&lt;*p&lt;&lt;</a:t>
            </a:r>
            <a:r>
              <a:rPr lang="en-US" altLang="zh-CN" sz="2000" dirty="0" err="1"/>
              <a:t>endl</a:t>
            </a:r>
            <a:r>
              <a:rPr lang="en-US" altLang="zh-CN" sz="2000" dirty="0"/>
              <a:t>;    //</a:t>
            </a:r>
            <a:r>
              <a:rPr lang="zh-CN" altLang="en-US" sz="2000" dirty="0"/>
              <a:t>等价于</a:t>
            </a:r>
            <a:r>
              <a:rPr lang="en-US" altLang="zh-CN" sz="2000" dirty="0" err="1"/>
              <a:t>cout</a:t>
            </a:r>
            <a:r>
              <a:rPr lang="en-US" altLang="zh-CN" sz="2000" dirty="0"/>
              <a:t>&lt;&lt;*a;</a:t>
            </a:r>
          </a:p>
          <a:p>
            <a:pPr eaLnBrk="1" hangingPunct="1">
              <a:lnSpc>
                <a:spcPct val="120000"/>
              </a:lnSpc>
            </a:pPr>
            <a:r>
              <a:rPr lang="en-US" altLang="zh-CN" sz="2000" dirty="0" smtClean="0">
                <a:latin typeface="宋体" panose="02010600030101010101" pitchFamily="2" charset="-122"/>
              </a:rPr>
              <a:t>    </a:t>
            </a:r>
            <a:r>
              <a:rPr lang="en-US" altLang="zh-CN" sz="2000" dirty="0" err="1" smtClean="0">
                <a:latin typeface="宋体" panose="02010600030101010101" pitchFamily="2" charset="-122"/>
              </a:rPr>
              <a:t>cout</a:t>
            </a:r>
            <a:r>
              <a:rPr lang="en-US" altLang="zh-CN" sz="2000" dirty="0">
                <a:latin typeface="宋体" panose="02010600030101010101" pitchFamily="2" charset="-122"/>
              </a:rPr>
              <a:t>&lt;&lt;a&lt;&lt;</a:t>
            </a:r>
            <a:r>
              <a:rPr lang="en-US" altLang="zh-CN" sz="2000" dirty="0" err="1">
                <a:latin typeface="宋体" panose="02010600030101010101" pitchFamily="2" charset="-122"/>
              </a:rPr>
              <a:t>endl</a:t>
            </a:r>
            <a:r>
              <a:rPr lang="en-US" altLang="zh-CN" sz="2000" dirty="0">
                <a:latin typeface="宋体" panose="02010600030101010101" pitchFamily="2" charset="-122"/>
              </a:rPr>
              <a:t>; //</a:t>
            </a:r>
            <a:r>
              <a:rPr lang="zh-CN" altLang="en-US" sz="2000" dirty="0">
                <a:latin typeface="宋体" panose="02010600030101010101" pitchFamily="2" charset="-122"/>
              </a:rPr>
              <a:t>输出</a:t>
            </a:r>
            <a:r>
              <a:rPr lang="en-US" altLang="zh-CN" sz="2000" dirty="0">
                <a:latin typeface="宋体" panose="02010600030101010101" pitchFamily="2" charset="-122"/>
              </a:rPr>
              <a:t>a</a:t>
            </a:r>
            <a:r>
              <a:rPr lang="zh-CN" altLang="en-US" sz="2000" dirty="0">
                <a:latin typeface="宋体" panose="02010600030101010101" pitchFamily="2" charset="-122"/>
              </a:rPr>
              <a:t>和</a:t>
            </a:r>
            <a:r>
              <a:rPr lang="en-US" altLang="zh-CN" sz="2000" dirty="0">
                <a:latin typeface="宋体" panose="02010600030101010101" pitchFamily="2" charset="-122"/>
              </a:rPr>
              <a:t>p</a:t>
            </a:r>
            <a:r>
              <a:rPr lang="zh-CN" altLang="en-US" sz="2000" dirty="0">
                <a:latin typeface="宋体" panose="02010600030101010101" pitchFamily="2" charset="-122"/>
              </a:rPr>
              <a:t>的地址</a:t>
            </a:r>
          </a:p>
          <a:p>
            <a:pPr eaLnBrk="1" hangingPunct="1">
              <a:lnSpc>
                <a:spcPct val="120000"/>
              </a:lnSpc>
            </a:pPr>
            <a:r>
              <a:rPr lang="en-US" altLang="zh-CN" sz="2000" dirty="0" smtClean="0">
                <a:latin typeface="宋体" panose="02010600030101010101" pitchFamily="2" charset="-122"/>
              </a:rPr>
              <a:t>    </a:t>
            </a:r>
            <a:r>
              <a:rPr lang="en-US" altLang="zh-CN" sz="2000" dirty="0" err="1" smtClean="0">
                <a:latin typeface="宋体" panose="02010600030101010101" pitchFamily="2" charset="-122"/>
              </a:rPr>
              <a:t>cout</a:t>
            </a:r>
            <a:r>
              <a:rPr lang="en-US" altLang="zh-CN" sz="2000" dirty="0">
                <a:latin typeface="宋体" panose="02010600030101010101" pitchFamily="2" charset="-122"/>
              </a:rPr>
              <a:t>&lt;&lt;p&lt;&lt;</a:t>
            </a:r>
            <a:r>
              <a:rPr lang="en-US" altLang="zh-CN" sz="2000" dirty="0" err="1">
                <a:latin typeface="宋体" panose="02010600030101010101" pitchFamily="2" charset="-122"/>
              </a:rPr>
              <a:t>endl</a:t>
            </a:r>
            <a:r>
              <a:rPr lang="en-US" altLang="zh-CN" sz="2000" dirty="0">
                <a:latin typeface="宋体" panose="02010600030101010101" pitchFamily="2" charset="-122"/>
              </a:rPr>
              <a:t>;</a:t>
            </a:r>
            <a:endParaRPr lang="en-US" altLang="zh-CN" sz="2000" dirty="0"/>
          </a:p>
          <a:p>
            <a:pPr eaLnBrk="1" hangingPunct="1">
              <a:lnSpc>
                <a:spcPct val="120000"/>
              </a:lnSpc>
            </a:pPr>
            <a:r>
              <a:rPr lang="en-US" altLang="zh-CN" sz="2000" dirty="0" smtClean="0"/>
              <a:t>}</a:t>
            </a:r>
            <a:endParaRPr lang="en-US" altLang="zh-CN" sz="2000" dirty="0"/>
          </a:p>
        </p:txBody>
      </p:sp>
      <p:grpSp>
        <p:nvGrpSpPr>
          <p:cNvPr id="13" name="组合 12"/>
          <p:cNvGrpSpPr>
            <a:grpSpLocks/>
          </p:cNvGrpSpPr>
          <p:nvPr/>
        </p:nvGrpSpPr>
        <p:grpSpPr bwMode="auto">
          <a:xfrm>
            <a:off x="9751615" y="45418"/>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6382030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0" y="981522"/>
            <a:ext cx="12198350" cy="58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a:t>（</a:t>
            </a:r>
            <a:r>
              <a:rPr lang="en-US" altLang="zh-CN" dirty="0"/>
              <a:t>4</a:t>
            </a:r>
            <a:r>
              <a:rPr lang="zh-CN" altLang="en-US" dirty="0"/>
              <a:t>）引用是对某一变量或目标对象的引用，它本身不是一种数据类型，因此引用本身不占存储单元，这样，就</a:t>
            </a:r>
            <a:r>
              <a:rPr lang="zh-CN" altLang="en-US" dirty="0">
                <a:solidFill>
                  <a:srgbClr val="FF0000"/>
                </a:solidFill>
              </a:rPr>
              <a:t>不能声明引用的引用</a:t>
            </a:r>
            <a:r>
              <a:rPr lang="zh-CN" altLang="en-US" dirty="0"/>
              <a:t>，也不能定义</a:t>
            </a:r>
            <a:r>
              <a:rPr lang="zh-CN" altLang="en-US" dirty="0">
                <a:solidFill>
                  <a:srgbClr val="FF0000"/>
                </a:solidFill>
              </a:rPr>
              <a:t>引用的指针</a:t>
            </a:r>
            <a:r>
              <a:rPr lang="zh-CN" altLang="en-US" dirty="0"/>
              <a:t>。</a:t>
            </a:r>
          </a:p>
          <a:p>
            <a:pPr eaLnBrk="1" hangingPunct="1">
              <a:lnSpc>
                <a:spcPct val="120000"/>
              </a:lnSpc>
            </a:pPr>
            <a:r>
              <a:rPr lang="zh-CN" altLang="en-US" dirty="0"/>
              <a:t>如： 下例中的操作是达不到的：</a:t>
            </a:r>
          </a:p>
          <a:p>
            <a:pPr eaLnBrk="1" hangingPunct="1">
              <a:lnSpc>
                <a:spcPct val="120000"/>
              </a:lnSpc>
            </a:pPr>
            <a:r>
              <a:rPr lang="en-US" altLang="zh-CN" dirty="0" smtClean="0"/>
              <a:t>         </a:t>
            </a:r>
            <a:r>
              <a:rPr lang="en-US" altLang="zh-CN" dirty="0" err="1" smtClean="0"/>
              <a:t>int</a:t>
            </a:r>
            <a:r>
              <a:rPr lang="en-US" altLang="zh-CN" dirty="0" smtClean="0"/>
              <a:t> </a:t>
            </a:r>
            <a:r>
              <a:rPr lang="en-US" altLang="zh-CN" dirty="0"/>
              <a:t>a;</a:t>
            </a:r>
          </a:p>
          <a:p>
            <a:pPr eaLnBrk="1" hangingPunct="1">
              <a:lnSpc>
                <a:spcPct val="120000"/>
              </a:lnSpc>
            </a:pPr>
            <a:r>
              <a:rPr lang="en-US" altLang="zh-CN" dirty="0" smtClean="0">
                <a:latin typeface="Arial Unicode MS" panose="020B0604020202020204" pitchFamily="34" charset="-122"/>
                <a:ea typeface="Arial Unicode MS" panose="020B0604020202020204" pitchFamily="34" charset="-122"/>
              </a:rPr>
              <a:t>         </a:t>
            </a:r>
            <a:r>
              <a:rPr lang="en-US" altLang="zh-CN" dirty="0" err="1" smtClean="0">
                <a:latin typeface="Arial Unicode MS" panose="020B0604020202020204" pitchFamily="34" charset="-122"/>
                <a:ea typeface="Arial Unicode MS" panose="020B0604020202020204" pitchFamily="34" charset="-122"/>
              </a:rPr>
              <a:t>int</a:t>
            </a:r>
            <a:r>
              <a:rPr lang="en-US" altLang="zh-CN" dirty="0" smtClean="0">
                <a:latin typeface="Arial Unicode MS" panose="020B0604020202020204" pitchFamily="34" charset="-122"/>
                <a:ea typeface="Arial Unicode MS" panose="020B0604020202020204" pitchFamily="34" charset="-122"/>
              </a:rPr>
              <a:t> </a:t>
            </a:r>
            <a:r>
              <a:rPr lang="en-US" altLang="zh-CN" dirty="0">
                <a:latin typeface="Arial Unicode MS" panose="020B0604020202020204" pitchFamily="34" charset="-122"/>
                <a:ea typeface="Arial Unicode MS" panose="020B0604020202020204" pitchFamily="34" charset="-122"/>
              </a:rPr>
              <a:t>&amp; &amp; </a:t>
            </a:r>
            <a:r>
              <a:rPr lang="en-US" altLang="zh-CN" dirty="0" err="1">
                <a:latin typeface="Arial Unicode MS" panose="020B0604020202020204" pitchFamily="34" charset="-122"/>
                <a:ea typeface="Arial Unicode MS" panose="020B0604020202020204" pitchFamily="34" charset="-122"/>
              </a:rPr>
              <a:t>ra</a:t>
            </a:r>
            <a:r>
              <a:rPr lang="en-US" altLang="zh-CN" dirty="0">
                <a:latin typeface="Arial Unicode MS" panose="020B0604020202020204" pitchFamily="34" charset="-122"/>
                <a:ea typeface="Arial Unicode MS" panose="020B0604020202020204" pitchFamily="34" charset="-122"/>
              </a:rPr>
              <a:t>=a;</a:t>
            </a:r>
          </a:p>
          <a:p>
            <a:pPr eaLnBrk="1" hangingPunct="1">
              <a:lnSpc>
                <a:spcPct val="120000"/>
              </a:lnSpc>
            </a:pPr>
            <a:r>
              <a:rPr lang="en-US" altLang="zh-CN" dirty="0" smtClean="0"/>
              <a:t>         </a:t>
            </a:r>
            <a:r>
              <a:rPr lang="en-US" altLang="zh-CN" dirty="0" err="1" smtClean="0"/>
              <a:t>int</a:t>
            </a:r>
            <a:r>
              <a:rPr lang="en-US" altLang="zh-CN" dirty="0" smtClean="0"/>
              <a:t> </a:t>
            </a:r>
            <a:r>
              <a:rPr lang="en-US" altLang="zh-CN" dirty="0"/>
              <a:t>&amp;*p=&amp;</a:t>
            </a:r>
            <a:r>
              <a:rPr lang="en-US" altLang="zh-CN" dirty="0" err="1"/>
              <a:t>ra</a:t>
            </a:r>
            <a:r>
              <a:rPr lang="en-US" altLang="zh-CN" dirty="0"/>
              <a:t>;   </a:t>
            </a:r>
            <a:r>
              <a:rPr lang="en-US" altLang="zh-CN" dirty="0">
                <a:solidFill>
                  <a:srgbClr val="FF0000"/>
                </a:solidFill>
              </a:rPr>
              <a:t>//</a:t>
            </a:r>
            <a:r>
              <a:rPr lang="zh-CN" altLang="en-US" dirty="0">
                <a:solidFill>
                  <a:srgbClr val="FF0000"/>
                </a:solidFill>
              </a:rPr>
              <a:t>错误</a:t>
            </a:r>
          </a:p>
          <a:p>
            <a:pPr eaLnBrk="1" hangingPunct="1">
              <a:lnSpc>
                <a:spcPct val="120000"/>
              </a:lnSpc>
            </a:pPr>
            <a:r>
              <a:rPr lang="zh-CN" altLang="en-US" dirty="0"/>
              <a:t>（</a:t>
            </a:r>
            <a:r>
              <a:rPr lang="en-US" altLang="zh-CN" dirty="0"/>
              <a:t>5</a:t>
            </a:r>
            <a:r>
              <a:rPr lang="zh-CN" altLang="en-US" dirty="0"/>
              <a:t>）不能建立数组的引用，因为数组是一个由若干个元素所组成的集合，所以就无法建立一个数组的别名。</a:t>
            </a:r>
          </a:p>
          <a:p>
            <a:pPr eaLnBrk="1" hangingPunct="1">
              <a:lnSpc>
                <a:spcPct val="120000"/>
              </a:lnSpc>
            </a:pPr>
            <a:r>
              <a:rPr lang="zh-CN" altLang="en-US" dirty="0"/>
              <a:t>（</a:t>
            </a:r>
            <a:r>
              <a:rPr lang="en-US" altLang="zh-CN" dirty="0"/>
              <a:t>6</a:t>
            </a:r>
            <a:r>
              <a:rPr lang="zh-CN" altLang="en-US" dirty="0"/>
              <a:t>）不能建立空指针的引用，如：不能</a:t>
            </a:r>
            <a:r>
              <a:rPr lang="zh-CN" altLang="en-US" dirty="0" smtClean="0"/>
              <a:t>建立：</a:t>
            </a:r>
            <a:endParaRPr lang="zh-CN" altLang="en-US" dirty="0"/>
          </a:p>
          <a:p>
            <a:pPr eaLnBrk="1" hangingPunct="1">
              <a:lnSpc>
                <a:spcPct val="120000"/>
              </a:lnSpc>
            </a:pPr>
            <a:r>
              <a:rPr lang="zh-CN" altLang="en-US" dirty="0">
                <a:solidFill>
                  <a:srgbClr val="FF0000"/>
                </a:solidFill>
              </a:rPr>
              <a:t> </a:t>
            </a:r>
            <a:r>
              <a:rPr lang="zh-CN" altLang="en-US" dirty="0" smtClean="0">
                <a:solidFill>
                  <a:srgbClr val="FF0000"/>
                </a:solidFill>
              </a:rPr>
              <a:t>               </a:t>
            </a:r>
            <a:r>
              <a:rPr lang="en-US" altLang="zh-CN" dirty="0" err="1" smtClean="0">
                <a:solidFill>
                  <a:srgbClr val="FF0000"/>
                </a:solidFill>
              </a:rPr>
              <a:t>int</a:t>
            </a:r>
            <a:r>
              <a:rPr lang="en-US" altLang="zh-CN" dirty="0" smtClean="0">
                <a:solidFill>
                  <a:srgbClr val="FF0000"/>
                </a:solidFill>
              </a:rPr>
              <a:t> </a:t>
            </a:r>
            <a:r>
              <a:rPr lang="en-US" altLang="zh-CN" dirty="0">
                <a:solidFill>
                  <a:srgbClr val="FF0000"/>
                </a:solidFill>
              </a:rPr>
              <a:t>&amp;</a:t>
            </a:r>
            <a:r>
              <a:rPr lang="en-US" altLang="zh-CN" dirty="0" err="1">
                <a:solidFill>
                  <a:srgbClr val="FF0000"/>
                </a:solidFill>
              </a:rPr>
              <a:t>rp</a:t>
            </a:r>
            <a:r>
              <a:rPr lang="en-US" altLang="zh-CN" dirty="0">
                <a:solidFill>
                  <a:srgbClr val="FF0000"/>
                </a:solidFill>
              </a:rPr>
              <a:t>=NULL</a:t>
            </a:r>
            <a:r>
              <a:rPr lang="en-US" altLang="zh-CN" dirty="0">
                <a:solidFill>
                  <a:schemeClr val="accent2"/>
                </a:solidFill>
              </a:rPr>
              <a:t>;</a:t>
            </a:r>
          </a:p>
          <a:p>
            <a:pPr eaLnBrk="1" hangingPunct="1">
              <a:lnSpc>
                <a:spcPct val="120000"/>
              </a:lnSpc>
            </a:pPr>
            <a:r>
              <a:rPr lang="zh-CN" altLang="en-US" dirty="0">
                <a:latin typeface="宋体" panose="02010600030101010101" pitchFamily="2" charset="-122"/>
              </a:rPr>
              <a:t>（</a:t>
            </a:r>
            <a:r>
              <a:rPr lang="en-US" altLang="zh-CN" dirty="0">
                <a:latin typeface="宋体" panose="02010600030101010101" pitchFamily="2" charset="-122"/>
              </a:rPr>
              <a:t>7</a:t>
            </a:r>
            <a:r>
              <a:rPr lang="zh-CN" altLang="en-US" dirty="0">
                <a:latin typeface="宋体" panose="02010600030101010101" pitchFamily="2" charset="-122"/>
              </a:rPr>
              <a:t>）也不能建立空类型</a:t>
            </a:r>
            <a:r>
              <a:rPr lang="en-US" altLang="zh-CN" dirty="0">
                <a:latin typeface="宋体" panose="02010600030101010101" pitchFamily="2" charset="-122"/>
              </a:rPr>
              <a:t>void</a:t>
            </a:r>
            <a:r>
              <a:rPr lang="zh-CN" altLang="en-US" dirty="0">
                <a:latin typeface="宋体" panose="02010600030101010101" pitchFamily="2" charset="-122"/>
              </a:rPr>
              <a:t>的引用</a:t>
            </a:r>
            <a:r>
              <a:rPr lang="zh-CN" altLang="en-US" dirty="0" smtClean="0">
                <a:latin typeface="宋体" panose="02010600030101010101" pitchFamily="2" charset="-122"/>
              </a:rPr>
              <a:t>，如不能建立：</a:t>
            </a:r>
            <a:endParaRPr lang="en-US" altLang="zh-CN" dirty="0" smtClean="0">
              <a:latin typeface="宋体" panose="02010600030101010101" pitchFamily="2" charset="-122"/>
            </a:endParaRPr>
          </a:p>
          <a:p>
            <a:pPr eaLnBrk="1" hangingPunct="1">
              <a:lnSpc>
                <a:spcPct val="120000"/>
              </a:lnSpc>
            </a:pPr>
            <a:r>
              <a:rPr lang="en-US" altLang="zh-CN" dirty="0">
                <a:solidFill>
                  <a:srgbClr val="FF0000"/>
                </a:solidFill>
                <a:latin typeface="宋体" panose="02010600030101010101" pitchFamily="2" charset="-122"/>
              </a:rPr>
              <a:t> </a:t>
            </a:r>
            <a:r>
              <a:rPr lang="en-US" altLang="zh-CN" dirty="0" smtClean="0">
                <a:solidFill>
                  <a:srgbClr val="FF0000"/>
                </a:solidFill>
                <a:latin typeface="宋体" panose="02010600030101010101" pitchFamily="2" charset="-122"/>
              </a:rPr>
              <a:t>       void </a:t>
            </a:r>
            <a:r>
              <a:rPr lang="en-US" altLang="zh-CN" dirty="0">
                <a:solidFill>
                  <a:srgbClr val="FF0000"/>
                </a:solidFill>
                <a:latin typeface="宋体" panose="02010600030101010101" pitchFamily="2" charset="-122"/>
              </a:rPr>
              <a:t>&amp;</a:t>
            </a:r>
            <a:r>
              <a:rPr lang="en-US" altLang="zh-CN" dirty="0" err="1">
                <a:solidFill>
                  <a:srgbClr val="FF0000"/>
                </a:solidFill>
                <a:latin typeface="宋体" panose="02010600030101010101" pitchFamily="2" charset="-122"/>
              </a:rPr>
              <a:t>ra</a:t>
            </a:r>
            <a:r>
              <a:rPr lang="en-US" altLang="zh-CN" dirty="0">
                <a:solidFill>
                  <a:srgbClr val="FF0000"/>
                </a:solidFill>
                <a:latin typeface="宋体" panose="02010600030101010101" pitchFamily="2" charset="-122"/>
              </a:rPr>
              <a:t>=3</a:t>
            </a:r>
            <a:r>
              <a:rPr lang="en-US" altLang="zh-CN" dirty="0" smtClean="0">
                <a:solidFill>
                  <a:srgbClr val="FF0000"/>
                </a:solidFill>
                <a:latin typeface="宋体" panose="02010600030101010101" pitchFamily="2" charset="-122"/>
              </a:rPr>
              <a:t>;</a:t>
            </a:r>
          </a:p>
          <a:p>
            <a:pPr eaLnBrk="1" hangingPunct="1">
              <a:lnSpc>
                <a:spcPct val="120000"/>
              </a:lnSpc>
            </a:pPr>
            <a:r>
              <a:rPr lang="zh-CN" altLang="en-US" dirty="0" smtClean="0">
                <a:latin typeface="宋体" panose="02010600030101010101" pitchFamily="2" charset="-122"/>
              </a:rPr>
              <a:t>因为</a:t>
            </a:r>
            <a:r>
              <a:rPr lang="zh-CN" altLang="en-US" dirty="0">
                <a:latin typeface="宋体" panose="02010600030101010101" pitchFamily="2" charset="-122"/>
              </a:rPr>
              <a:t>尽管在</a:t>
            </a:r>
            <a:r>
              <a:rPr lang="en-US" altLang="zh-CN" dirty="0">
                <a:latin typeface="宋体" panose="02010600030101010101" pitchFamily="2" charset="-122"/>
              </a:rPr>
              <a:t>C++</a:t>
            </a:r>
            <a:r>
              <a:rPr lang="zh-CN" altLang="en-US" dirty="0">
                <a:latin typeface="宋体" panose="02010600030101010101" pitchFamily="2" charset="-122"/>
              </a:rPr>
              <a:t>语言中有</a:t>
            </a:r>
            <a:r>
              <a:rPr lang="en-US" altLang="zh-CN" dirty="0">
                <a:latin typeface="宋体" panose="02010600030101010101" pitchFamily="2" charset="-122"/>
              </a:rPr>
              <a:t>void</a:t>
            </a:r>
            <a:r>
              <a:rPr lang="zh-CN" altLang="en-US" dirty="0">
                <a:latin typeface="宋体" panose="02010600030101010101" pitchFamily="2" charset="-122"/>
              </a:rPr>
              <a:t>数据类型，但没有任何一个变量或常量属于</a:t>
            </a:r>
            <a:r>
              <a:rPr lang="en-US" altLang="zh-CN" dirty="0">
                <a:latin typeface="宋体" panose="02010600030101010101" pitchFamily="2" charset="-122"/>
              </a:rPr>
              <a:t>void</a:t>
            </a:r>
            <a:r>
              <a:rPr lang="zh-CN" altLang="en-US" dirty="0">
                <a:latin typeface="宋体" panose="02010600030101010101" pitchFamily="2" charset="-122"/>
              </a:rPr>
              <a:t>类型</a:t>
            </a:r>
            <a:r>
              <a:rPr lang="zh-CN" altLang="en-US" dirty="0" smtClean="0">
                <a:latin typeface="宋体" panose="02010600030101010101" pitchFamily="2" charset="-122"/>
              </a:rPr>
              <a:t>。</a:t>
            </a:r>
            <a:endParaRPr lang="zh-CN" altLang="en-US" dirty="0">
              <a:latin typeface="宋体" panose="02010600030101010101" pitchFamily="2" charset="-122"/>
            </a:endParaRPr>
          </a:p>
        </p:txBody>
      </p:sp>
      <p:grpSp>
        <p:nvGrpSpPr>
          <p:cNvPr id="13" name="组合 12"/>
          <p:cNvGrpSpPr>
            <a:grpSpLocks/>
          </p:cNvGrpSpPr>
          <p:nvPr/>
        </p:nvGrpSpPr>
        <p:grpSpPr bwMode="auto">
          <a:xfrm>
            <a:off x="9751615" y="18943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smtClean="0">
                  <a:solidFill>
                    <a:srgbClr val="FFFFFF"/>
                  </a:solidFill>
                  <a:latin typeface="微软雅黑" pitchFamily="34" charset="-122"/>
                  <a:ea typeface="微软雅黑" pitchFamily="34" charset="-122"/>
                  <a:cs typeface="Arial Unicode MS" pitchFamily="34" charset="-122"/>
                </a:rPr>
                <a:t>简要说明</a:t>
              </a:r>
              <a:endParaRPr lang="zh-CN" altLang="en-US" dirty="0">
                <a:solidFill>
                  <a:srgbClr val="FFFFFF"/>
                </a:solidFill>
                <a:latin typeface="微软雅黑" pitchFamily="34" charset="-122"/>
                <a:ea typeface="微软雅黑" pitchFamily="34" charset="-122"/>
                <a:cs typeface="Arial Unicode MS" pitchFamily="34" charset="-122"/>
              </a:endParaRP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89017571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0" y="981522"/>
            <a:ext cx="12198350" cy="34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kern="0" dirty="0"/>
              <a:t>(8) </a:t>
            </a:r>
            <a:r>
              <a:rPr lang="zh-CN" altLang="en-US" kern="0" dirty="0"/>
              <a:t>尽管引用运算符与地址操作符使用相同的的符号，</a:t>
            </a:r>
            <a:r>
              <a:rPr lang="zh-CN" altLang="en-US" kern="0" dirty="0" smtClean="0"/>
              <a:t>但不一样</a:t>
            </a:r>
            <a:r>
              <a:rPr lang="zh-CN" altLang="en-US" kern="0" dirty="0"/>
              <a:t>的。引用仅在声明时带有引用运算符</a:t>
            </a:r>
            <a:r>
              <a:rPr lang="en-US" altLang="zh-CN" kern="0" dirty="0"/>
              <a:t>&amp;</a:t>
            </a:r>
            <a:r>
              <a:rPr lang="zh-CN" altLang="en-US" kern="0" dirty="0"/>
              <a:t>，以后就像普通变量一样使用，不能再带</a:t>
            </a:r>
            <a:r>
              <a:rPr lang="en-US" altLang="zh-CN" kern="0" dirty="0"/>
              <a:t>&amp;</a:t>
            </a:r>
            <a:r>
              <a:rPr lang="zh-CN" altLang="en-US" kern="0" dirty="0"/>
              <a:t>。其他场合使用的</a:t>
            </a:r>
            <a:r>
              <a:rPr lang="en-US" altLang="zh-CN" kern="0" dirty="0"/>
              <a:t>&amp;</a:t>
            </a:r>
            <a:r>
              <a:rPr lang="zh-CN" altLang="en-US" kern="0" dirty="0"/>
              <a:t>都是地址操作符</a:t>
            </a:r>
            <a:r>
              <a:rPr lang="zh-CN" altLang="en-US" kern="0" dirty="0" smtClean="0"/>
              <a:t>。</a:t>
            </a:r>
            <a:endParaRPr lang="en-US" altLang="zh-CN" kern="0" dirty="0" smtClean="0"/>
          </a:p>
          <a:p>
            <a:pPr>
              <a:defRPr/>
            </a:pPr>
            <a:endParaRPr lang="zh-CN" altLang="en-US" kern="0" dirty="0"/>
          </a:p>
          <a:p>
            <a:pPr>
              <a:buFont typeface="Wingdings" pitchFamily="2" charset="2"/>
              <a:buNone/>
              <a:defRPr/>
            </a:pPr>
            <a:r>
              <a:rPr lang="en-US" altLang="zh-CN" kern="0" dirty="0" smtClean="0"/>
              <a:t>	</a:t>
            </a:r>
            <a:r>
              <a:rPr lang="en-US" altLang="zh-CN" kern="0" dirty="0" err="1" smtClean="0"/>
              <a:t>int</a:t>
            </a:r>
            <a:r>
              <a:rPr lang="en-US" altLang="zh-CN" kern="0" dirty="0" smtClean="0"/>
              <a:t> </a:t>
            </a:r>
            <a:r>
              <a:rPr lang="en-US" altLang="zh-CN" kern="0" dirty="0"/>
              <a:t>j=5;</a:t>
            </a:r>
          </a:p>
          <a:p>
            <a:pPr>
              <a:buFont typeface="Wingdings" pitchFamily="2" charset="2"/>
              <a:buNone/>
              <a:defRPr/>
            </a:pPr>
            <a:r>
              <a:rPr lang="en-US" altLang="zh-CN" kern="0" dirty="0" smtClean="0"/>
              <a:t>	</a:t>
            </a:r>
            <a:r>
              <a:rPr lang="en-US" altLang="zh-CN" kern="0" dirty="0" err="1" smtClean="0">
                <a:solidFill>
                  <a:srgbClr val="FF0000"/>
                </a:solidFill>
              </a:rPr>
              <a:t>int</a:t>
            </a:r>
            <a:r>
              <a:rPr lang="en-US" altLang="zh-CN" kern="0" dirty="0">
                <a:solidFill>
                  <a:srgbClr val="FF0000"/>
                </a:solidFill>
              </a:rPr>
              <a:t>&amp; </a:t>
            </a:r>
            <a:r>
              <a:rPr lang="en-US" altLang="zh-CN" kern="0" dirty="0" err="1">
                <a:solidFill>
                  <a:srgbClr val="FF0000"/>
                </a:solidFill>
              </a:rPr>
              <a:t>i</a:t>
            </a:r>
            <a:r>
              <a:rPr lang="en-US" altLang="zh-CN" kern="0" dirty="0">
                <a:solidFill>
                  <a:srgbClr val="FF0000"/>
                </a:solidFill>
              </a:rPr>
              <a:t>=j</a:t>
            </a:r>
            <a:r>
              <a:rPr lang="en-US" altLang="zh-CN" kern="0" dirty="0"/>
              <a:t>;    	// </a:t>
            </a:r>
            <a:r>
              <a:rPr lang="zh-CN" altLang="en-US" kern="0" dirty="0"/>
              <a:t>声明引用</a:t>
            </a:r>
            <a:r>
              <a:rPr lang="en-US" altLang="zh-CN" kern="0" dirty="0" err="1"/>
              <a:t>i</a:t>
            </a:r>
            <a:r>
              <a:rPr lang="zh-CN" altLang="en-US" kern="0" dirty="0"/>
              <a:t>，</a:t>
            </a:r>
            <a:r>
              <a:rPr lang="en-US" altLang="zh-CN" kern="0" dirty="0"/>
              <a:t>"&amp;"</a:t>
            </a:r>
            <a:r>
              <a:rPr lang="zh-CN" altLang="en-US" kern="0" dirty="0"/>
              <a:t>为引用运算符</a:t>
            </a:r>
          </a:p>
          <a:p>
            <a:pPr>
              <a:buFont typeface="Wingdings" pitchFamily="2" charset="2"/>
              <a:buNone/>
              <a:defRPr/>
            </a:pPr>
            <a:r>
              <a:rPr lang="en-US" altLang="zh-CN" kern="0" dirty="0" smtClean="0"/>
              <a:t>	</a:t>
            </a:r>
            <a:r>
              <a:rPr lang="en-US" altLang="zh-CN" kern="0" dirty="0" err="1" smtClean="0"/>
              <a:t>i</a:t>
            </a:r>
            <a:r>
              <a:rPr lang="en-US" altLang="zh-CN" kern="0" dirty="0" smtClean="0"/>
              <a:t>=123</a:t>
            </a:r>
            <a:r>
              <a:rPr lang="en-US" altLang="zh-CN" kern="0" dirty="0"/>
              <a:t>;        	// </a:t>
            </a:r>
            <a:r>
              <a:rPr lang="zh-CN" altLang="en-US" kern="0" dirty="0"/>
              <a:t>使用引用</a:t>
            </a:r>
            <a:r>
              <a:rPr lang="en-US" altLang="zh-CN" kern="0" dirty="0" err="1"/>
              <a:t>i</a:t>
            </a:r>
            <a:r>
              <a:rPr lang="zh-CN" altLang="en-US" kern="0" dirty="0"/>
              <a:t>，不带引用运算符</a:t>
            </a:r>
          </a:p>
          <a:p>
            <a:pPr>
              <a:buFont typeface="Wingdings" pitchFamily="2" charset="2"/>
              <a:buNone/>
              <a:defRPr/>
            </a:pPr>
            <a:r>
              <a:rPr lang="en-US" altLang="zh-CN" kern="0" dirty="0" smtClean="0"/>
              <a:t>	</a:t>
            </a:r>
            <a:r>
              <a:rPr lang="en-US" altLang="zh-CN" kern="0" dirty="0" err="1" smtClean="0"/>
              <a:t>int</a:t>
            </a:r>
            <a:r>
              <a:rPr lang="en-US" altLang="zh-CN" kern="0" dirty="0" smtClean="0"/>
              <a:t> </a:t>
            </a:r>
            <a:r>
              <a:rPr lang="en-US" altLang="zh-CN" kern="0" dirty="0"/>
              <a:t>*pi=</a:t>
            </a:r>
            <a:r>
              <a:rPr lang="en-US" altLang="zh-CN" kern="0" dirty="0">
                <a:solidFill>
                  <a:srgbClr val="FF0000"/>
                </a:solidFill>
              </a:rPr>
              <a:t>&amp;</a:t>
            </a:r>
            <a:r>
              <a:rPr lang="en-US" altLang="zh-CN" kern="0" dirty="0" err="1"/>
              <a:t>i</a:t>
            </a:r>
            <a:r>
              <a:rPr lang="en-US" altLang="zh-CN" kern="0" dirty="0"/>
              <a:t>;    </a:t>
            </a:r>
            <a:r>
              <a:rPr lang="en-US" altLang="zh-CN" kern="0" dirty="0" smtClean="0"/>
              <a:t>	// </a:t>
            </a:r>
            <a:r>
              <a:rPr lang="zh-CN" altLang="en-US" kern="0" dirty="0"/>
              <a:t>在此，</a:t>
            </a:r>
            <a:r>
              <a:rPr lang="en-US" altLang="zh-CN" kern="0" dirty="0"/>
              <a:t>"&amp;"</a:t>
            </a:r>
            <a:r>
              <a:rPr lang="zh-CN" altLang="en-US" kern="0" dirty="0"/>
              <a:t>为地址操作符</a:t>
            </a:r>
          </a:p>
          <a:p>
            <a:pPr>
              <a:buFont typeface="Wingdings" pitchFamily="2" charset="2"/>
              <a:buNone/>
              <a:defRPr/>
            </a:pPr>
            <a:r>
              <a:rPr lang="en-US" altLang="zh-CN" kern="0" dirty="0" smtClean="0"/>
              <a:t>	</a:t>
            </a:r>
            <a:r>
              <a:rPr lang="en-US" altLang="zh-CN" kern="0" dirty="0" err="1" smtClean="0"/>
              <a:t>cout</a:t>
            </a:r>
            <a:r>
              <a:rPr lang="en-US" altLang="zh-CN" kern="0" dirty="0"/>
              <a:t>&lt;&lt;</a:t>
            </a:r>
            <a:r>
              <a:rPr lang="en-US" altLang="zh-CN" kern="0" dirty="0">
                <a:solidFill>
                  <a:srgbClr val="FF0000"/>
                </a:solidFill>
              </a:rPr>
              <a:t>&amp;</a:t>
            </a:r>
            <a:r>
              <a:rPr lang="en-US" altLang="zh-CN" kern="0" dirty="0"/>
              <a:t>pi;  </a:t>
            </a:r>
            <a:r>
              <a:rPr lang="en-US" altLang="zh-CN" kern="0" dirty="0" smtClean="0"/>
              <a:t>	// </a:t>
            </a:r>
            <a:r>
              <a:rPr lang="zh-CN" altLang="en-US" kern="0" dirty="0"/>
              <a:t>在此，</a:t>
            </a:r>
            <a:r>
              <a:rPr lang="en-US" altLang="zh-CN" kern="0" dirty="0"/>
              <a:t>"&amp;"</a:t>
            </a:r>
            <a:r>
              <a:rPr lang="zh-CN" altLang="en-US" kern="0" dirty="0"/>
              <a:t>为地址操作符</a:t>
            </a:r>
          </a:p>
        </p:txBody>
      </p:sp>
      <p:grpSp>
        <p:nvGrpSpPr>
          <p:cNvPr id="13" name="组合 12"/>
          <p:cNvGrpSpPr>
            <a:grpSpLocks/>
          </p:cNvGrpSpPr>
          <p:nvPr/>
        </p:nvGrpSpPr>
        <p:grpSpPr bwMode="auto">
          <a:xfrm>
            <a:off x="9751615" y="18943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smtClean="0">
                  <a:solidFill>
                    <a:srgbClr val="FFFFFF"/>
                  </a:solidFill>
                  <a:latin typeface="微软雅黑" pitchFamily="34" charset="-122"/>
                  <a:ea typeface="微软雅黑" pitchFamily="34" charset="-122"/>
                  <a:cs typeface="Arial Unicode MS" pitchFamily="34" charset="-122"/>
                </a:rPr>
                <a:t>简要说明</a:t>
              </a:r>
              <a:endParaRPr lang="zh-CN" altLang="en-US" dirty="0">
                <a:solidFill>
                  <a:srgbClr val="FFFFFF"/>
                </a:solidFill>
                <a:latin typeface="微软雅黑" pitchFamily="34" charset="-122"/>
                <a:ea typeface="微软雅黑" pitchFamily="34" charset="-122"/>
                <a:cs typeface="Arial Unicode MS" pitchFamily="34" charset="-122"/>
              </a:endParaRP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94211016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0" y="981522"/>
            <a:ext cx="12198350" cy="482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buFontTx/>
              <a:buChar char="•"/>
            </a:pPr>
            <a:r>
              <a:rPr lang="zh-CN" altLang="en-US" b="1" dirty="0">
                <a:solidFill>
                  <a:srgbClr val="FF0000"/>
                </a:solidFill>
              </a:rPr>
              <a:t>引用不同于普通变量</a:t>
            </a:r>
            <a:r>
              <a:rPr lang="zh-CN" altLang="en-US" b="1" dirty="0"/>
              <a:t>，下面声明非法：</a:t>
            </a:r>
          </a:p>
          <a:p>
            <a:pPr>
              <a:spcBef>
                <a:spcPct val="20000"/>
              </a:spcBef>
              <a:buFont typeface="Wingdings" panose="05000000000000000000" pitchFamily="2" charset="2"/>
              <a:buNone/>
            </a:pPr>
            <a:r>
              <a:rPr lang="zh-CN" altLang="en-US" b="1" dirty="0"/>
              <a:t>		</a:t>
            </a:r>
            <a:r>
              <a:rPr lang="en-US" altLang="zh-CN" dirty="0" err="1"/>
              <a:t>int</a:t>
            </a:r>
            <a:r>
              <a:rPr lang="en-US" altLang="zh-CN" dirty="0"/>
              <a:t>&amp; b[3];   </a:t>
            </a:r>
            <a:r>
              <a:rPr lang="en-US" altLang="zh-CN" dirty="0">
                <a:solidFill>
                  <a:srgbClr val="008000"/>
                </a:solidFill>
              </a:rPr>
              <a:t>//</a:t>
            </a:r>
            <a:r>
              <a:rPr lang="zh-CN" altLang="en-US" dirty="0">
                <a:solidFill>
                  <a:srgbClr val="008000"/>
                </a:solidFill>
              </a:rPr>
              <a:t>不能建立引用数组</a:t>
            </a:r>
          </a:p>
          <a:p>
            <a:pPr>
              <a:spcBef>
                <a:spcPct val="20000"/>
              </a:spcBef>
              <a:buFont typeface="Wingdings" panose="05000000000000000000" pitchFamily="2" charset="2"/>
              <a:buNone/>
            </a:pPr>
            <a:r>
              <a:rPr lang="zh-CN" altLang="en-US" dirty="0"/>
              <a:t>		</a:t>
            </a:r>
            <a:r>
              <a:rPr lang="en-US" altLang="zh-CN" dirty="0" err="1"/>
              <a:t>int</a:t>
            </a:r>
            <a:r>
              <a:rPr lang="en-US" altLang="zh-CN" dirty="0"/>
              <a:t>&amp; *p;     </a:t>
            </a:r>
            <a:r>
              <a:rPr lang="en-US" altLang="zh-CN" dirty="0">
                <a:solidFill>
                  <a:srgbClr val="008000"/>
                </a:solidFill>
              </a:rPr>
              <a:t>//</a:t>
            </a:r>
            <a:r>
              <a:rPr lang="zh-CN" altLang="en-US" dirty="0">
                <a:solidFill>
                  <a:srgbClr val="008000"/>
                </a:solidFill>
              </a:rPr>
              <a:t>不能建立引用指针</a:t>
            </a:r>
          </a:p>
          <a:p>
            <a:pPr>
              <a:spcBef>
                <a:spcPct val="20000"/>
              </a:spcBef>
              <a:buFont typeface="Wingdings" panose="05000000000000000000" pitchFamily="2" charset="2"/>
              <a:buNone/>
            </a:pPr>
            <a:r>
              <a:rPr lang="zh-CN" altLang="en-US" dirty="0"/>
              <a:t>		</a:t>
            </a:r>
            <a:r>
              <a:rPr lang="en-US" altLang="zh-CN" dirty="0" err="1"/>
              <a:t>int</a:t>
            </a:r>
            <a:r>
              <a:rPr lang="en-US" altLang="zh-CN" dirty="0"/>
              <a:t> &amp;&amp;r;	</a:t>
            </a:r>
            <a:r>
              <a:rPr lang="en-US" altLang="zh-CN" dirty="0" smtClean="0"/>
              <a:t>  </a:t>
            </a:r>
            <a:r>
              <a:rPr lang="en-US" altLang="zh-CN" dirty="0" smtClean="0">
                <a:solidFill>
                  <a:srgbClr val="008000"/>
                </a:solidFill>
              </a:rPr>
              <a:t>//</a:t>
            </a:r>
            <a:r>
              <a:rPr lang="zh-CN" altLang="en-US" dirty="0">
                <a:solidFill>
                  <a:srgbClr val="008000"/>
                </a:solidFill>
              </a:rPr>
              <a:t>不能建立引用的引用</a:t>
            </a:r>
          </a:p>
          <a:p>
            <a:pPr>
              <a:spcBef>
                <a:spcPct val="20000"/>
              </a:spcBef>
              <a:buFontTx/>
              <a:buChar char="•"/>
            </a:pPr>
            <a:r>
              <a:rPr lang="zh-CN" altLang="en-US" b="1" dirty="0">
                <a:solidFill>
                  <a:srgbClr val="FF0000"/>
                </a:solidFill>
              </a:rPr>
              <a:t>引用符同取址符是有区别的</a:t>
            </a:r>
            <a:r>
              <a:rPr lang="zh-CN" altLang="en-US" b="1" dirty="0"/>
              <a:t>：		 	</a:t>
            </a:r>
            <a:endParaRPr lang="en-US" altLang="zh-CN" b="1" dirty="0" smtClean="0"/>
          </a:p>
          <a:p>
            <a:pPr marL="0" indent="0">
              <a:spcBef>
                <a:spcPct val="20000"/>
              </a:spcBef>
            </a:pPr>
            <a:r>
              <a:rPr lang="en-US" altLang="zh-CN" b="1" dirty="0" smtClean="0"/>
              <a:t>               </a:t>
            </a:r>
            <a:r>
              <a:rPr lang="en-US" altLang="zh-CN" dirty="0" smtClean="0"/>
              <a:t>type</a:t>
            </a:r>
            <a:r>
              <a:rPr lang="en-US" altLang="zh-CN" dirty="0"/>
              <a:t>&amp;——</a:t>
            </a:r>
            <a:r>
              <a:rPr lang="zh-CN" altLang="en-US" dirty="0"/>
              <a:t>类型后的是引用符</a:t>
            </a:r>
          </a:p>
          <a:p>
            <a:pPr>
              <a:spcBef>
                <a:spcPct val="20000"/>
              </a:spcBef>
              <a:buFont typeface="Wingdings" panose="05000000000000000000" pitchFamily="2" charset="2"/>
              <a:buNone/>
            </a:pPr>
            <a:r>
              <a:rPr lang="zh-CN" altLang="en-US" dirty="0"/>
              <a:t>		</a:t>
            </a:r>
            <a:r>
              <a:rPr lang="en-US" altLang="zh-CN" dirty="0"/>
              <a:t>&amp;</a:t>
            </a:r>
            <a:r>
              <a:rPr lang="en-US" altLang="zh-CN" dirty="0" err="1"/>
              <a:t>i</a:t>
            </a:r>
            <a:r>
              <a:rPr lang="en-US" altLang="zh-CN" dirty="0"/>
              <a:t>——</a:t>
            </a:r>
            <a:r>
              <a:rPr lang="zh-CN" altLang="en-US" dirty="0"/>
              <a:t>变量前的为取址符</a:t>
            </a:r>
          </a:p>
          <a:p>
            <a:pPr>
              <a:spcBef>
                <a:spcPct val="20000"/>
              </a:spcBef>
              <a:buFontTx/>
              <a:buChar char="•"/>
            </a:pPr>
            <a:r>
              <a:rPr lang="zh-CN" altLang="en-US" b="1" dirty="0"/>
              <a:t>引用实际上是一种</a:t>
            </a:r>
            <a:r>
              <a:rPr lang="zh-CN" altLang="en-US" b="1" dirty="0">
                <a:solidFill>
                  <a:srgbClr val="FF0000"/>
                </a:solidFill>
              </a:rPr>
              <a:t>隐式指针</a:t>
            </a:r>
            <a:r>
              <a:rPr lang="zh-CN" altLang="en-US" b="1" dirty="0"/>
              <a:t>，常作为函数参数</a:t>
            </a:r>
            <a:endParaRPr lang="en-US" altLang="zh-CN" b="1" dirty="0"/>
          </a:p>
          <a:p>
            <a:pPr>
              <a:spcBef>
                <a:spcPct val="20000"/>
              </a:spcBef>
              <a:buFontTx/>
              <a:buChar char="•"/>
            </a:pPr>
            <a:r>
              <a:rPr kumimoji="1" lang="zh-CN" altLang="en-US" b="1" dirty="0">
                <a:latin typeface="宋体" panose="02010600030101010101" pitchFamily="2" charset="-122"/>
              </a:rPr>
              <a:t>函数要改变调用它的函数的变量有两种方法：</a:t>
            </a:r>
            <a:r>
              <a:rPr kumimoji="1" lang="zh-CN" altLang="en-US" b="1" u="sng" dirty="0">
                <a:solidFill>
                  <a:srgbClr val="FF0000"/>
                </a:solidFill>
                <a:latin typeface="宋体" panose="02010600030101010101" pitchFamily="2" charset="-122"/>
              </a:rPr>
              <a:t>传指针调用</a:t>
            </a:r>
            <a:r>
              <a:rPr kumimoji="1" lang="zh-CN" altLang="en-US" b="1" dirty="0">
                <a:latin typeface="宋体" panose="02010600030101010101" pitchFamily="2" charset="-122"/>
              </a:rPr>
              <a:t>和</a:t>
            </a:r>
            <a:r>
              <a:rPr kumimoji="1" lang="zh-CN" altLang="en-US" b="1" u="sng" dirty="0">
                <a:solidFill>
                  <a:srgbClr val="FF0000"/>
                </a:solidFill>
                <a:latin typeface="宋体" panose="02010600030101010101" pitchFamily="2" charset="-122"/>
              </a:rPr>
              <a:t>引用调用；</a:t>
            </a:r>
            <a:r>
              <a:rPr kumimoji="1" lang="zh-CN" altLang="en-US" b="1" dirty="0">
                <a:latin typeface="宋体" panose="02010600030101010101" pitchFamily="2" charset="-122"/>
              </a:rPr>
              <a:t>当形参和实参结合时，复制的是变量的地址。</a:t>
            </a:r>
          </a:p>
          <a:p>
            <a:pPr eaLnBrk="1" hangingPunct="1">
              <a:lnSpc>
                <a:spcPct val="120000"/>
              </a:lnSpc>
            </a:pPr>
            <a:endParaRPr lang="zh-CN" altLang="en-US" dirty="0">
              <a:latin typeface="宋体" panose="02010600030101010101" pitchFamily="2" charset="-122"/>
            </a:endParaRPr>
          </a:p>
        </p:txBody>
      </p:sp>
      <p:grpSp>
        <p:nvGrpSpPr>
          <p:cNvPr id="13" name="组合 12"/>
          <p:cNvGrpSpPr>
            <a:grpSpLocks/>
          </p:cNvGrpSpPr>
          <p:nvPr/>
        </p:nvGrpSpPr>
        <p:grpSpPr bwMode="auto">
          <a:xfrm>
            <a:off x="9751615" y="18943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smtClean="0">
                  <a:solidFill>
                    <a:srgbClr val="FFFFFF"/>
                  </a:solidFill>
                  <a:latin typeface="微软雅黑" pitchFamily="34" charset="-122"/>
                  <a:ea typeface="微软雅黑" pitchFamily="34" charset="-122"/>
                  <a:cs typeface="Arial Unicode MS" pitchFamily="34" charset="-122"/>
                </a:rPr>
                <a:t>简要说明</a:t>
              </a:r>
              <a:endParaRPr lang="zh-CN" altLang="en-US" dirty="0">
                <a:solidFill>
                  <a:srgbClr val="FFFFFF"/>
                </a:solidFill>
                <a:latin typeface="微软雅黑" pitchFamily="34" charset="-122"/>
                <a:ea typeface="微软雅黑" pitchFamily="34" charset="-122"/>
                <a:cs typeface="Arial Unicode MS" pitchFamily="34" charset="-122"/>
              </a:endParaRP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114219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104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lang="zh-CN" altLang="en-US" sz="3200" b="1" dirty="0">
                <a:solidFill>
                  <a:schemeClr val="bg1"/>
                </a:solidFill>
                <a:latin typeface="宋体" panose="02010600030101010101" pitchFamily="2" charset="-122"/>
              </a:rPr>
              <a:t>用引用作为函数的</a:t>
            </a:r>
            <a:r>
              <a:rPr lang="zh-CN" altLang="en-US" sz="3200" b="1" dirty="0" smtClean="0">
                <a:solidFill>
                  <a:schemeClr val="bg1"/>
                </a:solidFill>
                <a:latin typeface="宋体" panose="02010600030101010101" pitchFamily="2" charset="-122"/>
              </a:rPr>
              <a:t>参数</a:t>
            </a:r>
            <a:endParaRPr lang="en-US" altLang="zh-CN" sz="3200" b="1" dirty="0">
              <a:solidFill>
                <a:schemeClr val="bg1"/>
              </a:solidFill>
              <a:latin typeface="宋体" panose="02010600030101010101" pitchFamily="2" charset="-122"/>
            </a:endParaRPr>
          </a:p>
          <a:p>
            <a:pPr eaLnBrk="1" hangingPunct="1"/>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331955" y="990971"/>
            <a:ext cx="11743883" cy="49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smtClean="0">
                <a:latin typeface="宋体" panose="02010600030101010101" pitchFamily="2" charset="-122"/>
              </a:rPr>
              <a:t>一</a:t>
            </a:r>
            <a:r>
              <a:rPr lang="zh-CN" altLang="en-US" dirty="0">
                <a:latin typeface="宋体" panose="02010600030101010101" pitchFamily="2" charset="-122"/>
              </a:rPr>
              <a:t>个函数的参数也可定义成引用的形式，如：</a:t>
            </a:r>
          </a:p>
          <a:p>
            <a:pPr eaLnBrk="1" hangingPunct="1">
              <a:lnSpc>
                <a:spcPct val="120000"/>
              </a:lnSpc>
            </a:pPr>
            <a:r>
              <a:rPr lang="zh-CN" altLang="en-US" dirty="0">
                <a:latin typeface="宋体" panose="02010600030101010101" pitchFamily="2" charset="-122"/>
              </a:rPr>
              <a:t>  </a:t>
            </a:r>
            <a:r>
              <a:rPr lang="en-US" altLang="zh-CN" dirty="0">
                <a:latin typeface="宋体" panose="02010600030101010101" pitchFamily="2" charset="-122"/>
              </a:rPr>
              <a:t>void swap(</a:t>
            </a:r>
            <a:r>
              <a:rPr lang="en-US" altLang="zh-CN" dirty="0" err="1">
                <a:latin typeface="宋体" panose="02010600030101010101" pitchFamily="2" charset="-122"/>
              </a:rPr>
              <a:t>int</a:t>
            </a:r>
            <a:r>
              <a:rPr lang="en-US" altLang="zh-CN" dirty="0">
                <a:latin typeface="宋体" panose="02010600030101010101" pitchFamily="2" charset="-122"/>
              </a:rPr>
              <a:t> </a:t>
            </a:r>
            <a:r>
              <a:rPr lang="en-US" altLang="zh-CN" dirty="0">
                <a:solidFill>
                  <a:srgbClr val="FF0000"/>
                </a:solidFill>
                <a:latin typeface="宋体" panose="02010600030101010101" pitchFamily="2" charset="-122"/>
              </a:rPr>
              <a:t>&amp;p1</a:t>
            </a:r>
            <a:r>
              <a:rPr lang="en-US" altLang="zh-CN"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a:t>
            </a:r>
            <a:r>
              <a:rPr lang="en-US" altLang="zh-CN" dirty="0">
                <a:solidFill>
                  <a:srgbClr val="FF0000"/>
                </a:solidFill>
                <a:latin typeface="宋体" panose="02010600030101010101" pitchFamily="2" charset="-122"/>
              </a:rPr>
              <a:t>&amp;p2</a:t>
            </a:r>
            <a:r>
              <a:rPr lang="en-US" altLang="zh-CN" dirty="0">
                <a:latin typeface="宋体" panose="02010600030101010101" pitchFamily="2" charset="-122"/>
              </a:rPr>
              <a:t>) //</a:t>
            </a:r>
            <a:r>
              <a:rPr lang="zh-CN" altLang="en-US" dirty="0">
                <a:latin typeface="宋体" panose="02010600030101010101" pitchFamily="2" charset="-122"/>
              </a:rPr>
              <a:t>形参</a:t>
            </a:r>
            <a:r>
              <a:rPr lang="en-US" altLang="zh-CN" dirty="0">
                <a:latin typeface="宋体" panose="02010600030101010101" pitchFamily="2" charset="-122"/>
              </a:rPr>
              <a:t>p1, p2</a:t>
            </a:r>
            <a:r>
              <a:rPr lang="zh-CN" altLang="en-US" dirty="0">
                <a:latin typeface="宋体" panose="02010600030101010101" pitchFamily="2" charset="-122"/>
              </a:rPr>
              <a:t>都是引用</a:t>
            </a:r>
          </a:p>
          <a:p>
            <a:pPr eaLnBrk="1" hangingPunct="1">
              <a:lnSpc>
                <a:spcPct val="120000"/>
              </a:lnSpc>
            </a:pPr>
            <a:r>
              <a:rPr lang="zh-CN" altLang="en-US" dirty="0">
                <a:latin typeface="宋体" panose="02010600030101010101" pitchFamily="2" charset="-122"/>
              </a:rPr>
              <a:t>    </a:t>
            </a:r>
            <a:r>
              <a:rPr lang="en-US" altLang="zh-CN" dirty="0">
                <a:latin typeface="宋体" panose="02010600030101010101" pitchFamily="2" charset="-122"/>
              </a:rPr>
              <a:t>{   </a:t>
            </a:r>
            <a:r>
              <a:rPr lang="en-US" altLang="zh-CN" dirty="0" err="1">
                <a:latin typeface="宋体" panose="02010600030101010101" pitchFamily="2" charset="-122"/>
              </a:rPr>
              <a:t>int</a:t>
            </a:r>
            <a:r>
              <a:rPr lang="en-US" altLang="zh-CN" dirty="0">
                <a:latin typeface="宋体" panose="02010600030101010101" pitchFamily="2" charset="-122"/>
              </a:rPr>
              <a:t> p;      </a:t>
            </a:r>
          </a:p>
          <a:p>
            <a:pPr eaLnBrk="1" hangingPunct="1">
              <a:lnSpc>
                <a:spcPct val="120000"/>
              </a:lnSpc>
            </a:pPr>
            <a:r>
              <a:rPr lang="en-US" altLang="zh-CN" dirty="0">
                <a:latin typeface="宋体" panose="02010600030101010101" pitchFamily="2" charset="-122"/>
              </a:rPr>
              <a:t>        p=p1;      </a:t>
            </a:r>
          </a:p>
          <a:p>
            <a:pPr eaLnBrk="1" hangingPunct="1">
              <a:lnSpc>
                <a:spcPct val="120000"/>
              </a:lnSpc>
            </a:pPr>
            <a:r>
              <a:rPr lang="en-US" altLang="zh-CN" dirty="0">
                <a:latin typeface="宋体" panose="02010600030101010101" pitchFamily="2" charset="-122"/>
              </a:rPr>
              <a:t>        p1=p2;      </a:t>
            </a:r>
          </a:p>
          <a:p>
            <a:pPr eaLnBrk="1" hangingPunct="1">
              <a:lnSpc>
                <a:spcPct val="120000"/>
              </a:lnSpc>
            </a:pPr>
            <a:r>
              <a:rPr lang="en-US" altLang="zh-CN" dirty="0">
                <a:latin typeface="宋体" panose="02010600030101010101" pitchFamily="2" charset="-122"/>
              </a:rPr>
              <a:t>        p2=p;</a:t>
            </a:r>
          </a:p>
          <a:p>
            <a:pPr eaLnBrk="1" hangingPunct="1">
              <a:lnSpc>
                <a:spcPct val="120000"/>
              </a:lnSpc>
            </a:pPr>
            <a:r>
              <a:rPr lang="en-US" altLang="zh-CN" dirty="0">
                <a:latin typeface="宋体" panose="02010600030101010101" pitchFamily="2" charset="-122"/>
              </a:rPr>
              <a:t>    }</a:t>
            </a:r>
            <a:endParaRPr lang="en-US" altLang="zh-CN" dirty="0"/>
          </a:p>
          <a:p>
            <a:pPr eaLnBrk="1" hangingPunct="1">
              <a:lnSpc>
                <a:spcPct val="120000"/>
              </a:lnSpc>
            </a:pPr>
            <a:r>
              <a:rPr lang="zh-CN" altLang="en-US" dirty="0"/>
              <a:t>在主调函数的调用点处，直接以</a:t>
            </a:r>
            <a:r>
              <a:rPr lang="zh-CN" altLang="en-US" dirty="0">
                <a:solidFill>
                  <a:srgbClr val="FF0000"/>
                </a:solidFill>
              </a:rPr>
              <a:t>变量</a:t>
            </a:r>
            <a:r>
              <a:rPr lang="zh-CN" altLang="en-US" dirty="0"/>
              <a:t>作为</a:t>
            </a:r>
            <a:r>
              <a:rPr lang="zh-CN" altLang="en-US" dirty="0">
                <a:solidFill>
                  <a:srgbClr val="FF0000"/>
                </a:solidFill>
              </a:rPr>
              <a:t>实参</a:t>
            </a:r>
            <a:r>
              <a:rPr lang="zh-CN" altLang="en-US" dirty="0"/>
              <a:t>进行调用即可，不需要实参变量有任何的特殊要求。</a:t>
            </a:r>
          </a:p>
          <a:p>
            <a:pPr eaLnBrk="1" hangingPunct="1">
              <a:lnSpc>
                <a:spcPct val="120000"/>
              </a:lnSpc>
            </a:pPr>
            <a:r>
              <a:rPr lang="zh-CN" altLang="en-US" dirty="0"/>
              <a:t>如： </a:t>
            </a:r>
            <a:r>
              <a:rPr lang="en-US" altLang="zh-CN" dirty="0">
                <a:solidFill>
                  <a:srgbClr val="FF0000"/>
                </a:solidFill>
              </a:rPr>
              <a:t>swap(</a:t>
            </a:r>
            <a:r>
              <a:rPr lang="en-US" altLang="zh-CN" dirty="0" err="1">
                <a:solidFill>
                  <a:srgbClr val="FF0000"/>
                </a:solidFill>
              </a:rPr>
              <a:t>a,b</a:t>
            </a:r>
            <a:r>
              <a:rPr lang="en-US" altLang="zh-CN" dirty="0">
                <a:solidFill>
                  <a:srgbClr val="FF0000"/>
                </a:solidFill>
              </a:rPr>
              <a:t>);  </a:t>
            </a:r>
            <a:r>
              <a:rPr lang="en-US" altLang="zh-CN" dirty="0"/>
              <a:t>//</a:t>
            </a:r>
            <a:r>
              <a:rPr lang="zh-CN" altLang="en-US" dirty="0"/>
              <a:t>直接以</a:t>
            </a:r>
            <a:r>
              <a:rPr lang="en-US" altLang="zh-CN" dirty="0"/>
              <a:t>a</a:t>
            </a:r>
            <a:r>
              <a:rPr lang="zh-CN" altLang="en-US" dirty="0"/>
              <a:t>和</a:t>
            </a:r>
            <a:r>
              <a:rPr lang="en-US" altLang="zh-CN" dirty="0"/>
              <a:t>b</a:t>
            </a:r>
            <a:r>
              <a:rPr lang="zh-CN" altLang="en-US" dirty="0"/>
              <a:t>作为实参调用</a:t>
            </a:r>
            <a:r>
              <a:rPr lang="en-US" altLang="zh-CN" dirty="0"/>
              <a:t>swap</a:t>
            </a:r>
            <a:r>
              <a:rPr lang="zh-CN" altLang="en-US" dirty="0"/>
              <a:t>函数 </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290408492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2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rPr>
              <a:t>例</a:t>
            </a:r>
            <a:r>
              <a:rPr lang="en-US" altLang="zh-CN" sz="3200" kern="0" dirty="0" smtClean="0">
                <a:solidFill>
                  <a:schemeClr val="bg1"/>
                </a:solidFill>
              </a:rPr>
              <a:t>1.15  </a:t>
            </a:r>
            <a:r>
              <a:rPr lang="zh-CN" altLang="en-US" sz="3200" kern="0" dirty="0">
                <a:solidFill>
                  <a:schemeClr val="bg1"/>
                </a:solidFill>
              </a:rPr>
              <a:t>采用指针参数的例子 </a:t>
            </a:r>
          </a:p>
        </p:txBody>
      </p:sp>
      <p:sp>
        <p:nvSpPr>
          <p:cNvPr id="12" name="文本框 86"/>
          <p:cNvSpPr txBox="1">
            <a:spLocks noChangeArrowheads="1"/>
          </p:cNvSpPr>
          <p:nvPr/>
        </p:nvSpPr>
        <p:spPr bwMode="auto">
          <a:xfrm>
            <a:off x="331956" y="990971"/>
            <a:ext cx="5407179" cy="566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80000"/>
              </a:lnSpc>
              <a:buFont typeface="Wingdings" pitchFamily="2" charset="2"/>
              <a:buNone/>
              <a:defRPr/>
            </a:pPr>
            <a:r>
              <a:rPr lang="en-US" altLang="zh-CN" kern="0" dirty="0"/>
              <a:t>#include&lt;</a:t>
            </a:r>
            <a:r>
              <a:rPr lang="en-US" altLang="zh-CN" kern="0" dirty="0" err="1"/>
              <a:t>iostream.h</a:t>
            </a:r>
            <a:r>
              <a:rPr lang="en-US" altLang="zh-CN" kern="0" dirty="0"/>
              <a:t>&gt;</a:t>
            </a:r>
          </a:p>
          <a:p>
            <a:pPr>
              <a:lnSpc>
                <a:spcPct val="80000"/>
              </a:lnSpc>
              <a:buFont typeface="Wingdings" pitchFamily="2" charset="2"/>
              <a:buNone/>
              <a:defRPr/>
            </a:pPr>
            <a:r>
              <a:rPr lang="en-US" altLang="zh-CN" kern="0" dirty="0"/>
              <a:t>void swap(</a:t>
            </a:r>
            <a:r>
              <a:rPr lang="en-US" altLang="zh-CN" kern="0" dirty="0" err="1"/>
              <a:t>int</a:t>
            </a:r>
            <a:r>
              <a:rPr lang="en-US" altLang="zh-CN" kern="0" dirty="0"/>
              <a:t> *m</a:t>
            </a:r>
            <a:r>
              <a:rPr lang="zh-CN" altLang="en-US" kern="0" dirty="0"/>
              <a:t>，</a:t>
            </a:r>
            <a:r>
              <a:rPr lang="en-US" altLang="zh-CN" kern="0" dirty="0" err="1"/>
              <a:t>int</a:t>
            </a:r>
            <a:r>
              <a:rPr lang="en-US" altLang="zh-CN" kern="0" dirty="0"/>
              <a:t> *n)</a:t>
            </a:r>
          </a:p>
          <a:p>
            <a:pPr>
              <a:lnSpc>
                <a:spcPct val="80000"/>
              </a:lnSpc>
              <a:buFont typeface="Wingdings" pitchFamily="2" charset="2"/>
              <a:buNone/>
              <a:defRPr/>
            </a:pPr>
            <a:r>
              <a:rPr lang="en-US" altLang="zh-CN" kern="0" dirty="0"/>
              <a:t>{</a:t>
            </a:r>
          </a:p>
          <a:p>
            <a:pPr>
              <a:lnSpc>
                <a:spcPct val="80000"/>
              </a:lnSpc>
              <a:buFont typeface="Wingdings" pitchFamily="2" charset="2"/>
              <a:buNone/>
              <a:defRPr/>
            </a:pPr>
            <a:r>
              <a:rPr lang="en-US" altLang="zh-CN" kern="0" dirty="0"/>
              <a:t>    </a:t>
            </a:r>
            <a:r>
              <a:rPr lang="en-US" altLang="zh-CN" kern="0" dirty="0" err="1"/>
              <a:t>int</a:t>
            </a:r>
            <a:r>
              <a:rPr lang="en-US" altLang="zh-CN" kern="0" dirty="0"/>
              <a:t> temp;</a:t>
            </a:r>
          </a:p>
          <a:p>
            <a:pPr>
              <a:lnSpc>
                <a:spcPct val="80000"/>
              </a:lnSpc>
              <a:buFont typeface="Wingdings" pitchFamily="2" charset="2"/>
              <a:buNone/>
              <a:defRPr/>
            </a:pPr>
            <a:r>
              <a:rPr lang="en-US" altLang="zh-CN" kern="0" dirty="0"/>
              <a:t>    temp=*m;</a:t>
            </a:r>
          </a:p>
          <a:p>
            <a:pPr>
              <a:lnSpc>
                <a:spcPct val="80000"/>
              </a:lnSpc>
              <a:buFont typeface="Wingdings" pitchFamily="2" charset="2"/>
              <a:buNone/>
              <a:defRPr/>
            </a:pPr>
            <a:r>
              <a:rPr lang="en-US" altLang="zh-CN" kern="0" dirty="0"/>
              <a:t>    *m= *n;</a:t>
            </a:r>
          </a:p>
          <a:p>
            <a:pPr>
              <a:lnSpc>
                <a:spcPct val="80000"/>
              </a:lnSpc>
              <a:buFont typeface="Wingdings" pitchFamily="2" charset="2"/>
              <a:buNone/>
              <a:defRPr/>
            </a:pPr>
            <a:r>
              <a:rPr lang="en-US" altLang="zh-CN" kern="0" dirty="0"/>
              <a:t>    *n=temp;</a:t>
            </a:r>
          </a:p>
          <a:p>
            <a:pPr>
              <a:lnSpc>
                <a:spcPct val="80000"/>
              </a:lnSpc>
              <a:buFont typeface="Wingdings" pitchFamily="2" charset="2"/>
              <a:buNone/>
              <a:defRPr/>
            </a:pPr>
            <a:r>
              <a:rPr lang="en-US" altLang="zh-CN" kern="0" dirty="0"/>
              <a:t>}</a:t>
            </a:r>
          </a:p>
          <a:p>
            <a:pPr>
              <a:lnSpc>
                <a:spcPct val="80000"/>
              </a:lnSpc>
              <a:buFont typeface="Wingdings" pitchFamily="2" charset="2"/>
              <a:buNone/>
              <a:defRPr/>
            </a:pPr>
            <a:r>
              <a:rPr lang="en-US" altLang="zh-CN" dirty="0"/>
              <a:t>main()	</a:t>
            </a:r>
          </a:p>
          <a:p>
            <a:pPr>
              <a:lnSpc>
                <a:spcPct val="80000"/>
              </a:lnSpc>
              <a:buFont typeface="Wingdings" pitchFamily="2" charset="2"/>
              <a:buNone/>
              <a:defRPr/>
            </a:pPr>
            <a:r>
              <a:rPr lang="en-US" altLang="zh-CN" dirty="0"/>
              <a:t>{	    </a:t>
            </a:r>
            <a:endParaRPr lang="en-US" altLang="zh-CN" dirty="0" smtClean="0"/>
          </a:p>
          <a:p>
            <a:pPr>
              <a:lnSpc>
                <a:spcPct val="80000"/>
              </a:lnSpc>
              <a:buFont typeface="Wingdings" pitchFamily="2" charset="2"/>
              <a:buNone/>
              <a:defRPr/>
            </a:pPr>
            <a:r>
              <a:rPr lang="en-US" altLang="zh-CN" dirty="0"/>
              <a:t>	</a:t>
            </a:r>
            <a:r>
              <a:rPr lang="en-US" altLang="zh-CN" dirty="0" err="1" smtClean="0"/>
              <a:t>int</a:t>
            </a:r>
            <a:r>
              <a:rPr lang="en-US" altLang="zh-CN" dirty="0" smtClean="0"/>
              <a:t> </a:t>
            </a:r>
            <a:r>
              <a:rPr lang="en-US" altLang="zh-CN" dirty="0"/>
              <a:t>a=5</a:t>
            </a:r>
            <a:r>
              <a:rPr lang="zh-CN" altLang="en-US" dirty="0"/>
              <a:t>，</a:t>
            </a:r>
            <a:r>
              <a:rPr lang="en-US" altLang="zh-CN" dirty="0"/>
              <a:t>b=10;	 </a:t>
            </a:r>
          </a:p>
          <a:p>
            <a:pPr>
              <a:lnSpc>
                <a:spcPct val="80000"/>
              </a:lnSpc>
              <a:buFont typeface="Wingdings" pitchFamily="2" charset="2"/>
              <a:buNone/>
              <a:defRPr/>
            </a:pPr>
            <a:r>
              <a:rPr lang="en-US" altLang="zh-CN" dirty="0"/>
              <a:t>    </a:t>
            </a:r>
            <a:r>
              <a:rPr lang="en-US" altLang="zh-CN" dirty="0" err="1"/>
              <a:t>cout</a:t>
            </a:r>
            <a:r>
              <a:rPr lang="en-US" altLang="zh-CN" dirty="0"/>
              <a:t>&lt;&lt;"a="&lt;&lt;a&lt;&lt;" b="&lt;&lt;b&lt;&lt;</a:t>
            </a:r>
            <a:r>
              <a:rPr lang="en-US" altLang="zh-CN" dirty="0" err="1"/>
              <a:t>endl</a:t>
            </a:r>
            <a:r>
              <a:rPr lang="en-US" altLang="zh-CN" dirty="0"/>
              <a:t>;	 </a:t>
            </a:r>
          </a:p>
          <a:p>
            <a:pPr>
              <a:lnSpc>
                <a:spcPct val="80000"/>
              </a:lnSpc>
              <a:buFont typeface="Wingdings" pitchFamily="2" charset="2"/>
              <a:buNone/>
              <a:defRPr/>
            </a:pPr>
            <a:r>
              <a:rPr lang="en-US" altLang="zh-CN" dirty="0"/>
              <a:t>    swap(&amp;a</a:t>
            </a:r>
            <a:r>
              <a:rPr lang="zh-CN" altLang="en-US" dirty="0"/>
              <a:t>，</a:t>
            </a:r>
            <a:r>
              <a:rPr lang="en-US" altLang="zh-CN" dirty="0"/>
              <a:t>&amp;b);	</a:t>
            </a:r>
            <a:endParaRPr lang="zh-CN" altLang="en-US" dirty="0"/>
          </a:p>
          <a:p>
            <a:pPr>
              <a:lnSpc>
                <a:spcPct val="80000"/>
              </a:lnSpc>
              <a:buFont typeface="Wingdings" pitchFamily="2" charset="2"/>
              <a:buNone/>
              <a:defRPr/>
            </a:pPr>
            <a:r>
              <a:rPr lang="zh-CN" altLang="en-US" dirty="0"/>
              <a:t>    </a:t>
            </a:r>
            <a:r>
              <a:rPr lang="en-US" altLang="zh-CN" dirty="0" err="1"/>
              <a:t>cout</a:t>
            </a:r>
            <a:r>
              <a:rPr lang="en-US" altLang="zh-CN" dirty="0"/>
              <a:t>&lt;&lt;"a="&lt;&lt;a&lt;&lt;" b="&lt;&lt;b&lt;&lt;</a:t>
            </a:r>
            <a:r>
              <a:rPr lang="en-US" altLang="zh-CN" dirty="0" err="1"/>
              <a:t>endl</a:t>
            </a:r>
            <a:r>
              <a:rPr lang="en-US" altLang="zh-CN" dirty="0"/>
              <a:t>;	</a:t>
            </a:r>
          </a:p>
          <a:p>
            <a:pPr>
              <a:lnSpc>
                <a:spcPct val="80000"/>
              </a:lnSpc>
              <a:buFont typeface="Wingdings" pitchFamily="2" charset="2"/>
              <a:buNone/>
              <a:defRPr/>
            </a:pPr>
            <a:r>
              <a:rPr lang="en-US" altLang="zh-CN" dirty="0"/>
              <a:t>    return 0;	</a:t>
            </a:r>
            <a:endParaRPr lang="en-US" altLang="zh-CN" kern="0" dirty="0"/>
          </a:p>
          <a:p>
            <a:pPr>
              <a:lnSpc>
                <a:spcPct val="80000"/>
              </a:lnSpc>
              <a:buFont typeface="Wingdings" pitchFamily="2" charset="2"/>
              <a:buNone/>
              <a:defRPr/>
            </a:pPr>
            <a:r>
              <a:rPr lang="en-US" altLang="zh-CN" kern="0" dirty="0"/>
              <a:t>}  </a:t>
            </a:r>
          </a:p>
          <a:p>
            <a:pPr eaLnBrk="1" hangingPunct="1">
              <a:lnSpc>
                <a:spcPct val="120000"/>
              </a:lnSpc>
            </a:pPr>
            <a:r>
              <a:rPr lang="zh-CN" altLang="en-US" dirty="0" smtClean="0"/>
              <a:t> </a:t>
            </a:r>
            <a:endParaRPr lang="zh-CN" altLang="en-US"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
        <p:nvSpPr>
          <p:cNvPr id="13" name="Rectangle 3"/>
          <p:cNvSpPr txBox="1">
            <a:spLocks noChangeArrowheads="1"/>
          </p:cNvSpPr>
          <p:nvPr/>
        </p:nvSpPr>
        <p:spPr bwMode="auto">
          <a:xfrm>
            <a:off x="8331424" y="2349674"/>
            <a:ext cx="2664296" cy="17281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dirty="0"/>
              <a:t>	 </a:t>
            </a:r>
          </a:p>
          <a:p>
            <a:pPr>
              <a:lnSpc>
                <a:spcPct val="80000"/>
              </a:lnSpc>
              <a:buFont typeface="Wingdings" pitchFamily="2" charset="2"/>
              <a:buNone/>
              <a:defRPr/>
            </a:pPr>
            <a:r>
              <a:rPr lang="zh-CN" altLang="en-US" sz="2400" b="0" dirty="0" smtClean="0"/>
              <a:t>运行</a:t>
            </a:r>
            <a:r>
              <a:rPr lang="zh-CN" altLang="en-US" sz="2400" b="0" dirty="0"/>
              <a:t>结果：</a:t>
            </a:r>
          </a:p>
          <a:p>
            <a:pPr>
              <a:lnSpc>
                <a:spcPct val="80000"/>
              </a:lnSpc>
              <a:buFont typeface="Wingdings" pitchFamily="2" charset="2"/>
              <a:buNone/>
              <a:defRPr/>
            </a:pPr>
            <a:r>
              <a:rPr lang="en-US" altLang="zh-CN" sz="2400" b="0" dirty="0" smtClean="0"/>
              <a:t>a=5   </a:t>
            </a:r>
            <a:r>
              <a:rPr lang="en-US" altLang="zh-CN" sz="2400" b="0" dirty="0"/>
              <a:t>b=10</a:t>
            </a:r>
          </a:p>
          <a:p>
            <a:pPr>
              <a:lnSpc>
                <a:spcPct val="80000"/>
              </a:lnSpc>
              <a:buFont typeface="Wingdings" pitchFamily="2" charset="2"/>
              <a:buNone/>
              <a:defRPr/>
            </a:pPr>
            <a:r>
              <a:rPr lang="en-US" altLang="zh-CN" sz="2400" b="0" dirty="0" smtClean="0"/>
              <a:t>a=10  </a:t>
            </a:r>
            <a:r>
              <a:rPr lang="en-US" altLang="zh-CN" sz="2400" b="0" dirty="0"/>
              <a:t>b=5</a:t>
            </a:r>
            <a:endParaRPr lang="en-US" altLang="zh-CN" sz="2400" b="0" kern="0" dirty="0" smtClean="0"/>
          </a:p>
          <a:p>
            <a:pPr>
              <a:lnSpc>
                <a:spcPct val="80000"/>
              </a:lnSpc>
              <a:buFont typeface="Wingdings" pitchFamily="2" charset="2"/>
              <a:buNone/>
              <a:defRPr/>
            </a:pPr>
            <a:endParaRPr lang="en-US" altLang="zh-CN" sz="2400" b="0" kern="0" dirty="0"/>
          </a:p>
        </p:txBody>
      </p:sp>
      <p:cxnSp>
        <p:nvCxnSpPr>
          <p:cNvPr id="3" name="直接连接符 2"/>
          <p:cNvCxnSpPr/>
          <p:nvPr/>
        </p:nvCxnSpPr>
        <p:spPr bwMode="auto">
          <a:xfrm>
            <a:off x="7035279" y="904875"/>
            <a:ext cx="0"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6569190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8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rPr>
              <a:t>例</a:t>
            </a:r>
            <a:r>
              <a:rPr lang="en-US" altLang="zh-CN" sz="3200" kern="0" dirty="0" smtClean="0">
                <a:solidFill>
                  <a:schemeClr val="bg1"/>
                </a:solidFill>
              </a:rPr>
              <a:t>1.16</a:t>
            </a:r>
            <a:r>
              <a:rPr lang="zh-CN" altLang="en-US" sz="3200" kern="0" dirty="0">
                <a:solidFill>
                  <a:schemeClr val="bg1"/>
                </a:solidFill>
              </a:rPr>
              <a:t>采用“引用参数”传递函数</a:t>
            </a:r>
            <a:r>
              <a:rPr lang="zh-CN" altLang="en-US" sz="3200" kern="0" dirty="0" smtClean="0">
                <a:solidFill>
                  <a:schemeClr val="bg1"/>
                </a:solidFill>
              </a:rPr>
              <a:t>参数</a:t>
            </a:r>
            <a:endParaRPr lang="zh-CN" altLang="en-US" sz="3200" kern="0" dirty="0">
              <a:solidFill>
                <a:schemeClr val="bg1"/>
              </a:solidFill>
            </a:endParaRPr>
          </a:p>
        </p:txBody>
      </p:sp>
      <p:sp>
        <p:nvSpPr>
          <p:cNvPr id="12" name="文本框 86"/>
          <p:cNvSpPr txBox="1">
            <a:spLocks noChangeArrowheads="1"/>
          </p:cNvSpPr>
          <p:nvPr/>
        </p:nvSpPr>
        <p:spPr bwMode="auto">
          <a:xfrm>
            <a:off x="331956" y="990971"/>
            <a:ext cx="5407179" cy="52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80000"/>
              </a:lnSpc>
              <a:buFont typeface="Wingdings" pitchFamily="2" charset="2"/>
              <a:buNone/>
              <a:defRPr/>
            </a:pPr>
            <a:r>
              <a:rPr lang="en-US" altLang="zh-CN" kern="0" dirty="0"/>
              <a:t>#include &lt;</a:t>
            </a:r>
            <a:r>
              <a:rPr lang="en-US" altLang="zh-CN" kern="0" dirty="0" err="1"/>
              <a:t>iostream.h</a:t>
            </a:r>
            <a:r>
              <a:rPr lang="en-US" altLang="zh-CN" kern="0" dirty="0"/>
              <a:t>&gt;</a:t>
            </a:r>
          </a:p>
          <a:p>
            <a:pPr>
              <a:lnSpc>
                <a:spcPct val="80000"/>
              </a:lnSpc>
              <a:buFont typeface="Wingdings" pitchFamily="2" charset="2"/>
              <a:buNone/>
              <a:defRPr/>
            </a:pPr>
            <a:r>
              <a:rPr lang="en-US" altLang="zh-CN" kern="0" dirty="0"/>
              <a:t>void swap(</a:t>
            </a:r>
            <a:r>
              <a:rPr lang="en-US" altLang="zh-CN" kern="0" dirty="0" err="1"/>
              <a:t>int</a:t>
            </a:r>
            <a:r>
              <a:rPr lang="en-US" altLang="zh-CN" kern="0" dirty="0"/>
              <a:t>&amp; m</a:t>
            </a:r>
            <a:r>
              <a:rPr lang="zh-CN" altLang="en-US" kern="0" dirty="0"/>
              <a:t>，</a:t>
            </a:r>
            <a:r>
              <a:rPr lang="en-US" altLang="zh-CN" kern="0" dirty="0" err="1"/>
              <a:t>int</a:t>
            </a:r>
            <a:r>
              <a:rPr lang="en-US" altLang="zh-CN" kern="0" dirty="0"/>
              <a:t>&amp; n)</a:t>
            </a:r>
          </a:p>
          <a:p>
            <a:pPr>
              <a:lnSpc>
                <a:spcPct val="80000"/>
              </a:lnSpc>
              <a:buFont typeface="Wingdings" pitchFamily="2" charset="2"/>
              <a:buNone/>
              <a:defRPr/>
            </a:pPr>
            <a:r>
              <a:rPr lang="en-US" altLang="zh-CN" kern="0" dirty="0"/>
              <a:t>{   </a:t>
            </a:r>
            <a:endParaRPr lang="en-US" altLang="zh-CN" kern="0" dirty="0" smtClean="0"/>
          </a:p>
          <a:p>
            <a:pPr>
              <a:lnSpc>
                <a:spcPct val="80000"/>
              </a:lnSpc>
              <a:buFont typeface="Wingdings" pitchFamily="2" charset="2"/>
              <a:buNone/>
              <a:defRPr/>
            </a:pPr>
            <a:r>
              <a:rPr lang="en-US" altLang="zh-CN" kern="0" dirty="0"/>
              <a:t>	</a:t>
            </a:r>
            <a:r>
              <a:rPr lang="en-US" altLang="zh-CN" kern="0" dirty="0" smtClean="0"/>
              <a:t> </a:t>
            </a:r>
            <a:r>
              <a:rPr lang="en-US" altLang="zh-CN" kern="0" dirty="0" err="1" smtClean="0"/>
              <a:t>int</a:t>
            </a:r>
            <a:r>
              <a:rPr lang="en-US" altLang="zh-CN" kern="0" dirty="0" smtClean="0"/>
              <a:t> </a:t>
            </a:r>
            <a:r>
              <a:rPr lang="en-US" altLang="zh-CN" kern="0" dirty="0"/>
              <a:t>temp;</a:t>
            </a:r>
          </a:p>
          <a:p>
            <a:pPr>
              <a:lnSpc>
                <a:spcPct val="80000"/>
              </a:lnSpc>
              <a:buFont typeface="Wingdings" pitchFamily="2" charset="2"/>
              <a:buNone/>
              <a:defRPr/>
            </a:pPr>
            <a:r>
              <a:rPr lang="en-US" altLang="zh-CN" kern="0" dirty="0"/>
              <a:t>    temp=m;</a:t>
            </a:r>
          </a:p>
          <a:p>
            <a:pPr>
              <a:lnSpc>
                <a:spcPct val="80000"/>
              </a:lnSpc>
              <a:buFont typeface="Wingdings" pitchFamily="2" charset="2"/>
              <a:buNone/>
              <a:defRPr/>
            </a:pPr>
            <a:r>
              <a:rPr lang="en-US" altLang="zh-CN" kern="0" dirty="0"/>
              <a:t>    m=n;</a:t>
            </a:r>
          </a:p>
          <a:p>
            <a:pPr>
              <a:lnSpc>
                <a:spcPct val="80000"/>
              </a:lnSpc>
              <a:buFont typeface="Wingdings" pitchFamily="2" charset="2"/>
              <a:buNone/>
              <a:defRPr/>
            </a:pPr>
            <a:r>
              <a:rPr lang="en-US" altLang="zh-CN" kern="0" dirty="0"/>
              <a:t>    n=temp;</a:t>
            </a:r>
          </a:p>
          <a:p>
            <a:pPr>
              <a:lnSpc>
                <a:spcPct val="80000"/>
              </a:lnSpc>
              <a:buFont typeface="Wingdings" pitchFamily="2" charset="2"/>
              <a:buNone/>
              <a:defRPr/>
            </a:pPr>
            <a:r>
              <a:rPr lang="en-US" altLang="zh-CN" kern="0" dirty="0"/>
              <a:t>}</a:t>
            </a:r>
          </a:p>
          <a:p>
            <a:pPr>
              <a:lnSpc>
                <a:spcPct val="80000"/>
              </a:lnSpc>
              <a:buFont typeface="Wingdings" pitchFamily="2" charset="2"/>
              <a:buNone/>
              <a:defRPr/>
            </a:pPr>
            <a:r>
              <a:rPr lang="en-US" altLang="zh-CN" kern="0" dirty="0"/>
              <a:t>main()</a:t>
            </a:r>
          </a:p>
          <a:p>
            <a:pPr>
              <a:lnSpc>
                <a:spcPct val="80000"/>
              </a:lnSpc>
              <a:buFont typeface="Wingdings" pitchFamily="2" charset="2"/>
              <a:buNone/>
              <a:defRPr/>
            </a:pPr>
            <a:r>
              <a:rPr lang="en-US" altLang="zh-CN" kern="0" dirty="0"/>
              <a:t>{</a:t>
            </a:r>
          </a:p>
          <a:p>
            <a:pPr>
              <a:lnSpc>
                <a:spcPct val="80000"/>
              </a:lnSpc>
              <a:buFont typeface="Wingdings" pitchFamily="2" charset="2"/>
              <a:buNone/>
              <a:defRPr/>
            </a:pPr>
            <a:r>
              <a:rPr lang="en-US" altLang="zh-CN" kern="0" dirty="0"/>
              <a:t>    </a:t>
            </a:r>
            <a:r>
              <a:rPr lang="en-US" altLang="zh-CN" kern="0" dirty="0" err="1"/>
              <a:t>int</a:t>
            </a:r>
            <a:r>
              <a:rPr lang="en-US" altLang="zh-CN" kern="0" dirty="0"/>
              <a:t> a=5</a:t>
            </a:r>
            <a:r>
              <a:rPr lang="zh-CN" altLang="en-US" kern="0" dirty="0"/>
              <a:t>，</a:t>
            </a:r>
            <a:r>
              <a:rPr lang="en-US" altLang="zh-CN" kern="0" dirty="0"/>
              <a:t>b=10;</a:t>
            </a:r>
          </a:p>
          <a:p>
            <a:pPr>
              <a:lnSpc>
                <a:spcPct val="80000"/>
              </a:lnSpc>
              <a:buFont typeface="Wingdings" pitchFamily="2" charset="2"/>
              <a:buNone/>
              <a:defRPr/>
            </a:pPr>
            <a:r>
              <a:rPr lang="en-US" altLang="zh-CN" kern="0" dirty="0"/>
              <a:t>    </a:t>
            </a:r>
            <a:r>
              <a:rPr lang="en-US" altLang="zh-CN" kern="0" dirty="0" err="1"/>
              <a:t>cout</a:t>
            </a:r>
            <a:r>
              <a:rPr lang="en-US" altLang="zh-CN" kern="0" dirty="0"/>
              <a:t>&lt;&lt;"a="&lt;&lt;a&lt;&lt;" b="&lt;&lt;b&lt;&lt;</a:t>
            </a:r>
            <a:r>
              <a:rPr lang="en-US" altLang="zh-CN" kern="0" dirty="0" err="1"/>
              <a:t>endl</a:t>
            </a:r>
            <a:r>
              <a:rPr lang="en-US" altLang="zh-CN" kern="0" dirty="0"/>
              <a:t>;</a:t>
            </a:r>
          </a:p>
          <a:p>
            <a:pPr>
              <a:lnSpc>
                <a:spcPct val="80000"/>
              </a:lnSpc>
              <a:buFont typeface="Wingdings" pitchFamily="2" charset="2"/>
              <a:buNone/>
              <a:defRPr/>
            </a:pPr>
            <a:r>
              <a:rPr lang="en-US" altLang="zh-CN" kern="0" dirty="0"/>
              <a:t>    swap(a</a:t>
            </a:r>
            <a:r>
              <a:rPr lang="zh-CN" altLang="en-US" kern="0" dirty="0"/>
              <a:t>，</a:t>
            </a:r>
            <a:r>
              <a:rPr lang="en-US" altLang="zh-CN" kern="0" dirty="0"/>
              <a:t>b); </a:t>
            </a:r>
            <a:r>
              <a:rPr lang="en-US" altLang="zh-CN" kern="0" dirty="0" smtClean="0"/>
              <a:t>                                                  </a:t>
            </a:r>
            <a:endParaRPr lang="zh-CN" altLang="en-US" kern="0" dirty="0" smtClean="0"/>
          </a:p>
          <a:p>
            <a:pPr>
              <a:lnSpc>
                <a:spcPct val="80000"/>
              </a:lnSpc>
              <a:buFont typeface="Wingdings" pitchFamily="2" charset="2"/>
              <a:buNone/>
              <a:defRPr/>
            </a:pPr>
            <a:r>
              <a:rPr lang="zh-CN" altLang="en-US" kern="0" dirty="0" smtClean="0"/>
              <a:t>    </a:t>
            </a:r>
            <a:r>
              <a:rPr lang="en-US" altLang="zh-CN" kern="0" dirty="0" err="1" smtClean="0"/>
              <a:t>cout</a:t>
            </a:r>
            <a:r>
              <a:rPr lang="en-US" altLang="zh-CN" kern="0" dirty="0" smtClean="0"/>
              <a:t>&lt;&lt;"a="&lt;&lt;a&lt;&lt;" b="&lt;&lt;b&lt;&lt;</a:t>
            </a:r>
            <a:r>
              <a:rPr lang="en-US" altLang="zh-CN" kern="0" dirty="0" err="1" smtClean="0"/>
              <a:t>endl</a:t>
            </a:r>
            <a:r>
              <a:rPr lang="en-US" altLang="zh-CN" kern="0" dirty="0" smtClean="0"/>
              <a:t>;          </a:t>
            </a:r>
          </a:p>
          <a:p>
            <a:pPr>
              <a:lnSpc>
                <a:spcPct val="80000"/>
              </a:lnSpc>
              <a:buFont typeface="Wingdings" pitchFamily="2" charset="2"/>
              <a:buNone/>
              <a:defRPr/>
            </a:pPr>
            <a:r>
              <a:rPr lang="en-US" altLang="zh-CN" kern="0" dirty="0" smtClean="0"/>
              <a:t>    </a:t>
            </a:r>
            <a:r>
              <a:rPr lang="en-US" altLang="zh-CN" kern="0" dirty="0"/>
              <a:t>return 0;                                                   </a:t>
            </a:r>
          </a:p>
          <a:p>
            <a:pPr>
              <a:lnSpc>
                <a:spcPct val="80000"/>
              </a:lnSpc>
              <a:buFont typeface="Wingdings" pitchFamily="2" charset="2"/>
              <a:buNone/>
              <a:defRPr/>
            </a:pPr>
            <a:r>
              <a:rPr lang="en-US" altLang="zh-CN" kern="0" dirty="0" smtClean="0"/>
              <a:t>}</a:t>
            </a:r>
            <a:r>
              <a:rPr lang="zh-CN" altLang="en-US" dirty="0" smtClean="0"/>
              <a:t> </a:t>
            </a:r>
            <a:endParaRPr lang="zh-CN" altLang="en-US" dirty="0"/>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sp>
        <p:nvSpPr>
          <p:cNvPr id="13" name="Rectangle 3"/>
          <p:cNvSpPr txBox="1">
            <a:spLocks noChangeArrowheads="1"/>
          </p:cNvSpPr>
          <p:nvPr/>
        </p:nvSpPr>
        <p:spPr bwMode="auto">
          <a:xfrm>
            <a:off x="8223411" y="2277666"/>
            <a:ext cx="2664296" cy="17281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dirty="0"/>
              <a:t>	 </a:t>
            </a:r>
          </a:p>
          <a:p>
            <a:pPr>
              <a:lnSpc>
                <a:spcPct val="80000"/>
              </a:lnSpc>
              <a:buFont typeface="Wingdings" pitchFamily="2" charset="2"/>
              <a:buNone/>
              <a:defRPr/>
            </a:pPr>
            <a:r>
              <a:rPr lang="zh-CN" altLang="en-US" sz="2400" b="0" dirty="0" smtClean="0"/>
              <a:t>运行</a:t>
            </a:r>
            <a:r>
              <a:rPr lang="zh-CN" altLang="en-US" sz="2400" b="0" dirty="0"/>
              <a:t>结果：</a:t>
            </a:r>
          </a:p>
          <a:p>
            <a:pPr>
              <a:lnSpc>
                <a:spcPct val="80000"/>
              </a:lnSpc>
              <a:buFont typeface="Wingdings" pitchFamily="2" charset="2"/>
              <a:buNone/>
              <a:defRPr/>
            </a:pPr>
            <a:r>
              <a:rPr lang="en-US" altLang="zh-CN" sz="2400" b="0" dirty="0" smtClean="0"/>
              <a:t>a=5   </a:t>
            </a:r>
            <a:r>
              <a:rPr lang="en-US" altLang="zh-CN" sz="2400" b="0" dirty="0"/>
              <a:t>b=10</a:t>
            </a:r>
          </a:p>
          <a:p>
            <a:pPr>
              <a:lnSpc>
                <a:spcPct val="80000"/>
              </a:lnSpc>
              <a:buFont typeface="Wingdings" pitchFamily="2" charset="2"/>
              <a:buNone/>
              <a:defRPr/>
            </a:pPr>
            <a:r>
              <a:rPr lang="en-US" altLang="zh-CN" sz="2400" b="0" dirty="0" smtClean="0"/>
              <a:t>a=10  </a:t>
            </a:r>
            <a:r>
              <a:rPr lang="en-US" altLang="zh-CN" sz="2400" b="0" dirty="0"/>
              <a:t>b=5</a:t>
            </a:r>
            <a:endParaRPr lang="en-US" altLang="zh-CN" sz="2400" b="0" kern="0" dirty="0" smtClean="0"/>
          </a:p>
          <a:p>
            <a:pPr>
              <a:lnSpc>
                <a:spcPct val="80000"/>
              </a:lnSpc>
              <a:buFont typeface="Wingdings" pitchFamily="2" charset="2"/>
              <a:buNone/>
              <a:defRPr/>
            </a:pPr>
            <a:endParaRPr lang="en-US" altLang="zh-CN" sz="2400" b="0" kern="0" dirty="0"/>
          </a:p>
        </p:txBody>
      </p:sp>
      <p:cxnSp>
        <p:nvCxnSpPr>
          <p:cNvPr id="3" name="直接连接符 2"/>
          <p:cNvCxnSpPr/>
          <p:nvPr/>
        </p:nvCxnSpPr>
        <p:spPr bwMode="auto">
          <a:xfrm>
            <a:off x="7611343" y="904875"/>
            <a:ext cx="72008" cy="59547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960629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3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kumimoji="1" lang="zh-CN" altLang="en-US" sz="3200" b="1" dirty="0">
                <a:solidFill>
                  <a:schemeClr val="bg1"/>
                </a:solidFill>
                <a:latin typeface="宋体" panose="02010600030101010101" pitchFamily="2" charset="-122"/>
              </a:rPr>
              <a:t>用引用返回函数</a:t>
            </a:r>
            <a:r>
              <a:rPr kumimoji="1" lang="zh-CN" altLang="en-US" sz="3200" b="1" dirty="0" smtClean="0">
                <a:solidFill>
                  <a:schemeClr val="bg1"/>
                </a:solidFill>
                <a:latin typeface="宋体" panose="02010600030101010101" pitchFamily="2" charset="-122"/>
              </a:rPr>
              <a:t>值</a:t>
            </a:r>
            <a:endParaRPr lang="en-US" altLang="zh-CN" sz="3200" b="1" dirty="0">
              <a:solidFill>
                <a:schemeClr val="bg1"/>
              </a:solidFill>
              <a:latin typeface="宋体" panose="02010600030101010101" pitchFamily="2" charset="-122"/>
            </a:endParaRPr>
          </a:p>
        </p:txBody>
      </p:sp>
      <p:sp>
        <p:nvSpPr>
          <p:cNvPr id="12" name="文本框 86"/>
          <p:cNvSpPr txBox="1">
            <a:spLocks noChangeArrowheads="1"/>
          </p:cNvSpPr>
          <p:nvPr/>
        </p:nvSpPr>
        <p:spPr bwMode="auto">
          <a:xfrm>
            <a:off x="331955" y="990971"/>
            <a:ext cx="11743883" cy="363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smtClean="0"/>
              <a:t>函数</a:t>
            </a:r>
            <a:r>
              <a:rPr kumimoji="1" lang="zh-CN" altLang="en-US" dirty="0"/>
              <a:t>可以返回一个引用，将函数说明为返回一个引用的主要目的是：为了将函数用在赋值运算符的左边。</a:t>
            </a:r>
          </a:p>
          <a:p>
            <a:pPr eaLnBrk="1" hangingPunct="1">
              <a:lnSpc>
                <a:spcPct val="120000"/>
              </a:lnSpc>
            </a:pPr>
            <a:r>
              <a:rPr kumimoji="1" lang="zh-CN" altLang="en-US" dirty="0"/>
              <a:t>   要以引用返回函数值，则函数定义时要按以下格式：</a:t>
            </a:r>
          </a:p>
          <a:p>
            <a:pPr eaLnBrk="1" hangingPunct="1">
              <a:lnSpc>
                <a:spcPct val="120000"/>
              </a:lnSpc>
            </a:pPr>
            <a:r>
              <a:rPr kumimoji="1" lang="en-US" altLang="zh-CN" dirty="0" smtClean="0">
                <a:solidFill>
                  <a:srgbClr val="FF0000"/>
                </a:solidFill>
                <a:latin typeface="宋体" panose="02010600030101010101" pitchFamily="2" charset="-122"/>
              </a:rPr>
              <a:t>		</a:t>
            </a:r>
            <a:r>
              <a:rPr kumimoji="1" lang="zh-CN" altLang="en-US" dirty="0" smtClean="0">
                <a:solidFill>
                  <a:srgbClr val="FF0000"/>
                </a:solidFill>
                <a:latin typeface="宋体" panose="02010600030101010101" pitchFamily="2" charset="-122"/>
              </a:rPr>
              <a:t>类型</a:t>
            </a:r>
            <a:r>
              <a:rPr kumimoji="1" lang="zh-CN" altLang="en-US" dirty="0">
                <a:solidFill>
                  <a:srgbClr val="FF0000"/>
                </a:solidFill>
                <a:latin typeface="宋体" panose="02010600030101010101" pitchFamily="2" charset="-122"/>
              </a:rPr>
              <a:t>标识符 </a:t>
            </a:r>
            <a:r>
              <a:rPr kumimoji="1" lang="en-US" altLang="zh-CN" dirty="0">
                <a:solidFill>
                  <a:srgbClr val="FF0000"/>
                </a:solidFill>
                <a:latin typeface="宋体" panose="02010600030101010101" pitchFamily="2" charset="-122"/>
              </a:rPr>
              <a:t>&amp;</a:t>
            </a:r>
            <a:r>
              <a:rPr kumimoji="1" lang="zh-CN" altLang="en-US" dirty="0">
                <a:solidFill>
                  <a:srgbClr val="FF0000"/>
                </a:solidFill>
                <a:latin typeface="宋体" panose="02010600030101010101" pitchFamily="2" charset="-122"/>
              </a:rPr>
              <a:t>函数名（形参列表及类型说明）</a:t>
            </a:r>
          </a:p>
          <a:p>
            <a:pPr eaLnBrk="1" hangingPunct="1">
              <a:lnSpc>
                <a:spcPct val="120000"/>
              </a:lnSpc>
            </a:pPr>
            <a:r>
              <a:rPr kumimoji="1" lang="zh-CN" altLang="en-US" dirty="0">
                <a:solidFill>
                  <a:srgbClr val="FF0000"/>
                </a:solidFill>
                <a:latin typeface="宋体" panose="02010600030101010101" pitchFamily="2" charset="-122"/>
              </a:rPr>
              <a:t> </a:t>
            </a:r>
            <a:r>
              <a:rPr kumimoji="1" lang="en-US" altLang="zh-CN" dirty="0" smtClean="0">
                <a:solidFill>
                  <a:srgbClr val="FF0000"/>
                </a:solidFill>
                <a:latin typeface="宋体" panose="02010600030101010101" pitchFamily="2" charset="-122"/>
              </a:rPr>
              <a:t>		{</a:t>
            </a:r>
            <a:r>
              <a:rPr kumimoji="1" lang="zh-CN" altLang="en-US" dirty="0">
                <a:solidFill>
                  <a:srgbClr val="FF0000"/>
                </a:solidFill>
                <a:latin typeface="宋体" panose="02010600030101010101" pitchFamily="2" charset="-122"/>
              </a:rPr>
              <a:t>函数体</a:t>
            </a:r>
            <a:r>
              <a:rPr kumimoji="1" lang="en-US" altLang="zh-CN" dirty="0">
                <a:solidFill>
                  <a:srgbClr val="FF0000"/>
                </a:solidFill>
                <a:latin typeface="宋体" panose="02010600030101010101" pitchFamily="2" charset="-122"/>
              </a:rPr>
              <a:t>}</a:t>
            </a:r>
          </a:p>
          <a:p>
            <a:pPr eaLnBrk="1" hangingPunct="1">
              <a:lnSpc>
                <a:spcPct val="120000"/>
              </a:lnSpc>
            </a:pPr>
            <a:r>
              <a:rPr kumimoji="1" lang="zh-CN" altLang="en-US" dirty="0">
                <a:latin typeface="宋体" panose="02010600030101010101" pitchFamily="2" charset="-122"/>
              </a:rPr>
              <a:t>说明：</a:t>
            </a:r>
          </a:p>
          <a:p>
            <a:pPr eaLnBrk="1" hangingPunct="1">
              <a:lnSpc>
                <a:spcPct val="120000"/>
              </a:lnSpc>
              <a:buFontTx/>
              <a:buAutoNum type="arabicParenBoth"/>
            </a:pPr>
            <a:r>
              <a:rPr kumimoji="1" lang="zh-CN" altLang="en-US" dirty="0">
                <a:latin typeface="宋体" panose="02010600030101010101" pitchFamily="2" charset="-122"/>
              </a:rPr>
              <a:t>以引用返回函数值，定义函数时需要在</a:t>
            </a:r>
            <a:r>
              <a:rPr kumimoji="1" lang="zh-CN" altLang="en-US" dirty="0">
                <a:solidFill>
                  <a:srgbClr val="FF0000"/>
                </a:solidFill>
                <a:latin typeface="宋体" panose="02010600030101010101" pitchFamily="2" charset="-122"/>
              </a:rPr>
              <a:t>函数名前加</a:t>
            </a:r>
            <a:r>
              <a:rPr kumimoji="1" lang="en-US" altLang="zh-CN" dirty="0" smtClean="0">
                <a:solidFill>
                  <a:srgbClr val="FF0000"/>
                </a:solidFill>
                <a:latin typeface="宋体" panose="02010600030101010101" pitchFamily="2" charset="-122"/>
              </a:rPr>
              <a:t>&amp;</a:t>
            </a:r>
            <a:r>
              <a:rPr kumimoji="1" lang="zh-CN" altLang="en-US" dirty="0" smtClean="0">
                <a:solidFill>
                  <a:srgbClr val="FF0000"/>
                </a:solidFill>
                <a:latin typeface="宋体" panose="02010600030101010101" pitchFamily="2" charset="-122"/>
              </a:rPr>
              <a:t>；</a:t>
            </a:r>
            <a:endParaRPr kumimoji="1" lang="en-US" altLang="zh-CN" dirty="0">
              <a:solidFill>
                <a:srgbClr val="FF0000"/>
              </a:solidFill>
              <a:latin typeface="宋体" panose="02010600030101010101" pitchFamily="2" charset="-122"/>
            </a:endParaRPr>
          </a:p>
          <a:p>
            <a:pPr eaLnBrk="1" hangingPunct="1">
              <a:lnSpc>
                <a:spcPct val="120000"/>
              </a:lnSpc>
              <a:buFontTx/>
              <a:buAutoNum type="arabicParenBoth"/>
            </a:pPr>
            <a:r>
              <a:rPr kumimoji="1" lang="zh-CN" altLang="en-US" dirty="0">
                <a:latin typeface="宋体" panose="02010600030101010101" pitchFamily="2" charset="-122"/>
              </a:rPr>
              <a:t>用引用返回一个函数值的最大好处是，在内存中</a:t>
            </a:r>
            <a:r>
              <a:rPr kumimoji="1" lang="zh-CN" altLang="en-US" dirty="0">
                <a:solidFill>
                  <a:srgbClr val="FF0000"/>
                </a:solidFill>
                <a:latin typeface="宋体" panose="02010600030101010101" pitchFamily="2" charset="-122"/>
              </a:rPr>
              <a:t>不产生被返回值的副本</a:t>
            </a:r>
            <a:r>
              <a:rPr kumimoji="1" lang="zh-CN" altLang="en-US" dirty="0">
                <a:latin typeface="宋体" panose="02010600030101010101" pitchFamily="2" charset="-122"/>
              </a:rPr>
              <a:t>。</a:t>
            </a:r>
            <a:endParaRPr lang="zh-CN" altLang="en-US" dirty="0">
              <a:solidFill>
                <a:srgbClr val="595959"/>
              </a:solidFill>
              <a:latin typeface="微软雅黑" pitchFamily="34" charset="-122"/>
              <a:ea typeface="微软雅黑" pitchFamily="34" charset="-122"/>
            </a:endParaRPr>
          </a:p>
        </p:txBody>
      </p:sp>
    </p:spTree>
    <p:extLst>
      <p:ext uri="{BB962C8B-B14F-4D97-AF65-F5344CB8AC3E}">
        <p14:creationId xmlns:p14="http://schemas.microsoft.com/office/powerpoint/2010/main" val="922232530"/>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11113" y="49213"/>
            <a:ext cx="12115188"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3800" b="1" dirty="0">
                <a:solidFill>
                  <a:srgbClr val="FF0000"/>
                </a:solidFill>
                <a:latin typeface="Arial" panose="020B0604020202020204" pitchFamily="34" charset="0"/>
              </a:rPr>
              <a:t>C++</a:t>
            </a:r>
            <a:r>
              <a:rPr lang="en-US" altLang="zh-CN" sz="4000" b="1" dirty="0"/>
              <a:t>Current </a:t>
            </a:r>
            <a:r>
              <a:rPr lang="en-US" altLang="zh-CN" sz="4000" b="1" dirty="0" err="1" smtClean="0"/>
              <a:t>Status:</a:t>
            </a:r>
            <a:r>
              <a:rPr lang="en-US" altLang="zh-CN" sz="4000" dirty="0" err="1"/>
              <a:t>C</a:t>
            </a:r>
            <a:r>
              <a:rPr lang="en-US" altLang="zh-CN" sz="4000" dirty="0"/>
              <a:t>++</a:t>
            </a:r>
            <a:r>
              <a:rPr lang="en-US" altLang="zh-CN" sz="4000" dirty="0" smtClean="0"/>
              <a:t>14</a:t>
            </a:r>
            <a:endParaRPr lang="en-US" altLang="zh-CN" sz="4000" dirty="0"/>
          </a:p>
        </p:txBody>
      </p:sp>
      <p:sp>
        <p:nvSpPr>
          <p:cNvPr id="4" name="矩形 3"/>
          <p:cNvSpPr/>
          <p:nvPr/>
        </p:nvSpPr>
        <p:spPr>
          <a:xfrm>
            <a:off x="164051" y="981522"/>
            <a:ext cx="11809311" cy="4154984"/>
          </a:xfrm>
          <a:prstGeom prst="rect">
            <a:avLst/>
          </a:prstGeom>
        </p:spPr>
        <p:txBody>
          <a:bodyPr wrap="square">
            <a:spAutoFit/>
          </a:bodyPr>
          <a:lstStyle/>
          <a:p>
            <a:pPr algn="just"/>
            <a:r>
              <a:rPr lang="en-US" altLang="zh-CN" dirty="0"/>
              <a:t>New language features</a:t>
            </a:r>
          </a:p>
          <a:p>
            <a:pPr marL="342900" indent="-342900">
              <a:buFont typeface="Wingdings" panose="05000000000000000000" pitchFamily="2" charset="2"/>
              <a:buChar char="l"/>
            </a:pPr>
            <a:r>
              <a:rPr lang="en-US" altLang="zh-CN" dirty="0">
                <a:hlinkClick r:id="rId3" tooltip="cpp/language/variable template"/>
              </a:rPr>
              <a:t>variable templates</a:t>
            </a:r>
            <a:endParaRPr lang="en-US" altLang="zh-CN" dirty="0"/>
          </a:p>
          <a:p>
            <a:pPr marL="342900" indent="-342900">
              <a:buFont typeface="Wingdings" panose="05000000000000000000" pitchFamily="2" charset="2"/>
              <a:buChar char="l"/>
            </a:pPr>
            <a:r>
              <a:rPr lang="en-US" altLang="zh-CN" dirty="0">
                <a:hlinkClick r:id="rId4" tooltip="cpp/language/lambda"/>
              </a:rPr>
              <a:t>generic lambdas</a:t>
            </a:r>
            <a:endParaRPr lang="en-US" altLang="zh-CN" dirty="0"/>
          </a:p>
          <a:p>
            <a:pPr marL="342900" indent="-342900">
              <a:buFont typeface="Wingdings" panose="05000000000000000000" pitchFamily="2" charset="2"/>
              <a:buChar char="l"/>
            </a:pPr>
            <a:r>
              <a:rPr lang="en-US" altLang="zh-CN" dirty="0"/>
              <a:t>lambda </a:t>
            </a:r>
            <a:r>
              <a:rPr lang="en-US" altLang="zh-CN" dirty="0" err="1"/>
              <a:t>init</a:t>
            </a:r>
            <a:r>
              <a:rPr lang="en-US" altLang="zh-CN" dirty="0"/>
              <a:t>-capture</a:t>
            </a:r>
          </a:p>
          <a:p>
            <a:pPr marL="342900" indent="-342900">
              <a:buFont typeface="Wingdings" panose="05000000000000000000" pitchFamily="2" charset="2"/>
              <a:buChar char="l"/>
            </a:pPr>
            <a:r>
              <a:rPr lang="en-US" altLang="zh-CN" dirty="0"/>
              <a:t>new/delete elision</a:t>
            </a:r>
          </a:p>
          <a:p>
            <a:pPr marL="342900" indent="-342900">
              <a:buFont typeface="Wingdings" panose="05000000000000000000" pitchFamily="2" charset="2"/>
              <a:buChar char="l"/>
            </a:pPr>
            <a:r>
              <a:rPr lang="en-US" altLang="zh-CN" dirty="0">
                <a:hlinkClick r:id="rId5" tooltip="cpp/language/constexpr"/>
              </a:rPr>
              <a:t>relaxed restrictions on </a:t>
            </a:r>
            <a:r>
              <a:rPr lang="en-US" altLang="zh-CN" dirty="0" err="1">
                <a:hlinkClick r:id="rId5" tooltip="cpp/language/constexpr"/>
              </a:rPr>
              <a:t>constexpr</a:t>
            </a:r>
            <a:r>
              <a:rPr lang="en-US" altLang="zh-CN" dirty="0">
                <a:hlinkClick r:id="rId5" tooltip="cpp/language/constexpr"/>
              </a:rPr>
              <a:t> functions</a:t>
            </a:r>
            <a:endParaRPr lang="en-US" altLang="zh-CN" dirty="0"/>
          </a:p>
          <a:p>
            <a:pPr marL="342900" indent="-342900">
              <a:buFont typeface="Wingdings" panose="05000000000000000000" pitchFamily="2" charset="2"/>
              <a:buChar char="l"/>
            </a:pPr>
            <a:r>
              <a:rPr lang="en-US" altLang="zh-CN" dirty="0">
                <a:hlinkClick r:id="rId6" tooltip="cpp/language/integer literal"/>
              </a:rPr>
              <a:t>binary literals</a:t>
            </a:r>
            <a:endParaRPr lang="en-US" altLang="zh-CN" dirty="0"/>
          </a:p>
          <a:p>
            <a:pPr marL="342900" indent="-342900">
              <a:buFont typeface="Wingdings" panose="05000000000000000000" pitchFamily="2" charset="2"/>
              <a:buChar char="l"/>
            </a:pPr>
            <a:r>
              <a:rPr lang="en-US" altLang="zh-CN" dirty="0"/>
              <a:t>digit separators</a:t>
            </a:r>
          </a:p>
          <a:p>
            <a:pPr marL="342900" indent="-342900">
              <a:buFont typeface="Wingdings" panose="05000000000000000000" pitchFamily="2" charset="2"/>
              <a:buChar char="l"/>
            </a:pPr>
            <a:r>
              <a:rPr lang="en-US" altLang="zh-CN" dirty="0">
                <a:hlinkClick r:id="rId7" tooltip="cpp/language/function"/>
              </a:rPr>
              <a:t>return type deduction for functions</a:t>
            </a:r>
            <a:endParaRPr lang="en-US" altLang="zh-CN" dirty="0"/>
          </a:p>
          <a:p>
            <a:pPr marL="342900" indent="-342900">
              <a:buFont typeface="Wingdings" panose="05000000000000000000" pitchFamily="2" charset="2"/>
              <a:buChar char="l"/>
            </a:pPr>
            <a:r>
              <a:rPr lang="en-US" altLang="zh-CN" dirty="0">
                <a:hlinkClick r:id="rId8" tooltip="cpp/language/aggregate initialization"/>
              </a:rPr>
              <a:t>aggregate classes</a:t>
            </a:r>
            <a:r>
              <a:rPr lang="en-US" altLang="zh-CN" dirty="0"/>
              <a:t> with default non-static member initializers.</a:t>
            </a:r>
          </a:p>
          <a:p>
            <a:pPr algn="just"/>
            <a:endParaRPr lang="en-US" altLang="zh-CN" dirty="0">
              <a:solidFill>
                <a:srgbClr val="FF0000"/>
              </a:solidFill>
            </a:endParaRPr>
          </a:p>
        </p:txBody>
      </p:sp>
    </p:spTree>
    <p:extLst>
      <p:ext uri="{BB962C8B-B14F-4D97-AF65-F5344CB8AC3E}">
        <p14:creationId xmlns:p14="http://schemas.microsoft.com/office/powerpoint/2010/main" val="3625339669"/>
      </p:ext>
    </p:extLst>
  </p:cSld>
  <p:clrMapOvr>
    <a:masterClrMapping/>
  </p:clrMapOvr>
  <p:transition spd="med" advClick="0" advTm="0">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rPr>
              <a:t>例</a:t>
            </a:r>
            <a:r>
              <a:rPr lang="en-US" altLang="zh-CN" sz="3200" kern="0" dirty="0" smtClean="0">
                <a:solidFill>
                  <a:schemeClr val="bg1"/>
                </a:solidFill>
              </a:rPr>
              <a:t>1.17</a:t>
            </a:r>
            <a:r>
              <a:rPr lang="zh-CN" altLang="en-US" sz="3200" b="1" dirty="0">
                <a:solidFill>
                  <a:schemeClr val="bg1"/>
                </a:solidFill>
              </a:rPr>
              <a:t>返回引用的函数</a:t>
            </a:r>
            <a:endParaRPr lang="zh-CN" altLang="en-US" sz="3200" kern="0" dirty="0">
              <a:solidFill>
                <a:schemeClr val="bg1"/>
              </a:solidFill>
            </a:endParaRPr>
          </a:p>
        </p:txBody>
      </p:sp>
      <p:sp>
        <p:nvSpPr>
          <p:cNvPr id="12" name="文本框 86"/>
          <p:cNvSpPr txBox="1">
            <a:spLocks noChangeArrowheads="1"/>
          </p:cNvSpPr>
          <p:nvPr/>
        </p:nvSpPr>
        <p:spPr bwMode="auto">
          <a:xfrm>
            <a:off x="844549" y="990971"/>
            <a:ext cx="9503097" cy="52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宋体" panose="02010600030101010101" pitchFamily="2" charset="-122"/>
              <a:buNone/>
            </a:pPr>
            <a:r>
              <a:rPr lang="en-US" altLang="zh-CN" dirty="0"/>
              <a:t>#include &lt;</a:t>
            </a:r>
            <a:r>
              <a:rPr lang="en-US" altLang="zh-CN" dirty="0" err="1"/>
              <a:t>iostream.h</a:t>
            </a:r>
            <a:r>
              <a:rPr lang="en-US" altLang="zh-CN" dirty="0"/>
              <a:t>&gt;</a:t>
            </a:r>
          </a:p>
          <a:p>
            <a:pPr eaLnBrk="1" hangingPunct="1">
              <a:buFont typeface="宋体" panose="02010600030101010101" pitchFamily="2" charset="-122"/>
              <a:buNone/>
            </a:pPr>
            <a:r>
              <a:rPr lang="en-US" altLang="zh-CN" dirty="0" err="1"/>
              <a:t>int</a:t>
            </a:r>
            <a:r>
              <a:rPr lang="en-US" altLang="zh-CN" dirty="0"/>
              <a:t> a[]={1</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9};</a:t>
            </a:r>
          </a:p>
          <a:p>
            <a:pPr eaLnBrk="1" hangingPunct="1">
              <a:buFont typeface="宋体" panose="02010600030101010101" pitchFamily="2" charset="-122"/>
              <a:buNone/>
            </a:pPr>
            <a:r>
              <a:rPr lang="en-US" altLang="zh-CN" dirty="0" err="1"/>
              <a:t>int</a:t>
            </a:r>
            <a:r>
              <a:rPr lang="en-US" altLang="zh-CN" dirty="0">
                <a:solidFill>
                  <a:srgbClr val="FF0000"/>
                </a:solidFill>
              </a:rPr>
              <a:t>&amp;</a:t>
            </a:r>
            <a:r>
              <a:rPr lang="en-US" altLang="zh-CN" dirty="0"/>
              <a:t> index(</a:t>
            </a:r>
            <a:r>
              <a:rPr lang="en-US" altLang="zh-CN" dirty="0" err="1"/>
              <a:t>int</a:t>
            </a:r>
            <a:r>
              <a:rPr lang="en-US" altLang="zh-CN" dirty="0"/>
              <a:t>); // </a:t>
            </a:r>
            <a:r>
              <a:rPr lang="zh-CN" altLang="en-US" dirty="0"/>
              <a:t>声明返回引用的</a:t>
            </a:r>
            <a:r>
              <a:rPr lang="zh-CN" altLang="en-US" dirty="0" smtClean="0"/>
              <a:t>函数</a:t>
            </a:r>
            <a:endParaRPr lang="en-US" altLang="zh-CN" dirty="0" smtClean="0"/>
          </a:p>
          <a:p>
            <a:pPr eaLnBrk="1" hangingPunct="1">
              <a:buFont typeface="宋体" panose="02010600030101010101" pitchFamily="2" charset="-122"/>
              <a:buNone/>
            </a:pPr>
            <a:endParaRPr lang="zh-CN" altLang="en-US" dirty="0"/>
          </a:p>
          <a:p>
            <a:pPr eaLnBrk="1" hangingPunct="1">
              <a:buFont typeface="宋体" panose="02010600030101010101" pitchFamily="2" charset="-122"/>
              <a:buNone/>
            </a:pPr>
            <a:r>
              <a:rPr lang="en-US" altLang="zh-CN" dirty="0"/>
              <a:t>void main()</a:t>
            </a:r>
          </a:p>
          <a:p>
            <a:pPr eaLnBrk="1" hangingPunct="1">
              <a:buFont typeface="宋体" panose="02010600030101010101" pitchFamily="2" charset="-122"/>
              <a:buNone/>
            </a:pPr>
            <a:r>
              <a:rPr lang="en-US" altLang="zh-CN" dirty="0"/>
              <a:t>{</a:t>
            </a:r>
          </a:p>
          <a:p>
            <a:pPr eaLnBrk="1" hangingPunct="1">
              <a:buFont typeface="宋体" panose="02010600030101010101" pitchFamily="2" charset="-122"/>
              <a:buNone/>
            </a:pPr>
            <a:r>
              <a:rPr lang="en-US" altLang="zh-CN" dirty="0"/>
              <a:t>    </a:t>
            </a:r>
            <a:r>
              <a:rPr lang="en-US" altLang="zh-CN" dirty="0" err="1"/>
              <a:t>cout</a:t>
            </a:r>
            <a:r>
              <a:rPr lang="en-US" altLang="zh-CN" dirty="0"/>
              <a:t>&lt;&lt;index(2)&lt;&lt;</a:t>
            </a:r>
            <a:r>
              <a:rPr lang="en-US" altLang="zh-CN" dirty="0" err="1"/>
              <a:t>endl</a:t>
            </a:r>
            <a:r>
              <a:rPr lang="en-US" altLang="zh-CN" dirty="0"/>
              <a:t>;</a:t>
            </a:r>
          </a:p>
          <a:p>
            <a:pPr eaLnBrk="1" hangingPunct="1">
              <a:buFont typeface="宋体" panose="02010600030101010101" pitchFamily="2" charset="-122"/>
              <a:buNone/>
            </a:pPr>
            <a:r>
              <a:rPr lang="en-US" altLang="zh-CN" dirty="0"/>
              <a:t>    index(2)=25; 	// </a:t>
            </a:r>
            <a:r>
              <a:rPr lang="zh-CN" altLang="en-US" dirty="0"/>
              <a:t>将</a:t>
            </a:r>
            <a:r>
              <a:rPr lang="en-US" altLang="zh-CN" dirty="0"/>
              <a:t>a[2]</a:t>
            </a:r>
            <a:r>
              <a:rPr lang="zh-CN" altLang="en-US" dirty="0"/>
              <a:t>重新赋值为</a:t>
            </a:r>
            <a:r>
              <a:rPr lang="en-US" altLang="zh-CN" dirty="0"/>
              <a:t>25</a:t>
            </a:r>
          </a:p>
          <a:p>
            <a:pPr eaLnBrk="1" hangingPunct="1">
              <a:buFont typeface="宋体" panose="02010600030101010101" pitchFamily="2" charset="-122"/>
              <a:buNone/>
            </a:pPr>
            <a:r>
              <a:rPr lang="en-US" altLang="zh-CN" dirty="0"/>
              <a:t>    </a:t>
            </a:r>
            <a:r>
              <a:rPr lang="en-US" altLang="zh-CN" dirty="0" err="1"/>
              <a:t>cout</a:t>
            </a:r>
            <a:r>
              <a:rPr lang="en-US" altLang="zh-CN" dirty="0"/>
              <a:t>&lt;&lt;index(2)&lt;&lt;</a:t>
            </a:r>
            <a:r>
              <a:rPr lang="en-US" altLang="zh-CN" dirty="0" err="1"/>
              <a:t>endl</a:t>
            </a:r>
            <a:r>
              <a:rPr lang="en-US" altLang="zh-CN" dirty="0"/>
              <a:t>;         </a:t>
            </a:r>
          </a:p>
          <a:p>
            <a:pPr eaLnBrk="1" hangingPunct="1">
              <a:buFont typeface="宋体" panose="02010600030101010101" pitchFamily="2" charset="-122"/>
              <a:buNone/>
            </a:pPr>
            <a:r>
              <a:rPr lang="en-US" altLang="zh-CN" dirty="0"/>
              <a:t>}</a:t>
            </a:r>
          </a:p>
          <a:p>
            <a:pPr eaLnBrk="1" hangingPunct="1">
              <a:buFont typeface="宋体" panose="02010600030101010101" pitchFamily="2" charset="-122"/>
              <a:buNone/>
            </a:pPr>
            <a:r>
              <a:rPr lang="en-US" altLang="zh-CN" dirty="0" err="1"/>
              <a:t>int</a:t>
            </a:r>
            <a:r>
              <a:rPr lang="en-US" altLang="zh-CN" dirty="0">
                <a:solidFill>
                  <a:srgbClr val="FF0000"/>
                </a:solidFill>
              </a:rPr>
              <a:t>&amp;</a:t>
            </a:r>
            <a:r>
              <a:rPr lang="en-US" altLang="zh-CN" dirty="0"/>
              <a:t> index(</a:t>
            </a:r>
            <a:r>
              <a:rPr lang="en-US" altLang="zh-CN" dirty="0" err="1"/>
              <a:t>int</a:t>
            </a:r>
            <a:r>
              <a:rPr lang="en-US" altLang="zh-CN" dirty="0"/>
              <a:t> </a:t>
            </a:r>
            <a:r>
              <a:rPr lang="en-US" altLang="zh-CN" dirty="0" err="1"/>
              <a:t>i</a:t>
            </a:r>
            <a:r>
              <a:rPr lang="en-US" altLang="zh-CN" dirty="0"/>
              <a:t>)</a:t>
            </a:r>
          </a:p>
          <a:p>
            <a:pPr eaLnBrk="1" hangingPunct="1">
              <a:buFont typeface="宋体" panose="02010600030101010101" pitchFamily="2" charset="-122"/>
              <a:buNone/>
            </a:pPr>
            <a:r>
              <a:rPr lang="en-US" altLang="zh-CN" dirty="0"/>
              <a:t>{ </a:t>
            </a:r>
          </a:p>
          <a:p>
            <a:pPr eaLnBrk="1" hangingPunct="1">
              <a:buFont typeface="宋体" panose="02010600030101010101" pitchFamily="2" charset="-122"/>
              <a:buNone/>
            </a:pPr>
            <a:r>
              <a:rPr lang="en-US" altLang="zh-CN" dirty="0"/>
              <a:t>    return a[</a:t>
            </a:r>
            <a:r>
              <a:rPr lang="en-US" altLang="zh-CN" dirty="0" err="1"/>
              <a:t>i</a:t>
            </a:r>
            <a:r>
              <a:rPr lang="en-US" altLang="zh-CN" dirty="0"/>
              <a:t>];</a:t>
            </a:r>
          </a:p>
          <a:p>
            <a:pPr eaLnBrk="1" hangingPunct="1">
              <a:buFont typeface="宋体" panose="02010600030101010101" pitchFamily="2" charset="-122"/>
              <a:buNone/>
            </a:pPr>
            <a:r>
              <a:rPr lang="en-US" altLang="zh-CN" dirty="0" smtClean="0"/>
              <a:t>}</a:t>
            </a:r>
            <a:endParaRPr lang="zh-CN" altLang="en-US" dirty="0"/>
          </a:p>
        </p:txBody>
      </p:sp>
    </p:spTree>
    <p:extLst>
      <p:ext uri="{BB962C8B-B14F-4D97-AF65-F5344CB8AC3E}">
        <p14:creationId xmlns:p14="http://schemas.microsoft.com/office/powerpoint/2010/main" val="102820381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6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solidFill>
                  <a:schemeClr val="bg1"/>
                </a:solidFill>
              </a:rPr>
              <a:t>例</a:t>
            </a:r>
            <a:r>
              <a:rPr lang="en-US" altLang="zh-CN" sz="3200" kern="0" dirty="0" smtClean="0">
                <a:solidFill>
                  <a:schemeClr val="bg1"/>
                </a:solidFill>
              </a:rPr>
              <a:t>1.18 </a:t>
            </a:r>
            <a:r>
              <a:rPr lang="zh-CN" altLang="en-US" sz="3200" kern="0" dirty="0" smtClean="0">
                <a:solidFill>
                  <a:schemeClr val="bg1"/>
                </a:solidFill>
              </a:rPr>
              <a:t>用</a:t>
            </a:r>
            <a:r>
              <a:rPr lang="zh-CN" altLang="en-US" sz="3200" kern="0" dirty="0">
                <a:solidFill>
                  <a:schemeClr val="bg1"/>
                </a:solidFill>
              </a:rPr>
              <a:t>引用返回函数的值 </a:t>
            </a:r>
          </a:p>
        </p:txBody>
      </p:sp>
      <p:sp>
        <p:nvSpPr>
          <p:cNvPr id="13" name="Rectangle 3"/>
          <p:cNvSpPr txBox="1">
            <a:spLocks noChangeArrowheads="1"/>
          </p:cNvSpPr>
          <p:nvPr/>
        </p:nvSpPr>
        <p:spPr bwMode="auto">
          <a:xfrm>
            <a:off x="885055" y="990600"/>
            <a:ext cx="6366248" cy="5867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smtClean="0"/>
              <a:t>#include&lt;</a:t>
            </a:r>
            <a:r>
              <a:rPr lang="en-US" altLang="zh-CN" sz="2000" kern="0" dirty="0" err="1" smtClean="0"/>
              <a:t>iostream.h</a:t>
            </a:r>
            <a:r>
              <a:rPr lang="en-US" altLang="zh-CN" sz="2000" kern="0" dirty="0" smtClean="0"/>
              <a:t>&gt;      </a:t>
            </a:r>
          </a:p>
          <a:p>
            <a:pPr>
              <a:lnSpc>
                <a:spcPct val="80000"/>
              </a:lnSpc>
              <a:buFont typeface="Wingdings" pitchFamily="2" charset="2"/>
              <a:buNone/>
              <a:defRPr/>
            </a:pPr>
            <a:r>
              <a:rPr lang="en-US" altLang="zh-CN" sz="2000" kern="0" dirty="0" err="1" smtClean="0"/>
              <a:t>int</a:t>
            </a:r>
            <a:r>
              <a:rPr lang="en-US" altLang="zh-CN" sz="2000" kern="0" dirty="0" smtClean="0"/>
              <a:t> A[10];</a:t>
            </a:r>
          </a:p>
          <a:p>
            <a:pPr>
              <a:lnSpc>
                <a:spcPct val="80000"/>
              </a:lnSpc>
              <a:buFont typeface="Wingdings" pitchFamily="2" charset="2"/>
              <a:buNone/>
              <a:defRPr/>
            </a:pPr>
            <a:r>
              <a:rPr lang="en-US" altLang="zh-CN" sz="2000" kern="0" dirty="0" err="1" smtClean="0"/>
              <a:t>int</a:t>
            </a:r>
            <a:r>
              <a:rPr lang="en-US" altLang="zh-CN" sz="2000" kern="0" dirty="0" smtClean="0">
                <a:solidFill>
                  <a:srgbClr val="FF0000"/>
                </a:solidFill>
              </a:rPr>
              <a:t>&amp;</a:t>
            </a:r>
            <a:r>
              <a:rPr lang="en-US" altLang="zh-CN" sz="2000" kern="0" dirty="0" smtClean="0"/>
              <a:t> array(</a:t>
            </a:r>
            <a:r>
              <a:rPr lang="en-US" altLang="zh-CN" sz="2000" kern="0" dirty="0" err="1" smtClean="0"/>
              <a:t>int</a:t>
            </a:r>
            <a:r>
              <a:rPr lang="en-US" altLang="zh-CN" sz="2000" kern="0" dirty="0" smtClean="0"/>
              <a:t> </a:t>
            </a:r>
            <a:r>
              <a:rPr lang="en-US" altLang="zh-CN" sz="2000" kern="0" dirty="0" err="1" smtClean="0"/>
              <a:t>i</a:t>
            </a:r>
            <a:r>
              <a:rPr lang="en-US" altLang="zh-CN" sz="2000" kern="0" dirty="0" smtClean="0"/>
              <a:t>);</a:t>
            </a:r>
          </a:p>
          <a:p>
            <a:pPr>
              <a:lnSpc>
                <a:spcPct val="80000"/>
              </a:lnSpc>
              <a:buFont typeface="Wingdings" pitchFamily="2" charset="2"/>
              <a:buNone/>
              <a:defRPr/>
            </a:pPr>
            <a:r>
              <a:rPr lang="en-US" altLang="zh-CN" sz="2000" kern="0" dirty="0" smtClean="0"/>
              <a:t>void main()</a:t>
            </a:r>
          </a:p>
          <a:p>
            <a:pPr>
              <a:lnSpc>
                <a:spcPct val="80000"/>
              </a:lnSpc>
              <a:buFont typeface="Wingdings" pitchFamily="2" charset="2"/>
              <a:buNone/>
              <a:defRPr/>
            </a:pPr>
            <a:r>
              <a:rPr lang="en-US" altLang="zh-CN" sz="2000" kern="0" dirty="0" smtClean="0"/>
              <a:t>{ </a:t>
            </a:r>
          </a:p>
          <a:p>
            <a:pPr>
              <a:lnSpc>
                <a:spcPct val="80000"/>
              </a:lnSpc>
              <a:buFont typeface="Wingdings" pitchFamily="2" charset="2"/>
              <a:buNone/>
              <a:defRPr/>
            </a:pPr>
            <a:r>
              <a:rPr lang="en-US" altLang="zh-CN" sz="2000" kern="0" dirty="0" smtClean="0"/>
              <a:t>    </a:t>
            </a:r>
            <a:r>
              <a:rPr lang="en-US" altLang="zh-CN" sz="2000" kern="0" dirty="0" err="1" smtClean="0"/>
              <a:t>int</a:t>
            </a:r>
            <a:r>
              <a:rPr lang="en-US" altLang="zh-CN" sz="2000" kern="0" dirty="0" smtClean="0"/>
              <a:t> </a:t>
            </a:r>
            <a:r>
              <a:rPr lang="en-US" altLang="zh-CN" sz="2000" kern="0" dirty="0" err="1" smtClean="0"/>
              <a:t>i</a:t>
            </a:r>
            <a:r>
              <a:rPr lang="zh-CN" altLang="en-US" sz="2000" kern="0" dirty="0" smtClean="0"/>
              <a:t>，</a:t>
            </a:r>
            <a:r>
              <a:rPr lang="en-US" altLang="zh-CN" sz="2000" kern="0" dirty="0" smtClean="0"/>
              <a:t>number;</a:t>
            </a:r>
          </a:p>
          <a:p>
            <a:pPr>
              <a:lnSpc>
                <a:spcPct val="80000"/>
              </a:lnSpc>
              <a:buFont typeface="Wingdings" pitchFamily="2" charset="2"/>
              <a:buNone/>
              <a:defRPr/>
            </a:pPr>
            <a:r>
              <a:rPr lang="en-US" altLang="zh-CN" sz="2000" kern="0" dirty="0" smtClean="0"/>
              <a:t>    A[0]=0;</a:t>
            </a:r>
          </a:p>
          <a:p>
            <a:pPr>
              <a:lnSpc>
                <a:spcPct val="80000"/>
              </a:lnSpc>
              <a:buFont typeface="Wingdings" pitchFamily="2" charset="2"/>
              <a:buNone/>
              <a:defRPr/>
            </a:pPr>
            <a:r>
              <a:rPr lang="en-US" altLang="zh-CN" sz="2000" kern="0" dirty="0" smtClean="0"/>
              <a:t>    A[1]=1;</a:t>
            </a:r>
          </a:p>
          <a:p>
            <a:pPr>
              <a:lnSpc>
                <a:spcPct val="80000"/>
              </a:lnSpc>
              <a:buFont typeface="Wingdings" pitchFamily="2" charset="2"/>
              <a:buNone/>
              <a:defRPr/>
            </a:pPr>
            <a:r>
              <a:rPr lang="en-US" altLang="zh-CN" sz="2000" kern="0" dirty="0" smtClean="0"/>
              <a:t>    </a:t>
            </a:r>
            <a:r>
              <a:rPr lang="en-US" altLang="zh-CN" sz="2000" kern="0" dirty="0" err="1" smtClean="0"/>
              <a:t>cin</a:t>
            </a:r>
            <a:r>
              <a:rPr lang="en-US" altLang="zh-CN" sz="2000" kern="0" dirty="0" smtClean="0"/>
              <a:t>&gt;&gt;number</a:t>
            </a:r>
            <a:r>
              <a:rPr lang="en-US" altLang="zh-CN" sz="2000" b="0" kern="0" dirty="0" smtClean="0">
                <a:solidFill>
                  <a:srgbClr val="FF0000"/>
                </a:solidFill>
              </a:rPr>
              <a:t>;                                                                     </a:t>
            </a:r>
            <a:endParaRPr lang="zh-CN" altLang="en-US" sz="2000" kern="0" dirty="0" smtClean="0">
              <a:solidFill>
                <a:srgbClr val="FF0000"/>
              </a:solidFill>
            </a:endParaRPr>
          </a:p>
          <a:p>
            <a:pPr>
              <a:lnSpc>
                <a:spcPct val="80000"/>
              </a:lnSpc>
              <a:buFont typeface="Wingdings" pitchFamily="2" charset="2"/>
              <a:buNone/>
              <a:defRPr/>
            </a:pPr>
            <a:r>
              <a:rPr lang="zh-CN" altLang="en-US" sz="2000" kern="0" dirty="0" smtClean="0">
                <a:solidFill>
                  <a:srgbClr val="FF0000"/>
                </a:solidFill>
              </a:rPr>
              <a:t>    </a:t>
            </a:r>
            <a:r>
              <a:rPr lang="en-US" altLang="zh-CN" sz="2000" kern="0" dirty="0" smtClean="0"/>
              <a:t>for (</a:t>
            </a:r>
            <a:r>
              <a:rPr lang="en-US" altLang="zh-CN" sz="2000" kern="0" dirty="0" err="1" smtClean="0"/>
              <a:t>i</a:t>
            </a:r>
            <a:r>
              <a:rPr lang="en-US" altLang="zh-CN" sz="2000" kern="0" dirty="0" smtClean="0"/>
              <a:t>=2;i&lt;</a:t>
            </a:r>
            <a:r>
              <a:rPr lang="en-US" altLang="zh-CN" sz="2000" kern="0" dirty="0" err="1" smtClean="0"/>
              <a:t>number;i</a:t>
            </a:r>
            <a:r>
              <a:rPr lang="en-US" altLang="zh-CN" sz="2000" kern="0" dirty="0" smtClean="0"/>
              <a:t>++)                                                          </a:t>
            </a:r>
          </a:p>
          <a:p>
            <a:pPr>
              <a:lnSpc>
                <a:spcPct val="80000"/>
              </a:lnSpc>
              <a:buFont typeface="Wingdings" pitchFamily="2" charset="2"/>
              <a:buNone/>
              <a:defRPr/>
            </a:pPr>
            <a:r>
              <a:rPr lang="en-US" altLang="zh-CN" sz="2000" kern="0" dirty="0" smtClean="0"/>
              <a:t>    {                                                                                                 </a:t>
            </a:r>
          </a:p>
          <a:p>
            <a:pPr>
              <a:lnSpc>
                <a:spcPct val="80000"/>
              </a:lnSpc>
              <a:buFont typeface="Wingdings" pitchFamily="2" charset="2"/>
              <a:buNone/>
              <a:defRPr/>
            </a:pPr>
            <a:r>
              <a:rPr lang="en-US" altLang="zh-CN" sz="2000" kern="0" dirty="0" smtClean="0"/>
              <a:t>        array(</a:t>
            </a:r>
            <a:r>
              <a:rPr lang="en-US" altLang="zh-CN" sz="2000" kern="0" dirty="0" err="1" smtClean="0"/>
              <a:t>i</a:t>
            </a:r>
            <a:r>
              <a:rPr lang="en-US" altLang="zh-CN" sz="2000" kern="0" dirty="0" smtClean="0"/>
              <a:t>)=array(i-2)+array(i-1); </a:t>
            </a:r>
          </a:p>
          <a:p>
            <a:pPr>
              <a:lnSpc>
                <a:spcPct val="80000"/>
              </a:lnSpc>
              <a:buFont typeface="Wingdings" pitchFamily="2" charset="2"/>
              <a:buNone/>
              <a:defRPr/>
            </a:pPr>
            <a:r>
              <a:rPr lang="en-US" altLang="zh-CN" sz="2000" kern="0" dirty="0" smtClean="0"/>
              <a:t>        </a:t>
            </a:r>
            <a:r>
              <a:rPr lang="en-US" altLang="zh-CN" sz="2000" kern="0" dirty="0" err="1" smtClean="0"/>
              <a:t>cout</a:t>
            </a:r>
            <a:r>
              <a:rPr lang="en-US" altLang="zh-CN" sz="2000" kern="0" dirty="0" smtClean="0"/>
              <a:t>&lt;&lt;"array("&lt;&lt;</a:t>
            </a:r>
            <a:r>
              <a:rPr lang="en-US" altLang="zh-CN" sz="2000" kern="0" dirty="0" err="1" smtClean="0"/>
              <a:t>i</a:t>
            </a:r>
            <a:r>
              <a:rPr lang="en-US" altLang="zh-CN" sz="2000" kern="0" dirty="0" smtClean="0"/>
              <a:t>&lt;&lt;")="&lt;&lt;array(</a:t>
            </a:r>
            <a:r>
              <a:rPr lang="en-US" altLang="zh-CN" sz="2000" kern="0" dirty="0" err="1" smtClean="0"/>
              <a:t>i</a:t>
            </a:r>
            <a:r>
              <a:rPr lang="en-US" altLang="zh-CN" sz="2000" kern="0" dirty="0" smtClean="0"/>
              <a:t>)&lt;&lt;</a:t>
            </a:r>
            <a:r>
              <a:rPr lang="en-US" altLang="zh-CN" sz="2000" kern="0" dirty="0" err="1" smtClean="0"/>
              <a:t>endl</a:t>
            </a:r>
            <a:r>
              <a:rPr lang="en-US" altLang="zh-CN" sz="2000" kern="0" dirty="0" smtClean="0"/>
              <a:t>; </a:t>
            </a:r>
          </a:p>
          <a:p>
            <a:pPr>
              <a:lnSpc>
                <a:spcPct val="80000"/>
              </a:lnSpc>
              <a:buFont typeface="Wingdings" pitchFamily="2" charset="2"/>
              <a:buNone/>
              <a:defRPr/>
            </a:pPr>
            <a:r>
              <a:rPr lang="en-US" altLang="zh-CN" sz="2000" kern="0" dirty="0" smtClean="0"/>
              <a:t>    } </a:t>
            </a:r>
          </a:p>
          <a:p>
            <a:pPr>
              <a:lnSpc>
                <a:spcPct val="80000"/>
              </a:lnSpc>
              <a:buFont typeface="Wingdings" pitchFamily="2" charset="2"/>
              <a:buNone/>
              <a:defRPr/>
            </a:pPr>
            <a:r>
              <a:rPr lang="en-US" altLang="zh-CN" sz="2000" kern="0" dirty="0" smtClean="0"/>
              <a:t>} </a:t>
            </a:r>
          </a:p>
          <a:p>
            <a:pPr>
              <a:lnSpc>
                <a:spcPct val="80000"/>
              </a:lnSpc>
              <a:buFont typeface="Wingdings" pitchFamily="2" charset="2"/>
              <a:buNone/>
              <a:defRPr/>
            </a:pPr>
            <a:r>
              <a:rPr lang="en-US" altLang="zh-CN" sz="2000" kern="0" dirty="0" err="1" smtClean="0"/>
              <a:t>int</a:t>
            </a:r>
            <a:r>
              <a:rPr lang="en-US" altLang="zh-CN" sz="2000" kern="0" dirty="0" smtClean="0">
                <a:solidFill>
                  <a:srgbClr val="FF0000"/>
                </a:solidFill>
              </a:rPr>
              <a:t>&amp;</a:t>
            </a:r>
            <a:r>
              <a:rPr lang="en-US" altLang="zh-CN" sz="2000" kern="0" dirty="0" smtClean="0"/>
              <a:t> array(</a:t>
            </a:r>
            <a:r>
              <a:rPr lang="en-US" altLang="zh-CN" sz="2000" kern="0" dirty="0" err="1" smtClean="0"/>
              <a:t>int</a:t>
            </a:r>
            <a:r>
              <a:rPr lang="en-US" altLang="zh-CN" sz="2000" kern="0" dirty="0" smtClean="0"/>
              <a:t> </a:t>
            </a:r>
            <a:r>
              <a:rPr lang="en-US" altLang="zh-CN" sz="2000" kern="0" dirty="0" err="1" smtClean="0"/>
              <a:t>i</a:t>
            </a:r>
            <a:r>
              <a:rPr lang="en-US" altLang="zh-CN" sz="2000" kern="0" dirty="0" smtClean="0"/>
              <a:t>) </a:t>
            </a:r>
          </a:p>
          <a:p>
            <a:pPr>
              <a:lnSpc>
                <a:spcPct val="80000"/>
              </a:lnSpc>
              <a:buFont typeface="Wingdings" pitchFamily="2" charset="2"/>
              <a:buNone/>
              <a:defRPr/>
            </a:pPr>
            <a:r>
              <a:rPr lang="en-US" altLang="zh-CN" sz="2000" kern="0" dirty="0" smtClean="0"/>
              <a:t>{</a:t>
            </a:r>
          </a:p>
          <a:p>
            <a:pPr>
              <a:lnSpc>
                <a:spcPct val="80000"/>
              </a:lnSpc>
              <a:buFont typeface="Wingdings" pitchFamily="2" charset="2"/>
              <a:buNone/>
              <a:defRPr/>
            </a:pPr>
            <a:r>
              <a:rPr lang="en-US" altLang="zh-CN" sz="2000" kern="0" dirty="0" smtClean="0"/>
              <a:t>    return A[</a:t>
            </a:r>
            <a:r>
              <a:rPr lang="en-US" altLang="zh-CN" sz="2000" kern="0" dirty="0" err="1" smtClean="0"/>
              <a:t>i</a:t>
            </a:r>
            <a:r>
              <a:rPr lang="en-US" altLang="zh-CN" sz="2000" kern="0" dirty="0" smtClean="0"/>
              <a:t>];</a:t>
            </a:r>
          </a:p>
          <a:p>
            <a:pPr>
              <a:lnSpc>
                <a:spcPct val="80000"/>
              </a:lnSpc>
              <a:buFont typeface="Wingdings" pitchFamily="2" charset="2"/>
              <a:buNone/>
              <a:defRPr/>
            </a:pPr>
            <a:r>
              <a:rPr lang="en-US" altLang="zh-CN" sz="2000" kern="0" dirty="0" smtClean="0"/>
              <a:t>}</a:t>
            </a:r>
            <a:endParaRPr lang="en-US" altLang="zh-CN" sz="2000" kern="0" dirty="0"/>
          </a:p>
        </p:txBody>
      </p:sp>
      <p:sp>
        <p:nvSpPr>
          <p:cNvPr id="14" name="Rectangle 3"/>
          <p:cNvSpPr txBox="1">
            <a:spLocks noChangeArrowheads="1"/>
          </p:cNvSpPr>
          <p:nvPr/>
        </p:nvSpPr>
        <p:spPr bwMode="auto">
          <a:xfrm>
            <a:off x="9051503" y="1917626"/>
            <a:ext cx="2088232" cy="29079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fontAlgn="base">
              <a:spcBef>
                <a:spcPct val="20000"/>
              </a:spcBef>
              <a:spcAft>
                <a:spcPct val="0"/>
              </a:spcAft>
              <a:buChar char="»"/>
              <a:defRPr sz="2800" b="1">
                <a:solidFill>
                  <a:schemeClr val="tx1"/>
                </a:solidFill>
                <a:latin typeface="+mn-lt"/>
                <a:ea typeface="+mn-ea"/>
              </a:defRPr>
            </a:lvl6pPr>
            <a:lvl7pPr marL="2971800" indent="-228600" algn="l" rtl="0" fontAlgn="base">
              <a:spcBef>
                <a:spcPct val="20000"/>
              </a:spcBef>
              <a:spcAft>
                <a:spcPct val="0"/>
              </a:spcAft>
              <a:buChar char="»"/>
              <a:defRPr sz="2800" b="1">
                <a:solidFill>
                  <a:schemeClr val="tx1"/>
                </a:solidFill>
                <a:latin typeface="+mn-lt"/>
                <a:ea typeface="+mn-ea"/>
              </a:defRPr>
            </a:lvl7pPr>
            <a:lvl8pPr marL="3429000" indent="-228600" algn="l" rtl="0" fontAlgn="base">
              <a:spcBef>
                <a:spcPct val="20000"/>
              </a:spcBef>
              <a:spcAft>
                <a:spcPct val="0"/>
              </a:spcAft>
              <a:buChar char="»"/>
              <a:defRPr sz="2800" b="1">
                <a:solidFill>
                  <a:schemeClr val="tx1"/>
                </a:solidFill>
                <a:latin typeface="+mn-lt"/>
                <a:ea typeface="+mn-ea"/>
              </a:defRPr>
            </a:lvl8pPr>
            <a:lvl9pPr marL="3886200" indent="-228600" algn="l" rtl="0" fontAlgn="base">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zh-CN" altLang="en-US" sz="2000" kern="0" dirty="0" smtClean="0">
                <a:solidFill>
                  <a:srgbClr val="FF0000"/>
                </a:solidFill>
              </a:rPr>
              <a:t>运行结果：</a:t>
            </a:r>
          </a:p>
          <a:p>
            <a:pPr>
              <a:lnSpc>
                <a:spcPct val="80000"/>
              </a:lnSpc>
              <a:buFont typeface="Wingdings" pitchFamily="2" charset="2"/>
              <a:buNone/>
              <a:defRPr/>
            </a:pPr>
            <a:r>
              <a:rPr lang="en-US" altLang="zh-CN" sz="2000" kern="0" dirty="0" smtClean="0"/>
              <a:t>array(2)=1 </a:t>
            </a:r>
          </a:p>
          <a:p>
            <a:pPr>
              <a:lnSpc>
                <a:spcPct val="80000"/>
              </a:lnSpc>
              <a:buFont typeface="Wingdings" pitchFamily="2" charset="2"/>
              <a:buNone/>
              <a:defRPr/>
            </a:pPr>
            <a:r>
              <a:rPr lang="en-US" altLang="zh-CN" sz="2000" kern="0" dirty="0" smtClean="0"/>
              <a:t>array(3)=2 </a:t>
            </a:r>
          </a:p>
          <a:p>
            <a:pPr>
              <a:lnSpc>
                <a:spcPct val="80000"/>
              </a:lnSpc>
              <a:buFont typeface="Wingdings" pitchFamily="2" charset="2"/>
              <a:buNone/>
              <a:defRPr/>
            </a:pPr>
            <a:r>
              <a:rPr lang="en-US" altLang="zh-CN" sz="2000" kern="0" dirty="0" smtClean="0"/>
              <a:t>array(4)=3 </a:t>
            </a:r>
          </a:p>
          <a:p>
            <a:pPr>
              <a:lnSpc>
                <a:spcPct val="80000"/>
              </a:lnSpc>
              <a:buFont typeface="Wingdings" pitchFamily="2" charset="2"/>
              <a:buNone/>
              <a:defRPr/>
            </a:pPr>
            <a:r>
              <a:rPr lang="en-US" altLang="zh-CN" sz="2000" kern="0" dirty="0" smtClean="0"/>
              <a:t>array(5)=5 </a:t>
            </a:r>
          </a:p>
          <a:p>
            <a:pPr>
              <a:lnSpc>
                <a:spcPct val="80000"/>
              </a:lnSpc>
              <a:buFont typeface="Wingdings" pitchFamily="2" charset="2"/>
              <a:buNone/>
              <a:defRPr/>
            </a:pPr>
            <a:r>
              <a:rPr lang="en-US" altLang="zh-CN" sz="2000" kern="0" dirty="0" smtClean="0"/>
              <a:t>array(6)=8 </a:t>
            </a:r>
          </a:p>
          <a:p>
            <a:pPr>
              <a:lnSpc>
                <a:spcPct val="80000"/>
              </a:lnSpc>
              <a:buFont typeface="Wingdings" pitchFamily="2" charset="2"/>
              <a:buNone/>
              <a:defRPr/>
            </a:pPr>
            <a:r>
              <a:rPr lang="en-US" altLang="zh-CN" sz="2000" kern="0" dirty="0" smtClean="0"/>
              <a:t>array(7)=13</a:t>
            </a:r>
          </a:p>
          <a:p>
            <a:pPr>
              <a:lnSpc>
                <a:spcPct val="80000"/>
              </a:lnSpc>
              <a:buNone/>
              <a:defRPr/>
            </a:pPr>
            <a:r>
              <a:rPr lang="en-US" altLang="zh-CN" sz="2000" kern="0" dirty="0"/>
              <a:t>array(8)=21</a:t>
            </a:r>
          </a:p>
          <a:p>
            <a:pPr>
              <a:lnSpc>
                <a:spcPct val="80000"/>
              </a:lnSpc>
              <a:buFont typeface="Wingdings" pitchFamily="2" charset="2"/>
              <a:buNone/>
              <a:defRPr/>
            </a:pPr>
            <a:r>
              <a:rPr lang="en-US" altLang="zh-CN" sz="2000" kern="0" dirty="0" smtClean="0"/>
              <a:t>array(9)=34 </a:t>
            </a:r>
          </a:p>
        </p:txBody>
      </p:sp>
      <p:cxnSp>
        <p:nvCxnSpPr>
          <p:cNvPr id="3" name="直接连接符 2"/>
          <p:cNvCxnSpPr/>
          <p:nvPr/>
        </p:nvCxnSpPr>
        <p:spPr bwMode="auto">
          <a:xfrm>
            <a:off x="8187407" y="904875"/>
            <a:ext cx="0" cy="59273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6049841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266527" y="1413570"/>
            <a:ext cx="11825133" cy="349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kern="0" dirty="0"/>
              <a:t>在定义返回引用的函数时，注意</a:t>
            </a:r>
            <a:r>
              <a:rPr lang="zh-CN" altLang="en-US" kern="0" dirty="0">
                <a:solidFill>
                  <a:srgbClr val="FF0000"/>
                </a:solidFill>
              </a:rPr>
              <a:t>不要返回该函数内的自动变量 </a:t>
            </a:r>
            <a:r>
              <a:rPr lang="en-US" altLang="zh-CN" kern="0" dirty="0">
                <a:solidFill>
                  <a:srgbClr val="FF0000"/>
                </a:solidFill>
              </a:rPr>
              <a:t>(</a:t>
            </a:r>
            <a:r>
              <a:rPr lang="zh-CN" altLang="en-US" kern="0" dirty="0">
                <a:solidFill>
                  <a:srgbClr val="FF0000"/>
                </a:solidFill>
              </a:rPr>
              <a:t>局部变量</a:t>
            </a:r>
            <a:r>
              <a:rPr lang="en-US" altLang="zh-CN" kern="0" dirty="0">
                <a:solidFill>
                  <a:srgbClr val="FF0000"/>
                </a:solidFill>
              </a:rPr>
              <a:t>)</a:t>
            </a:r>
            <a:r>
              <a:rPr lang="zh-CN" altLang="en-US" kern="0" dirty="0">
                <a:solidFill>
                  <a:srgbClr val="FF0000"/>
                </a:solidFill>
              </a:rPr>
              <a:t>的引用</a:t>
            </a:r>
            <a:r>
              <a:rPr lang="zh-CN" altLang="en-US" kern="0" dirty="0"/>
              <a:t>，由于自动变量的生存期仅限于函数内部，当函数返回时，自动变量就消失了。</a:t>
            </a:r>
          </a:p>
          <a:p>
            <a:pPr>
              <a:buFont typeface="Wingdings" pitchFamily="2" charset="2"/>
              <a:buNone/>
              <a:defRPr/>
            </a:pPr>
            <a:r>
              <a:rPr lang="en-US" altLang="zh-CN" kern="0" dirty="0" err="1"/>
              <a:t>int</a:t>
            </a:r>
            <a:r>
              <a:rPr lang="en-US" altLang="zh-CN" kern="0" dirty="0"/>
              <a:t>&amp; fun()</a:t>
            </a:r>
          </a:p>
          <a:p>
            <a:pPr>
              <a:buFont typeface="Wingdings" pitchFamily="2" charset="2"/>
              <a:buNone/>
              <a:defRPr/>
            </a:pPr>
            <a:r>
              <a:rPr lang="en-US" altLang="zh-CN" kern="0" dirty="0"/>
              <a:t>{</a:t>
            </a:r>
          </a:p>
          <a:p>
            <a:pPr>
              <a:buFont typeface="Wingdings" pitchFamily="2" charset="2"/>
              <a:buNone/>
              <a:defRPr/>
            </a:pPr>
            <a:r>
              <a:rPr lang="en-US" altLang="zh-CN" kern="0" dirty="0"/>
              <a:t>    </a:t>
            </a:r>
            <a:r>
              <a:rPr lang="en-US" altLang="zh-CN" kern="0" dirty="0" err="1"/>
              <a:t>int</a:t>
            </a:r>
            <a:r>
              <a:rPr lang="en-US" altLang="zh-CN" kern="0" dirty="0"/>
              <a:t> a;</a:t>
            </a:r>
          </a:p>
          <a:p>
            <a:pPr>
              <a:buFont typeface="Wingdings" pitchFamily="2" charset="2"/>
              <a:buNone/>
              <a:defRPr/>
            </a:pPr>
            <a:r>
              <a:rPr lang="en-US" altLang="zh-CN" kern="0" dirty="0"/>
              <a:t>    //</a:t>
            </a:r>
            <a:r>
              <a:rPr lang="en-US" altLang="zh-CN" kern="0" dirty="0">
                <a:sym typeface="Symbol" pitchFamily="18" charset="2"/>
              </a:rPr>
              <a:t></a:t>
            </a:r>
            <a:endParaRPr lang="en-US" altLang="zh-CN" kern="0" dirty="0"/>
          </a:p>
          <a:p>
            <a:pPr>
              <a:buFont typeface="Wingdings" pitchFamily="2" charset="2"/>
              <a:buNone/>
              <a:defRPr/>
            </a:pPr>
            <a:r>
              <a:rPr lang="en-US" altLang="zh-CN" kern="0" dirty="0">
                <a:solidFill>
                  <a:srgbClr val="FF0000"/>
                </a:solidFill>
              </a:rPr>
              <a:t>    return a;</a:t>
            </a:r>
          </a:p>
          <a:p>
            <a:pPr>
              <a:buFont typeface="Wingdings" pitchFamily="2" charset="2"/>
              <a:buNone/>
              <a:defRPr/>
            </a:pPr>
            <a:r>
              <a:rPr lang="en-US" altLang="zh-CN" kern="0" dirty="0"/>
              <a:t>}</a:t>
            </a:r>
          </a:p>
          <a:p>
            <a:pPr marL="0" indent="0" eaLnBrk="1" hangingPunct="1">
              <a:lnSpc>
                <a:spcPct val="120000"/>
              </a:lnSpc>
              <a:spcAft>
                <a:spcPts val="800"/>
              </a:spcAft>
            </a:pPr>
            <a:endParaRPr lang="zh-CN" altLang="en-US" dirty="0">
              <a:solidFill>
                <a:srgbClr val="595959"/>
              </a:solidFill>
              <a:latin typeface="微软雅黑" pitchFamily="34" charset="-122"/>
              <a:ea typeface="微软雅黑" pitchFamily="34" charset="-122"/>
            </a:endParaRPr>
          </a:p>
        </p:txBody>
      </p:sp>
      <p:grpSp>
        <p:nvGrpSpPr>
          <p:cNvPr id="13" name="组合 12"/>
          <p:cNvGrpSpPr>
            <a:grpSpLocks/>
          </p:cNvGrpSpPr>
          <p:nvPr/>
        </p:nvGrpSpPr>
        <p:grpSpPr bwMode="auto">
          <a:xfrm>
            <a:off x="9751615" y="189434"/>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8260708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659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7183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39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a:solidFill>
                  <a:schemeClr val="bg1"/>
                </a:solidFill>
                <a:latin typeface="Rockwell" pitchFamily="18" charset="0"/>
                <a:ea typeface="微软雅黑" pitchFamily="34" charset="-122"/>
              </a:rPr>
              <a:t>&amp;</a:t>
            </a:r>
          </a:p>
        </p:txBody>
      </p:sp>
      <p:sp>
        <p:nvSpPr>
          <p:cNvPr id="12" name="文本框 86"/>
          <p:cNvSpPr txBox="1">
            <a:spLocks noChangeArrowheads="1"/>
          </p:cNvSpPr>
          <p:nvPr/>
        </p:nvSpPr>
        <p:spPr bwMode="auto">
          <a:xfrm>
            <a:off x="0" y="693490"/>
            <a:ext cx="12198349" cy="629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lang="zh-CN" altLang="en-US" dirty="0" smtClean="0"/>
              <a:t>（</a:t>
            </a:r>
            <a:r>
              <a:rPr lang="en-US" altLang="zh-CN" dirty="0"/>
              <a:t>1</a:t>
            </a:r>
            <a:r>
              <a:rPr lang="zh-CN" altLang="en-US" dirty="0"/>
              <a:t>）传递引用给函数与传递指针的效果是一样的，但使用更简练。</a:t>
            </a:r>
          </a:p>
          <a:p>
            <a:pPr eaLnBrk="1" hangingPunct="1">
              <a:lnSpc>
                <a:spcPct val="120000"/>
              </a:lnSpc>
            </a:pPr>
            <a:r>
              <a:rPr lang="zh-CN" altLang="en-US" dirty="0"/>
              <a:t>（</a:t>
            </a:r>
            <a:r>
              <a:rPr lang="en-US" altLang="zh-CN" dirty="0"/>
              <a:t>2</a:t>
            </a:r>
            <a:r>
              <a:rPr lang="zh-CN" altLang="en-US" dirty="0"/>
              <a:t>）使用引用传递函数的参数，在内存中并没有产生实参的副本，它是直接对实参操作；</a:t>
            </a:r>
          </a:p>
          <a:p>
            <a:pPr eaLnBrk="1" hangingPunct="1">
              <a:lnSpc>
                <a:spcPct val="120000"/>
              </a:lnSpc>
            </a:pPr>
            <a:r>
              <a:rPr kumimoji="1" lang="en-US" altLang="zh-CN" dirty="0">
                <a:latin typeface="宋体" panose="02010600030101010101" pitchFamily="2" charset="-122"/>
              </a:rPr>
              <a:t>void swap(</a:t>
            </a:r>
            <a:r>
              <a:rPr kumimoji="1" lang="en-US" altLang="zh-CN" dirty="0" err="1">
                <a:latin typeface="宋体" panose="02010600030101010101" pitchFamily="2" charset="-122"/>
              </a:rPr>
              <a:t>int</a:t>
            </a:r>
            <a:r>
              <a:rPr kumimoji="1" lang="en-US" altLang="zh-CN" dirty="0">
                <a:latin typeface="宋体" panose="02010600030101010101" pitchFamily="2" charset="-122"/>
              </a:rPr>
              <a:t> *p1, </a:t>
            </a:r>
            <a:r>
              <a:rPr kumimoji="1" lang="en-US" altLang="zh-CN" dirty="0" err="1">
                <a:latin typeface="宋体" panose="02010600030101010101" pitchFamily="2" charset="-122"/>
              </a:rPr>
              <a:t>int</a:t>
            </a:r>
            <a:r>
              <a:rPr kumimoji="1" lang="en-US" altLang="zh-CN" dirty="0">
                <a:latin typeface="宋体" panose="02010600030101010101" pitchFamily="2" charset="-122"/>
              </a:rPr>
              <a:t> *p2)</a:t>
            </a:r>
          </a:p>
          <a:p>
            <a:pPr eaLnBrk="1" hangingPunct="1">
              <a:lnSpc>
                <a:spcPct val="120000"/>
              </a:lnSpc>
            </a:pPr>
            <a:r>
              <a:rPr kumimoji="1" lang="en-US" altLang="zh-CN" dirty="0" smtClean="0">
                <a:latin typeface="宋体" panose="02010600030101010101" pitchFamily="2" charset="-122"/>
              </a:rPr>
              <a:t>{     </a:t>
            </a:r>
            <a:r>
              <a:rPr kumimoji="1" lang="en-US" altLang="zh-CN" dirty="0" err="1" smtClean="0">
                <a:latin typeface="宋体" panose="02010600030101010101" pitchFamily="2" charset="-122"/>
              </a:rPr>
              <a:t>int</a:t>
            </a:r>
            <a:r>
              <a:rPr kumimoji="1" lang="en-US" altLang="zh-CN" dirty="0" smtClean="0">
                <a:latin typeface="宋体" panose="02010600030101010101" pitchFamily="2" charset="-122"/>
              </a:rPr>
              <a:t> </a:t>
            </a:r>
            <a:r>
              <a:rPr kumimoji="1" lang="en-US" altLang="zh-CN" dirty="0">
                <a:latin typeface="宋体" panose="02010600030101010101" pitchFamily="2" charset="-122"/>
              </a:rPr>
              <a:t>p;</a:t>
            </a:r>
          </a:p>
          <a:p>
            <a:pPr eaLnBrk="1" hangingPunct="1">
              <a:lnSpc>
                <a:spcPct val="120000"/>
              </a:lnSpc>
            </a:pPr>
            <a:r>
              <a:rPr kumimoji="1" lang="en-US" altLang="zh-CN" dirty="0">
                <a:latin typeface="宋体" panose="02010600030101010101" pitchFamily="2" charset="-122"/>
              </a:rPr>
              <a:t>      p=*p1; //</a:t>
            </a:r>
            <a:r>
              <a:rPr kumimoji="1" lang="zh-CN" altLang="en-US" dirty="0">
                <a:latin typeface="宋体" panose="02010600030101010101" pitchFamily="2" charset="-122"/>
              </a:rPr>
              <a:t>必须用</a:t>
            </a:r>
            <a:r>
              <a:rPr kumimoji="1" lang="zh-CN" altLang="en-US" dirty="0"/>
              <a:t>“</a:t>
            </a:r>
            <a:r>
              <a:rPr kumimoji="1" lang="zh-CN" altLang="en-US" dirty="0">
                <a:latin typeface="宋体" panose="02010600030101010101" pitchFamily="2" charset="-122"/>
              </a:rPr>
              <a:t>*指针变量名</a:t>
            </a:r>
            <a:r>
              <a:rPr kumimoji="1" lang="zh-CN" altLang="en-US" dirty="0"/>
              <a:t>”</a:t>
            </a:r>
            <a:r>
              <a:rPr kumimoji="1" lang="zh-CN" altLang="en-US" dirty="0">
                <a:latin typeface="宋体" panose="02010600030101010101" pitchFamily="2" charset="-122"/>
              </a:rPr>
              <a:t>的形式操作目标变量</a:t>
            </a:r>
          </a:p>
          <a:p>
            <a:pPr eaLnBrk="1" hangingPunct="1">
              <a:lnSpc>
                <a:spcPct val="120000"/>
              </a:lnSpc>
            </a:pPr>
            <a:r>
              <a:rPr kumimoji="1" lang="zh-CN" altLang="en-US" dirty="0">
                <a:latin typeface="宋体" panose="02010600030101010101" pitchFamily="2" charset="-122"/>
              </a:rPr>
              <a:t>      </a:t>
            </a:r>
            <a:r>
              <a:rPr kumimoji="1" lang="en-US" altLang="zh-CN" dirty="0">
                <a:latin typeface="宋体" panose="02010600030101010101" pitchFamily="2" charset="-122"/>
              </a:rPr>
              <a:t>p1=*p2;</a:t>
            </a:r>
          </a:p>
          <a:p>
            <a:pPr eaLnBrk="1" hangingPunct="1">
              <a:lnSpc>
                <a:spcPct val="120000"/>
              </a:lnSpc>
            </a:pPr>
            <a:r>
              <a:rPr kumimoji="1" lang="en-US" altLang="zh-CN" dirty="0">
                <a:latin typeface="宋体" panose="02010600030101010101" pitchFamily="2" charset="-122"/>
              </a:rPr>
              <a:t>      *p2=p;   </a:t>
            </a:r>
            <a:endParaRPr kumimoji="1" lang="en-US" altLang="zh-CN" dirty="0" smtClean="0">
              <a:latin typeface="宋体" panose="02010600030101010101" pitchFamily="2" charset="-122"/>
            </a:endParaRPr>
          </a:p>
          <a:p>
            <a:pPr eaLnBrk="1" hangingPunct="1">
              <a:lnSpc>
                <a:spcPct val="120000"/>
              </a:lnSpc>
            </a:pPr>
            <a:r>
              <a:rPr kumimoji="1" lang="en-US" altLang="zh-CN" dirty="0" smtClean="0">
                <a:latin typeface="宋体" panose="02010600030101010101" pitchFamily="2" charset="-122"/>
              </a:rPr>
              <a:t>}</a:t>
            </a:r>
            <a:endParaRPr kumimoji="1" lang="en-US" altLang="zh-CN" dirty="0">
              <a:latin typeface="宋体" panose="02010600030101010101" pitchFamily="2" charset="-122"/>
            </a:endParaRPr>
          </a:p>
          <a:p>
            <a:pPr eaLnBrk="1" hangingPunct="1">
              <a:lnSpc>
                <a:spcPct val="120000"/>
              </a:lnSpc>
            </a:pPr>
            <a:r>
              <a:rPr kumimoji="1" lang="en-US" altLang="zh-CN" dirty="0">
                <a:latin typeface="宋体" panose="02010600030101010101" pitchFamily="2" charset="-122"/>
              </a:rPr>
              <a:t>main</a:t>
            </a:r>
            <a:r>
              <a:rPr kumimoji="1" lang="en-US" altLang="zh-CN" dirty="0" smtClean="0">
                <a:latin typeface="宋体" panose="02010600030101010101" pitchFamily="2" charset="-122"/>
              </a:rPr>
              <a:t>(){  </a:t>
            </a:r>
          </a:p>
          <a:p>
            <a:pPr eaLnBrk="1" hangingPunct="1">
              <a:lnSpc>
                <a:spcPct val="120000"/>
              </a:lnSpc>
            </a:pPr>
            <a:r>
              <a:rPr kumimoji="1" lang="en-US" altLang="zh-CN" dirty="0" err="1" smtClean="0">
                <a:latin typeface="宋体" panose="02010600030101010101" pitchFamily="2" charset="-122"/>
              </a:rPr>
              <a:t>int</a:t>
            </a:r>
            <a:r>
              <a:rPr kumimoji="1" lang="en-US" altLang="zh-CN" dirty="0" smtClean="0">
                <a:latin typeface="宋体" panose="02010600030101010101" pitchFamily="2" charset="-122"/>
              </a:rPr>
              <a:t> </a:t>
            </a:r>
            <a:r>
              <a:rPr kumimoji="1" lang="en-US" altLang="zh-CN" dirty="0" err="1">
                <a:latin typeface="宋体" panose="02010600030101010101" pitchFamily="2" charset="-122"/>
              </a:rPr>
              <a:t>a,b</a:t>
            </a:r>
            <a:r>
              <a:rPr kumimoji="1" lang="en-US" altLang="zh-CN" dirty="0">
                <a:latin typeface="宋体" panose="02010600030101010101" pitchFamily="2" charset="-122"/>
              </a:rPr>
              <a:t>;</a:t>
            </a:r>
          </a:p>
          <a:p>
            <a:pPr eaLnBrk="1" hangingPunct="1">
              <a:lnSpc>
                <a:spcPct val="120000"/>
              </a:lnSpc>
            </a:pPr>
            <a:r>
              <a:rPr kumimoji="1" lang="en-US" altLang="zh-CN" dirty="0">
                <a:latin typeface="宋体" panose="02010600030101010101" pitchFamily="2" charset="-122"/>
              </a:rPr>
              <a:t>   </a:t>
            </a:r>
            <a:r>
              <a:rPr kumimoji="1" lang="en-US" altLang="zh-CN" dirty="0" err="1">
                <a:latin typeface="宋体" panose="02010600030101010101" pitchFamily="2" charset="-122"/>
              </a:rPr>
              <a:t>cin</a:t>
            </a:r>
            <a:r>
              <a:rPr kumimoji="1" lang="en-US" altLang="zh-CN" dirty="0">
                <a:latin typeface="宋体" panose="02010600030101010101" pitchFamily="2" charset="-122"/>
              </a:rPr>
              <a:t>&gt;&gt;a&gt;&gt;b;</a:t>
            </a:r>
          </a:p>
          <a:p>
            <a:pPr eaLnBrk="1" hangingPunct="1">
              <a:lnSpc>
                <a:spcPct val="120000"/>
              </a:lnSpc>
            </a:pPr>
            <a:r>
              <a:rPr kumimoji="1" lang="en-US" altLang="zh-CN" dirty="0">
                <a:latin typeface="宋体" panose="02010600030101010101" pitchFamily="2" charset="-122"/>
              </a:rPr>
              <a:t>   swap</a:t>
            </a:r>
            <a:r>
              <a:rPr kumimoji="1" lang="en-US" altLang="zh-CN" dirty="0">
                <a:solidFill>
                  <a:schemeClr val="bg2"/>
                </a:solidFill>
                <a:latin typeface="宋体" panose="02010600030101010101" pitchFamily="2" charset="-122"/>
              </a:rPr>
              <a:t>(&amp;</a:t>
            </a:r>
            <a:r>
              <a:rPr kumimoji="1" lang="en-US" altLang="zh-CN" dirty="0" err="1">
                <a:solidFill>
                  <a:schemeClr val="bg2"/>
                </a:solidFill>
                <a:latin typeface="宋体" panose="02010600030101010101" pitchFamily="2" charset="-122"/>
              </a:rPr>
              <a:t>a,&amp;b</a:t>
            </a:r>
            <a:r>
              <a:rPr kumimoji="1" lang="en-US" altLang="zh-CN" dirty="0">
                <a:latin typeface="宋体" panose="02010600030101010101" pitchFamily="2" charset="-122"/>
              </a:rPr>
              <a:t>);  //</a:t>
            </a:r>
            <a:r>
              <a:rPr kumimoji="1" lang="zh-CN" altLang="en-US" dirty="0">
                <a:latin typeface="宋体" panose="02010600030101010101" pitchFamily="2" charset="-122"/>
              </a:rPr>
              <a:t>必须以变量</a:t>
            </a:r>
            <a:r>
              <a:rPr kumimoji="1" lang="en-US" altLang="zh-CN" dirty="0">
                <a:latin typeface="宋体" panose="02010600030101010101" pitchFamily="2" charset="-122"/>
              </a:rPr>
              <a:t>a</a:t>
            </a:r>
            <a:r>
              <a:rPr kumimoji="1" lang="zh-CN" altLang="en-US" dirty="0">
                <a:latin typeface="宋体" panose="02010600030101010101" pitchFamily="2" charset="-122"/>
              </a:rPr>
              <a:t>和</a:t>
            </a:r>
            <a:r>
              <a:rPr kumimoji="1" lang="en-US" altLang="zh-CN" dirty="0">
                <a:latin typeface="宋体" panose="02010600030101010101" pitchFamily="2" charset="-122"/>
              </a:rPr>
              <a:t>b</a:t>
            </a:r>
            <a:r>
              <a:rPr kumimoji="1" lang="zh-CN" altLang="en-US" dirty="0">
                <a:latin typeface="宋体" panose="02010600030101010101" pitchFamily="2" charset="-122"/>
              </a:rPr>
              <a:t>的地址作为实参</a:t>
            </a:r>
          </a:p>
          <a:p>
            <a:pPr eaLnBrk="1" hangingPunct="1">
              <a:lnSpc>
                <a:spcPct val="120000"/>
              </a:lnSpc>
            </a:pPr>
            <a:r>
              <a:rPr kumimoji="1" lang="zh-CN" altLang="en-US" dirty="0">
                <a:latin typeface="宋体" panose="02010600030101010101" pitchFamily="2" charset="-122"/>
              </a:rPr>
              <a:t>   </a:t>
            </a:r>
            <a:r>
              <a:rPr kumimoji="1" lang="en-US" altLang="zh-CN" dirty="0" err="1">
                <a:latin typeface="宋体" panose="02010600030101010101" pitchFamily="2" charset="-122"/>
              </a:rPr>
              <a:t>cout</a:t>
            </a:r>
            <a:r>
              <a:rPr kumimoji="1" lang="en-US" altLang="zh-CN" dirty="0">
                <a:latin typeface="宋体" panose="02010600030101010101" pitchFamily="2" charset="-122"/>
              </a:rPr>
              <a:t>&lt;&lt;a&lt;&lt;b;</a:t>
            </a:r>
            <a:endParaRPr lang="en-US" altLang="zh-CN" dirty="0">
              <a:latin typeface="宋体" panose="02010600030101010101" pitchFamily="2" charset="-122"/>
            </a:endParaRPr>
          </a:p>
          <a:p>
            <a:pPr eaLnBrk="1" hangingPunct="1">
              <a:spcBef>
                <a:spcPct val="20000"/>
              </a:spcBef>
              <a:buFont typeface="宋体" panose="02010600030101010101" pitchFamily="2" charset="-122"/>
              <a:buNone/>
            </a:pPr>
            <a:r>
              <a:rPr kumimoji="1" lang="en-US" altLang="zh-CN" dirty="0" smtClean="0">
                <a:latin typeface="宋体" panose="02010600030101010101" pitchFamily="2" charset="-122"/>
              </a:rPr>
              <a:t>}</a:t>
            </a:r>
            <a:endParaRPr lang="en-US" altLang="zh-CN" dirty="0"/>
          </a:p>
        </p:txBody>
      </p:sp>
      <p:grpSp>
        <p:nvGrpSpPr>
          <p:cNvPr id="13" name="组合 12"/>
          <p:cNvGrpSpPr>
            <a:grpSpLocks/>
          </p:cNvGrpSpPr>
          <p:nvPr/>
        </p:nvGrpSpPr>
        <p:grpSpPr bwMode="auto">
          <a:xfrm>
            <a:off x="9679607" y="-98"/>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0826768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21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820968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kumimoji="1" lang="zh-CN" altLang="en-US" sz="2800" b="1" dirty="0">
                <a:solidFill>
                  <a:schemeClr val="bg1"/>
                </a:solidFill>
              </a:rPr>
              <a:t>如何使一个被调函数同时返回多个</a:t>
            </a:r>
            <a:r>
              <a:rPr kumimoji="1" lang="zh-CN" altLang="en-US" sz="2800" b="1" dirty="0" smtClean="0">
                <a:solidFill>
                  <a:schemeClr val="bg1"/>
                </a:solidFill>
              </a:rPr>
              <a:t>值</a:t>
            </a:r>
            <a:endParaRPr kumimoji="1" lang="zh-CN" altLang="en-US" sz="2800" b="1" dirty="0">
              <a:solidFill>
                <a:schemeClr val="bg1"/>
              </a:solidFill>
            </a:endParaRPr>
          </a:p>
        </p:txBody>
      </p:sp>
      <p:sp>
        <p:nvSpPr>
          <p:cNvPr id="12" name="文本框 86"/>
          <p:cNvSpPr txBox="1">
            <a:spLocks noChangeArrowheads="1"/>
          </p:cNvSpPr>
          <p:nvPr/>
        </p:nvSpPr>
        <p:spPr bwMode="auto">
          <a:xfrm>
            <a:off x="0" y="1080804"/>
            <a:ext cx="12198349" cy="363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smtClean="0"/>
              <a:t>由于</a:t>
            </a:r>
            <a:r>
              <a:rPr kumimoji="1" lang="zh-CN" altLang="en-US" dirty="0"/>
              <a:t>函数的返回值是通过函数体中的</a:t>
            </a:r>
            <a:r>
              <a:rPr kumimoji="1" lang="en-US" altLang="zh-CN" dirty="0">
                <a:solidFill>
                  <a:srgbClr val="FF0000"/>
                </a:solidFill>
              </a:rPr>
              <a:t>return</a:t>
            </a:r>
            <a:r>
              <a:rPr kumimoji="1" lang="zh-CN" altLang="en-US" dirty="0"/>
              <a:t>语句完成的，但一个</a:t>
            </a:r>
            <a:r>
              <a:rPr kumimoji="1" lang="en-US" altLang="zh-CN" dirty="0">
                <a:solidFill>
                  <a:srgbClr val="FF0000"/>
                </a:solidFill>
              </a:rPr>
              <a:t>return</a:t>
            </a:r>
            <a:r>
              <a:rPr kumimoji="1" lang="zh-CN" altLang="en-US" dirty="0"/>
              <a:t>语句只能返回一个值，为此，我们可以采用以下方法：</a:t>
            </a:r>
          </a:p>
          <a:p>
            <a:pPr eaLnBrk="1" hangingPunct="1">
              <a:lnSpc>
                <a:spcPct val="120000"/>
              </a:lnSpc>
            </a:pPr>
            <a:r>
              <a:rPr kumimoji="1" lang="zh-CN" altLang="en-US" dirty="0"/>
              <a:t>（</a:t>
            </a:r>
            <a:r>
              <a:rPr kumimoji="1" lang="en-US" altLang="zh-CN" dirty="0"/>
              <a:t>1</a:t>
            </a:r>
            <a:r>
              <a:rPr kumimoji="1" lang="zh-CN" altLang="en-US" dirty="0"/>
              <a:t>）利用</a:t>
            </a:r>
            <a:r>
              <a:rPr kumimoji="1" lang="zh-CN" altLang="en-US" dirty="0">
                <a:solidFill>
                  <a:srgbClr val="FF0000"/>
                </a:solidFill>
              </a:rPr>
              <a:t>全局变量</a:t>
            </a:r>
            <a:r>
              <a:rPr kumimoji="1" lang="zh-CN" altLang="en-US" dirty="0"/>
              <a:t>的方法：在函数中把所需数据保存在全局变量中。当被调函数执行完毕后在主调函数中直接读取全局变量的值即可。</a:t>
            </a:r>
          </a:p>
          <a:p>
            <a:pPr eaLnBrk="1" hangingPunct="1">
              <a:lnSpc>
                <a:spcPct val="120000"/>
              </a:lnSpc>
            </a:pPr>
            <a:r>
              <a:rPr kumimoji="1" lang="zh-CN" altLang="en-US" dirty="0"/>
              <a:t>（</a:t>
            </a:r>
            <a:r>
              <a:rPr kumimoji="1" lang="en-US" altLang="zh-CN" dirty="0"/>
              <a:t>2</a:t>
            </a:r>
            <a:r>
              <a:rPr kumimoji="1" lang="zh-CN" altLang="en-US" dirty="0"/>
              <a:t>）使用</a:t>
            </a:r>
            <a:r>
              <a:rPr kumimoji="1" lang="zh-CN" altLang="en-US" dirty="0">
                <a:solidFill>
                  <a:srgbClr val="FF0000"/>
                </a:solidFill>
              </a:rPr>
              <a:t>指针或数组</a:t>
            </a:r>
            <a:r>
              <a:rPr kumimoji="1" lang="zh-CN" altLang="en-US" dirty="0"/>
              <a:t>的方法：指针作为函数参数的情况下，可将主调函数的某些变量的地址传递给被调函数。</a:t>
            </a:r>
          </a:p>
          <a:p>
            <a:pPr eaLnBrk="1" hangingPunct="1">
              <a:lnSpc>
                <a:spcPct val="120000"/>
              </a:lnSpc>
            </a:pPr>
            <a:r>
              <a:rPr kumimoji="1" lang="zh-CN" altLang="en-US" dirty="0"/>
              <a:t>（</a:t>
            </a:r>
            <a:r>
              <a:rPr kumimoji="1" lang="en-US" altLang="zh-CN" dirty="0"/>
              <a:t>3</a:t>
            </a:r>
            <a:r>
              <a:rPr kumimoji="1" lang="zh-CN" altLang="en-US" dirty="0"/>
              <a:t>）利用</a:t>
            </a:r>
            <a:r>
              <a:rPr kumimoji="1" lang="zh-CN" altLang="en-US" dirty="0">
                <a:solidFill>
                  <a:srgbClr val="FF0000"/>
                </a:solidFill>
              </a:rPr>
              <a:t>引用</a:t>
            </a:r>
            <a:r>
              <a:rPr kumimoji="1" lang="zh-CN" altLang="en-US" dirty="0"/>
              <a:t>的方法：使用引用传递参数，可以在被调函数中改变主调函数中目标变量的值，这种方法实际上就是可以使被调函数返回多个值。</a:t>
            </a:r>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47250436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3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8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43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a:t>
            </a:r>
            <a:r>
              <a:rPr lang="zh-CN" altLang="en-US" sz="3000" dirty="0">
                <a:solidFill>
                  <a:schemeClr val="bg1"/>
                </a:solidFill>
                <a:latin typeface="Rockwell" pitchFamily="18" charset="0"/>
                <a:ea typeface="微软雅黑" pitchFamily="34" charset="-122"/>
              </a:rPr>
              <a:t>使用引用使函数返回多个值</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0" y="1080804"/>
            <a:ext cx="12198349" cy="58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dirty="0" smtClean="0"/>
              <a:t>//</a:t>
            </a:r>
            <a:r>
              <a:rPr kumimoji="1" lang="zh-CN" altLang="en-US" dirty="0" smtClean="0"/>
              <a:t>以下</a:t>
            </a:r>
            <a:r>
              <a:rPr kumimoji="1" lang="zh-CN" altLang="en-US" dirty="0"/>
              <a:t>定义了可以同时返回</a:t>
            </a:r>
            <a:r>
              <a:rPr kumimoji="1" lang="en-US" altLang="zh-CN" dirty="0"/>
              <a:t>10</a:t>
            </a:r>
            <a:r>
              <a:rPr kumimoji="1" lang="zh-CN" altLang="en-US" dirty="0"/>
              <a:t>个数中的最大值和最小值的函数</a:t>
            </a:r>
            <a:r>
              <a:rPr kumimoji="1" lang="en-US" altLang="zh-CN" dirty="0" err="1"/>
              <a:t>max_min</a:t>
            </a:r>
            <a:r>
              <a:rPr kumimoji="1" lang="zh-CN" altLang="en-US" dirty="0"/>
              <a:t>。 </a:t>
            </a:r>
          </a:p>
          <a:p>
            <a:pPr eaLnBrk="1" hangingPunct="1">
              <a:lnSpc>
                <a:spcPct val="120000"/>
              </a:lnSpc>
            </a:pPr>
            <a:r>
              <a:rPr kumimoji="1" lang="en-US" altLang="zh-CN" dirty="0"/>
              <a:t>#include &lt;</a:t>
            </a:r>
            <a:r>
              <a:rPr kumimoji="1" lang="en-US" altLang="zh-CN" dirty="0" err="1"/>
              <a:t>iostream.h</a:t>
            </a:r>
            <a:r>
              <a:rPr kumimoji="1" lang="en-US" altLang="zh-CN" dirty="0"/>
              <a:t>&gt;</a:t>
            </a:r>
          </a:p>
          <a:p>
            <a:pPr eaLnBrk="1" hangingPunct="1">
              <a:lnSpc>
                <a:spcPct val="120000"/>
              </a:lnSpc>
            </a:pPr>
            <a:r>
              <a:rPr kumimoji="1" lang="en-US" altLang="zh-CN" dirty="0"/>
              <a:t>void </a:t>
            </a:r>
            <a:r>
              <a:rPr kumimoji="1" lang="en-US" altLang="zh-CN" dirty="0" err="1"/>
              <a:t>max_min</a:t>
            </a:r>
            <a:r>
              <a:rPr kumimoji="1" lang="en-US" altLang="zh-CN" dirty="0"/>
              <a:t>(</a:t>
            </a:r>
            <a:r>
              <a:rPr kumimoji="1" lang="en-US" altLang="zh-CN" dirty="0" err="1"/>
              <a:t>int</a:t>
            </a:r>
            <a:r>
              <a:rPr kumimoji="1" lang="en-US" altLang="zh-CN" dirty="0"/>
              <a:t> *</a:t>
            </a:r>
            <a:r>
              <a:rPr kumimoji="1" lang="en-US" altLang="zh-CN" dirty="0" err="1"/>
              <a:t>p,int</a:t>
            </a:r>
            <a:r>
              <a:rPr kumimoji="1" lang="en-US" altLang="zh-CN" dirty="0"/>
              <a:t> </a:t>
            </a:r>
            <a:r>
              <a:rPr kumimoji="1" lang="en-US" altLang="zh-CN" dirty="0" err="1"/>
              <a:t>n,int</a:t>
            </a:r>
            <a:r>
              <a:rPr kumimoji="1" lang="en-US" altLang="zh-CN" dirty="0"/>
              <a:t> </a:t>
            </a:r>
            <a:r>
              <a:rPr kumimoji="1" lang="en-US" altLang="zh-CN" dirty="0">
                <a:solidFill>
                  <a:srgbClr val="FF0000"/>
                </a:solidFill>
              </a:rPr>
              <a:t>&amp;</a:t>
            </a:r>
            <a:r>
              <a:rPr kumimoji="1" lang="en-US" altLang="zh-CN" dirty="0" err="1">
                <a:solidFill>
                  <a:srgbClr val="FF0000"/>
                </a:solidFill>
              </a:rPr>
              <a:t>max</a:t>
            </a:r>
            <a:r>
              <a:rPr kumimoji="1" lang="en-US" altLang="zh-CN" dirty="0" err="1">
                <a:solidFill>
                  <a:schemeClr val="accent2"/>
                </a:solidFill>
              </a:rPr>
              <a:t>,</a:t>
            </a:r>
            <a:r>
              <a:rPr kumimoji="1" lang="en-US" altLang="zh-CN" dirty="0" err="1"/>
              <a:t>int</a:t>
            </a:r>
            <a:r>
              <a:rPr kumimoji="1" lang="en-US" altLang="zh-CN" dirty="0">
                <a:solidFill>
                  <a:schemeClr val="accent2"/>
                </a:solidFill>
              </a:rPr>
              <a:t> </a:t>
            </a:r>
            <a:r>
              <a:rPr kumimoji="1" lang="en-US" altLang="zh-CN" dirty="0">
                <a:solidFill>
                  <a:srgbClr val="FF0000"/>
                </a:solidFill>
              </a:rPr>
              <a:t>&amp;min</a:t>
            </a:r>
            <a:r>
              <a:rPr kumimoji="1" lang="en-US" altLang="zh-CN" dirty="0"/>
              <a:t>); </a:t>
            </a:r>
            <a:r>
              <a:rPr kumimoji="1" lang="en-US" altLang="zh-CN" dirty="0" smtClean="0"/>
              <a:t>   </a:t>
            </a:r>
            <a:r>
              <a:rPr kumimoji="1" lang="en-US" altLang="zh-CN" dirty="0"/>
              <a:t>//</a:t>
            </a:r>
            <a:r>
              <a:rPr kumimoji="1" lang="zh-CN" altLang="en-US" dirty="0"/>
              <a:t>声明函数</a:t>
            </a:r>
            <a:r>
              <a:rPr kumimoji="1" lang="en-US" altLang="zh-CN" dirty="0" err="1"/>
              <a:t>max_min</a:t>
            </a:r>
            <a:endParaRPr kumimoji="1" lang="en-US" altLang="zh-CN" dirty="0"/>
          </a:p>
          <a:p>
            <a:pPr eaLnBrk="1" hangingPunct="1">
              <a:lnSpc>
                <a:spcPct val="120000"/>
              </a:lnSpc>
            </a:pPr>
            <a:r>
              <a:rPr kumimoji="1" lang="en-US" altLang="zh-CN" dirty="0" smtClean="0"/>
              <a:t>void main()   </a:t>
            </a:r>
          </a:p>
          <a:p>
            <a:pPr eaLnBrk="1" hangingPunct="1">
              <a:lnSpc>
                <a:spcPct val="120000"/>
              </a:lnSpc>
            </a:pPr>
            <a:r>
              <a:rPr kumimoji="1" lang="en-US" altLang="zh-CN" dirty="0" smtClean="0"/>
              <a:t>{ </a:t>
            </a:r>
          </a:p>
          <a:p>
            <a:pPr eaLnBrk="1" hangingPunct="1">
              <a:lnSpc>
                <a:spcPct val="120000"/>
              </a:lnSpc>
            </a:pPr>
            <a:r>
              <a:rPr kumimoji="1" lang="en-US" altLang="zh-CN" dirty="0" smtClean="0"/>
              <a:t>    </a:t>
            </a:r>
            <a:r>
              <a:rPr kumimoji="1" lang="en-US" altLang="zh-CN" dirty="0" err="1"/>
              <a:t>int</a:t>
            </a:r>
            <a:r>
              <a:rPr kumimoji="1" lang="en-US" altLang="zh-CN" dirty="0"/>
              <a:t> a[10];</a:t>
            </a:r>
            <a:endParaRPr lang="en-US" altLang="zh-CN" dirty="0"/>
          </a:p>
          <a:p>
            <a:pPr eaLnBrk="1" hangingPunct="1">
              <a:lnSpc>
                <a:spcPct val="120000"/>
              </a:lnSpc>
            </a:pPr>
            <a:r>
              <a:rPr kumimoji="1" lang="en-US" altLang="zh-CN" dirty="0"/>
              <a:t>    </a:t>
            </a:r>
            <a:r>
              <a:rPr kumimoji="1" lang="en-US" altLang="zh-CN" dirty="0" err="1"/>
              <a:t>int</a:t>
            </a:r>
            <a:r>
              <a:rPr kumimoji="1" lang="en-US" altLang="zh-CN" dirty="0"/>
              <a:t> </a:t>
            </a:r>
            <a:r>
              <a:rPr kumimoji="1" lang="en-US" altLang="zh-CN" dirty="0" err="1"/>
              <a:t>ma,mi</a:t>
            </a:r>
            <a:r>
              <a:rPr kumimoji="1" lang="en-US" altLang="zh-CN" dirty="0"/>
              <a:t>;</a:t>
            </a:r>
            <a:endParaRPr lang="en-US" altLang="zh-CN" dirty="0"/>
          </a:p>
          <a:p>
            <a:pPr eaLnBrk="1" hangingPunct="1">
              <a:lnSpc>
                <a:spcPct val="120000"/>
              </a:lnSpc>
            </a:pPr>
            <a:r>
              <a:rPr kumimoji="1" lang="en-US" altLang="zh-CN" dirty="0"/>
              <a:t>    </a:t>
            </a:r>
            <a:r>
              <a:rPr kumimoji="1" lang="en-US" altLang="zh-CN" dirty="0" err="1"/>
              <a:t>int</a:t>
            </a:r>
            <a:r>
              <a:rPr kumimoji="1" lang="en-US" altLang="zh-CN" dirty="0"/>
              <a:t> </a:t>
            </a:r>
            <a:r>
              <a:rPr kumimoji="1" lang="en-US" altLang="zh-CN" dirty="0" err="1"/>
              <a:t>i</a:t>
            </a:r>
            <a:r>
              <a:rPr kumimoji="1" lang="en-US" altLang="zh-CN" dirty="0"/>
              <a:t>;</a:t>
            </a:r>
          </a:p>
          <a:p>
            <a:pPr eaLnBrk="1" hangingPunct="1">
              <a:lnSpc>
                <a:spcPct val="120000"/>
              </a:lnSpc>
            </a:pPr>
            <a:r>
              <a:rPr kumimoji="1" lang="en-US" altLang="zh-CN" dirty="0"/>
              <a:t>    for(</a:t>
            </a:r>
            <a:r>
              <a:rPr kumimoji="1" lang="en-US" altLang="zh-CN" dirty="0" err="1"/>
              <a:t>i</a:t>
            </a:r>
            <a:r>
              <a:rPr kumimoji="1" lang="en-US" altLang="zh-CN" dirty="0"/>
              <a:t>=0;i&lt;10;i++)</a:t>
            </a:r>
            <a:endParaRPr lang="en-US" altLang="zh-CN" dirty="0"/>
          </a:p>
          <a:p>
            <a:pPr eaLnBrk="1" hangingPunct="1">
              <a:lnSpc>
                <a:spcPct val="120000"/>
              </a:lnSpc>
            </a:pPr>
            <a:r>
              <a:rPr kumimoji="1" lang="en-US" altLang="zh-CN" dirty="0"/>
              <a:t>         </a:t>
            </a:r>
            <a:r>
              <a:rPr kumimoji="1" lang="en-US" altLang="zh-CN" dirty="0" err="1"/>
              <a:t>cin</a:t>
            </a:r>
            <a:r>
              <a:rPr kumimoji="1" lang="en-US" altLang="zh-CN" dirty="0"/>
              <a:t>&gt;&gt;a[</a:t>
            </a:r>
            <a:r>
              <a:rPr kumimoji="1" lang="en-US" altLang="zh-CN" dirty="0" err="1"/>
              <a:t>i</a:t>
            </a:r>
            <a:r>
              <a:rPr kumimoji="1" lang="en-US" altLang="zh-CN" dirty="0"/>
              <a:t>];</a:t>
            </a:r>
          </a:p>
          <a:p>
            <a:pPr eaLnBrk="1" hangingPunct="1">
              <a:lnSpc>
                <a:spcPct val="120000"/>
              </a:lnSpc>
            </a:pPr>
            <a:r>
              <a:rPr kumimoji="1" lang="en-US" altLang="zh-CN" dirty="0"/>
              <a:t>    </a:t>
            </a:r>
            <a:r>
              <a:rPr kumimoji="1" lang="en-US" altLang="zh-CN" dirty="0" err="1"/>
              <a:t>max_min</a:t>
            </a:r>
            <a:r>
              <a:rPr kumimoji="1" lang="en-US" altLang="zh-CN" dirty="0"/>
              <a:t>(a,10,</a:t>
            </a:r>
            <a:r>
              <a:rPr kumimoji="1" lang="en-US" altLang="zh-CN" dirty="0">
                <a:solidFill>
                  <a:srgbClr val="FF0000"/>
                </a:solidFill>
              </a:rPr>
              <a:t>ma,mi</a:t>
            </a:r>
            <a:r>
              <a:rPr kumimoji="1" lang="en-US" altLang="zh-CN" dirty="0"/>
              <a:t>);   //</a:t>
            </a:r>
            <a:r>
              <a:rPr kumimoji="1" lang="zh-CN" altLang="en-US" dirty="0"/>
              <a:t>调用函数</a:t>
            </a:r>
            <a:r>
              <a:rPr kumimoji="1" lang="en-US" altLang="zh-CN" dirty="0" err="1"/>
              <a:t>max_min</a:t>
            </a:r>
            <a:r>
              <a:rPr kumimoji="1" lang="en-US" altLang="zh-CN" dirty="0"/>
              <a:t> </a:t>
            </a:r>
          </a:p>
          <a:p>
            <a:pPr eaLnBrk="1" hangingPunct="1">
              <a:lnSpc>
                <a:spcPct val="120000"/>
              </a:lnSpc>
            </a:pPr>
            <a:r>
              <a:rPr kumimoji="1" lang="en-US" altLang="zh-CN" dirty="0"/>
              <a:t> </a:t>
            </a:r>
            <a:r>
              <a:rPr kumimoji="1" lang="en-US" altLang="zh-CN" dirty="0" smtClean="0"/>
              <a:t>   </a:t>
            </a:r>
            <a:r>
              <a:rPr kumimoji="1" lang="en-US" altLang="zh-CN" dirty="0" err="1"/>
              <a:t>cout</a:t>
            </a:r>
            <a:r>
              <a:rPr kumimoji="1" lang="en-US" altLang="zh-CN" dirty="0"/>
              <a:t>&lt;&lt;ma&lt;&lt;mi;</a:t>
            </a:r>
          </a:p>
          <a:p>
            <a:pPr eaLnBrk="1" hangingPunct="1">
              <a:lnSpc>
                <a:spcPct val="120000"/>
              </a:lnSpc>
            </a:pPr>
            <a:r>
              <a:rPr kumimoji="1" lang="en-US" altLang="zh-CN" dirty="0"/>
              <a:t>   }</a:t>
            </a:r>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99559445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5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a:solidFill>
                  <a:schemeClr val="bg1"/>
                </a:solidFill>
                <a:latin typeface="Rockwell" pitchFamily="18" charset="0"/>
                <a:ea typeface="微软雅黑" pitchFamily="34" charset="-122"/>
              </a:rPr>
              <a:t>19</a:t>
            </a:r>
            <a:r>
              <a:rPr lang="zh-CN" altLang="en-US" sz="3000" dirty="0">
                <a:solidFill>
                  <a:schemeClr val="bg1"/>
                </a:solidFill>
                <a:latin typeface="Rockwell" pitchFamily="18" charset="0"/>
                <a:ea typeface="微软雅黑" pitchFamily="34" charset="-122"/>
              </a:rPr>
              <a:t>：使用引用使函数返回多个值</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0" y="1080804"/>
            <a:ext cx="12198349" cy="58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en-US" altLang="zh-CN" dirty="0"/>
              <a:t>void </a:t>
            </a:r>
            <a:r>
              <a:rPr kumimoji="1" lang="en-US" altLang="zh-CN" dirty="0" err="1"/>
              <a:t>max_min</a:t>
            </a:r>
            <a:r>
              <a:rPr kumimoji="1" lang="en-US" altLang="zh-CN" dirty="0"/>
              <a:t>(</a:t>
            </a:r>
            <a:r>
              <a:rPr kumimoji="1" lang="en-US" altLang="zh-CN" dirty="0" err="1"/>
              <a:t>int</a:t>
            </a:r>
            <a:r>
              <a:rPr kumimoji="1" lang="en-US" altLang="zh-CN" dirty="0"/>
              <a:t> *</a:t>
            </a:r>
            <a:r>
              <a:rPr kumimoji="1" lang="en-US" altLang="zh-CN" dirty="0" err="1"/>
              <a:t>p,int</a:t>
            </a:r>
            <a:r>
              <a:rPr kumimoji="1" lang="en-US" altLang="zh-CN" dirty="0"/>
              <a:t> </a:t>
            </a:r>
            <a:r>
              <a:rPr kumimoji="1" lang="en-US" altLang="zh-CN" dirty="0" err="1"/>
              <a:t>n,int</a:t>
            </a:r>
            <a:r>
              <a:rPr kumimoji="1" lang="en-US" altLang="zh-CN" dirty="0"/>
              <a:t> &amp;</a:t>
            </a:r>
            <a:r>
              <a:rPr kumimoji="1" lang="en-US" altLang="zh-CN" dirty="0" err="1"/>
              <a:t>max,int</a:t>
            </a:r>
            <a:r>
              <a:rPr kumimoji="1" lang="en-US" altLang="zh-CN" dirty="0"/>
              <a:t> &amp;min) </a:t>
            </a:r>
            <a:r>
              <a:rPr kumimoji="1" lang="en-US" altLang="zh-CN" dirty="0" smtClean="0"/>
              <a:t>        </a:t>
            </a:r>
            <a:r>
              <a:rPr kumimoji="1" lang="en-US" altLang="zh-CN" dirty="0"/>
              <a:t>//</a:t>
            </a:r>
            <a:r>
              <a:rPr kumimoji="1" lang="zh-CN" altLang="en-US" dirty="0"/>
              <a:t>形参</a:t>
            </a:r>
            <a:r>
              <a:rPr kumimoji="1" lang="en-US" altLang="zh-CN" dirty="0"/>
              <a:t>max </a:t>
            </a:r>
            <a:r>
              <a:rPr kumimoji="1" lang="zh-CN" altLang="en-US" dirty="0"/>
              <a:t>和</a:t>
            </a:r>
            <a:r>
              <a:rPr kumimoji="1" lang="en-US" altLang="zh-CN" dirty="0"/>
              <a:t>min</a:t>
            </a:r>
            <a:r>
              <a:rPr kumimoji="1" lang="zh-CN" altLang="en-US" dirty="0"/>
              <a:t>定义成引用</a:t>
            </a:r>
          </a:p>
          <a:p>
            <a:pPr eaLnBrk="1" hangingPunct="1">
              <a:lnSpc>
                <a:spcPct val="120000"/>
              </a:lnSpc>
            </a:pPr>
            <a:r>
              <a:rPr kumimoji="1" lang="en-US" altLang="zh-CN" dirty="0"/>
              <a:t>{ </a:t>
            </a:r>
          </a:p>
          <a:p>
            <a:pPr eaLnBrk="1" hangingPunct="1">
              <a:lnSpc>
                <a:spcPct val="120000"/>
              </a:lnSpc>
            </a:pPr>
            <a:r>
              <a:rPr kumimoji="1" lang="zh-CN" altLang="en-US" dirty="0"/>
              <a:t>　</a:t>
            </a:r>
            <a:r>
              <a:rPr kumimoji="1" lang="en-US" altLang="zh-CN" dirty="0" err="1"/>
              <a:t>int</a:t>
            </a:r>
            <a:r>
              <a:rPr kumimoji="1" lang="en-US" altLang="zh-CN" dirty="0"/>
              <a:t> </a:t>
            </a:r>
            <a:r>
              <a:rPr kumimoji="1" lang="en-US" altLang="zh-CN" dirty="0" err="1"/>
              <a:t>i</a:t>
            </a:r>
            <a:r>
              <a:rPr kumimoji="1" lang="en-US" altLang="zh-CN" dirty="0"/>
              <a:t>=0;</a:t>
            </a:r>
            <a:endParaRPr lang="en-US" altLang="zh-CN" dirty="0"/>
          </a:p>
          <a:p>
            <a:pPr eaLnBrk="1" hangingPunct="1">
              <a:lnSpc>
                <a:spcPct val="120000"/>
              </a:lnSpc>
            </a:pPr>
            <a:r>
              <a:rPr kumimoji="1" lang="en-US" altLang="zh-CN" dirty="0"/>
              <a:t>    max=*(</a:t>
            </a:r>
            <a:r>
              <a:rPr kumimoji="1" lang="en-US" altLang="zh-CN" dirty="0" err="1"/>
              <a:t>p+i</a:t>
            </a:r>
            <a:r>
              <a:rPr kumimoji="1" lang="en-US" altLang="zh-CN" dirty="0"/>
              <a:t>);</a:t>
            </a:r>
            <a:endParaRPr lang="en-US" altLang="zh-CN" dirty="0"/>
          </a:p>
          <a:p>
            <a:pPr eaLnBrk="1" hangingPunct="1">
              <a:lnSpc>
                <a:spcPct val="120000"/>
              </a:lnSpc>
            </a:pPr>
            <a:r>
              <a:rPr kumimoji="1" lang="en-US" altLang="zh-CN" dirty="0"/>
              <a:t>    min=*(</a:t>
            </a:r>
            <a:r>
              <a:rPr kumimoji="1" lang="en-US" altLang="zh-CN" dirty="0" err="1"/>
              <a:t>p+i</a:t>
            </a:r>
            <a:r>
              <a:rPr kumimoji="1" lang="en-US" altLang="zh-CN" dirty="0"/>
              <a:t>);</a:t>
            </a:r>
            <a:endParaRPr lang="en-US" altLang="zh-CN" dirty="0"/>
          </a:p>
          <a:p>
            <a:pPr eaLnBrk="1" hangingPunct="1">
              <a:lnSpc>
                <a:spcPct val="120000"/>
              </a:lnSpc>
            </a:pPr>
            <a:r>
              <a:rPr kumimoji="1" lang="en-US" altLang="zh-CN" dirty="0"/>
              <a:t>     for(</a:t>
            </a:r>
            <a:r>
              <a:rPr kumimoji="1" lang="en-US" altLang="zh-CN" dirty="0" err="1"/>
              <a:t>i</a:t>
            </a:r>
            <a:r>
              <a:rPr kumimoji="1" lang="en-US" altLang="zh-CN" dirty="0"/>
              <a:t>=1;i&lt;</a:t>
            </a:r>
            <a:r>
              <a:rPr kumimoji="1" lang="en-US" altLang="zh-CN" dirty="0" err="1"/>
              <a:t>n;i</a:t>
            </a:r>
            <a:r>
              <a:rPr kumimoji="1" lang="en-US" altLang="zh-CN" dirty="0"/>
              <a:t>++)</a:t>
            </a:r>
          </a:p>
          <a:p>
            <a:pPr eaLnBrk="1" hangingPunct="1">
              <a:lnSpc>
                <a:spcPct val="120000"/>
              </a:lnSpc>
            </a:pPr>
            <a:r>
              <a:rPr kumimoji="1" lang="en-US" altLang="zh-CN" dirty="0"/>
              <a:t>   </a:t>
            </a:r>
            <a:r>
              <a:rPr kumimoji="1" lang="en-US" altLang="zh-CN" dirty="0" smtClean="0"/>
              <a:t> {</a:t>
            </a:r>
            <a:r>
              <a:rPr kumimoji="1" lang="zh-CN" altLang="en-US" dirty="0"/>
              <a:t>　</a:t>
            </a:r>
            <a:endParaRPr kumimoji="1" lang="en-US" altLang="zh-CN" dirty="0" smtClean="0"/>
          </a:p>
          <a:p>
            <a:pPr eaLnBrk="1" hangingPunct="1">
              <a:lnSpc>
                <a:spcPct val="120000"/>
              </a:lnSpc>
            </a:pPr>
            <a:r>
              <a:rPr kumimoji="1" lang="en-US" altLang="zh-CN" dirty="0"/>
              <a:t> </a:t>
            </a:r>
            <a:r>
              <a:rPr kumimoji="1" lang="en-US" altLang="zh-CN" dirty="0" smtClean="0"/>
              <a:t>        if(max</a:t>
            </a:r>
            <a:r>
              <a:rPr kumimoji="1" lang="en-US" altLang="zh-CN" dirty="0"/>
              <a:t>&lt;*(</a:t>
            </a:r>
            <a:r>
              <a:rPr kumimoji="1" lang="en-US" altLang="zh-CN" dirty="0" err="1"/>
              <a:t>p+i</a:t>
            </a:r>
            <a:r>
              <a:rPr kumimoji="1" lang="en-US" altLang="zh-CN" dirty="0"/>
              <a:t>))</a:t>
            </a:r>
          </a:p>
          <a:p>
            <a:pPr eaLnBrk="1" hangingPunct="1">
              <a:lnSpc>
                <a:spcPct val="120000"/>
              </a:lnSpc>
            </a:pPr>
            <a:r>
              <a:rPr kumimoji="1" lang="en-US" altLang="zh-CN" dirty="0"/>
              <a:t>     </a:t>
            </a:r>
            <a:r>
              <a:rPr kumimoji="1" lang="en-US" altLang="zh-CN" dirty="0" smtClean="0"/>
              <a:t>          max</a:t>
            </a:r>
            <a:r>
              <a:rPr kumimoji="1" lang="en-US" altLang="zh-CN" dirty="0"/>
              <a:t>=*(</a:t>
            </a:r>
            <a:r>
              <a:rPr kumimoji="1" lang="en-US" altLang="zh-CN" dirty="0" err="1"/>
              <a:t>p+i</a:t>
            </a:r>
            <a:r>
              <a:rPr kumimoji="1" lang="en-US" altLang="zh-CN" dirty="0"/>
              <a:t>);     </a:t>
            </a:r>
            <a:r>
              <a:rPr kumimoji="1" lang="en-US" altLang="zh-CN" dirty="0" smtClean="0"/>
              <a:t>	//</a:t>
            </a:r>
            <a:r>
              <a:rPr kumimoji="1" lang="zh-CN" altLang="en-US" dirty="0"/>
              <a:t>实质上就是对实参变量</a:t>
            </a:r>
            <a:r>
              <a:rPr kumimoji="1" lang="en-US" altLang="zh-CN" dirty="0"/>
              <a:t>ma</a:t>
            </a:r>
            <a:r>
              <a:rPr kumimoji="1" lang="zh-CN" altLang="en-US" dirty="0"/>
              <a:t>赋值</a:t>
            </a:r>
          </a:p>
          <a:p>
            <a:pPr eaLnBrk="1" hangingPunct="1">
              <a:lnSpc>
                <a:spcPct val="120000"/>
              </a:lnSpc>
            </a:pPr>
            <a:r>
              <a:rPr kumimoji="1" lang="zh-CN" altLang="en-US" dirty="0"/>
              <a:t>     </a:t>
            </a:r>
            <a:r>
              <a:rPr kumimoji="1" lang="zh-CN" altLang="en-US" dirty="0" smtClean="0"/>
              <a:t>    </a:t>
            </a:r>
            <a:r>
              <a:rPr kumimoji="1" lang="en-US" altLang="zh-CN" dirty="0" smtClean="0"/>
              <a:t>if(min</a:t>
            </a:r>
            <a:r>
              <a:rPr kumimoji="1" lang="en-US" altLang="zh-CN" dirty="0"/>
              <a:t>&gt;*(</a:t>
            </a:r>
            <a:r>
              <a:rPr kumimoji="1" lang="en-US" altLang="zh-CN" dirty="0" err="1"/>
              <a:t>p+i</a:t>
            </a:r>
            <a:r>
              <a:rPr kumimoji="1" lang="en-US" altLang="zh-CN" dirty="0"/>
              <a:t>))</a:t>
            </a:r>
          </a:p>
          <a:p>
            <a:pPr eaLnBrk="1" hangingPunct="1">
              <a:lnSpc>
                <a:spcPct val="120000"/>
              </a:lnSpc>
            </a:pPr>
            <a:r>
              <a:rPr kumimoji="1" lang="en-US" altLang="zh-CN" dirty="0"/>
              <a:t>     </a:t>
            </a:r>
            <a:r>
              <a:rPr kumimoji="1" lang="en-US" altLang="zh-CN" dirty="0" smtClean="0"/>
              <a:t>          min</a:t>
            </a:r>
            <a:r>
              <a:rPr kumimoji="1" lang="en-US" altLang="zh-CN" dirty="0"/>
              <a:t>=*(</a:t>
            </a:r>
            <a:r>
              <a:rPr kumimoji="1" lang="en-US" altLang="zh-CN" dirty="0" err="1"/>
              <a:t>p+i</a:t>
            </a:r>
            <a:r>
              <a:rPr kumimoji="1" lang="en-US" altLang="zh-CN" dirty="0"/>
              <a:t>);   </a:t>
            </a:r>
            <a:r>
              <a:rPr kumimoji="1" lang="en-US" altLang="zh-CN" dirty="0" smtClean="0"/>
              <a:t>	//</a:t>
            </a:r>
            <a:r>
              <a:rPr kumimoji="1" lang="zh-CN" altLang="en-US" dirty="0"/>
              <a:t>实质上就是对实参变量</a:t>
            </a:r>
            <a:r>
              <a:rPr kumimoji="1" lang="en-US" altLang="zh-CN" dirty="0"/>
              <a:t>mi</a:t>
            </a:r>
            <a:r>
              <a:rPr kumimoji="1" lang="zh-CN" altLang="en-US" dirty="0"/>
              <a:t>赋值</a:t>
            </a:r>
          </a:p>
          <a:p>
            <a:pPr eaLnBrk="1" hangingPunct="1">
              <a:lnSpc>
                <a:spcPct val="120000"/>
              </a:lnSpc>
            </a:pPr>
            <a:r>
              <a:rPr kumimoji="1" lang="zh-CN" altLang="en-US" dirty="0"/>
              <a:t>        </a:t>
            </a:r>
            <a:r>
              <a:rPr kumimoji="1" lang="en-US" altLang="zh-CN" dirty="0"/>
              <a:t>}</a:t>
            </a:r>
          </a:p>
          <a:p>
            <a:pPr eaLnBrk="1" hangingPunct="1">
              <a:lnSpc>
                <a:spcPct val="120000"/>
              </a:lnSpc>
            </a:pPr>
            <a:r>
              <a:rPr kumimoji="1" lang="en-US" altLang="zh-CN" dirty="0"/>
              <a:t>}</a:t>
            </a:r>
            <a:endParaRPr lang="en-US" altLang="zh-CN"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241585658"/>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5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3.16 </a:t>
            </a:r>
            <a:r>
              <a:rPr lang="zh-CN" altLang="en-US" sz="3000" dirty="0">
                <a:solidFill>
                  <a:schemeClr val="bg1"/>
                </a:solidFill>
                <a:latin typeface="Rockwell" pitchFamily="18" charset="0"/>
                <a:ea typeface="微软雅黑" pitchFamily="34" charset="-122"/>
              </a:rPr>
              <a:t>引用</a:t>
            </a:r>
            <a:r>
              <a:rPr lang="en-US" altLang="zh-CN" sz="3000" dirty="0" smtClean="0">
                <a:solidFill>
                  <a:schemeClr val="bg1"/>
                </a:solidFill>
                <a:latin typeface="Rockwell" pitchFamily="18" charset="0"/>
                <a:ea typeface="微软雅黑" pitchFamily="34" charset="-122"/>
              </a:rPr>
              <a:t>&amp;</a:t>
            </a:r>
            <a:r>
              <a:rPr lang="zh-CN" altLang="en-US" sz="3000" dirty="0" smtClean="0">
                <a:solidFill>
                  <a:schemeClr val="bg1"/>
                </a:solidFill>
                <a:latin typeface="Rockwell" pitchFamily="18" charset="0"/>
                <a:ea typeface="微软雅黑" pitchFamily="34" charset="-122"/>
              </a:rPr>
              <a:t>：</a:t>
            </a:r>
            <a:r>
              <a:rPr kumimoji="1" lang="zh-CN" altLang="en-US" sz="3200" b="1" dirty="0">
                <a:solidFill>
                  <a:schemeClr val="bg1"/>
                </a:solidFill>
              </a:rPr>
              <a:t>用引用返回函数</a:t>
            </a:r>
            <a:r>
              <a:rPr kumimoji="1" lang="zh-CN" altLang="en-US" sz="3200" b="1" dirty="0" smtClean="0">
                <a:solidFill>
                  <a:schemeClr val="bg1"/>
                </a:solidFill>
              </a:rPr>
              <a:t>值</a:t>
            </a:r>
            <a:endParaRPr kumimoji="1" lang="zh-CN" altLang="en-US" sz="3200" b="1" dirty="0">
              <a:solidFill>
                <a:schemeClr val="bg1"/>
              </a:solidFill>
            </a:endParaRPr>
          </a:p>
        </p:txBody>
      </p:sp>
      <p:sp>
        <p:nvSpPr>
          <p:cNvPr id="12" name="文本框 86"/>
          <p:cNvSpPr txBox="1">
            <a:spLocks noChangeArrowheads="1"/>
          </p:cNvSpPr>
          <p:nvPr/>
        </p:nvSpPr>
        <p:spPr bwMode="auto">
          <a:xfrm>
            <a:off x="0" y="1080804"/>
            <a:ext cx="12198349" cy="450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0000"/>
              </a:lnSpc>
            </a:pPr>
            <a:r>
              <a:rPr kumimoji="1" lang="zh-CN" altLang="en-US" dirty="0" smtClean="0"/>
              <a:t>要</a:t>
            </a:r>
            <a:r>
              <a:rPr kumimoji="1" lang="zh-CN" altLang="en-US" dirty="0"/>
              <a:t>以引用返回函数值，则函数定义时要按以下格式：</a:t>
            </a:r>
          </a:p>
          <a:p>
            <a:pPr eaLnBrk="1" hangingPunct="1">
              <a:lnSpc>
                <a:spcPct val="120000"/>
              </a:lnSpc>
            </a:pPr>
            <a:r>
              <a:rPr kumimoji="1" lang="zh-CN" altLang="en-US" b="1" dirty="0" smtClean="0">
                <a:solidFill>
                  <a:srgbClr val="FF0000"/>
                </a:solidFill>
                <a:latin typeface="宋体" panose="02010600030101010101" pitchFamily="2" charset="-122"/>
              </a:rPr>
              <a:t>    类型</a:t>
            </a:r>
            <a:r>
              <a:rPr kumimoji="1" lang="zh-CN" altLang="en-US" b="1" dirty="0">
                <a:solidFill>
                  <a:srgbClr val="FF0000"/>
                </a:solidFill>
                <a:latin typeface="宋体" panose="02010600030101010101" pitchFamily="2" charset="-122"/>
              </a:rPr>
              <a:t>标识符 </a:t>
            </a:r>
            <a:r>
              <a:rPr kumimoji="1" lang="en-US" altLang="zh-CN" b="1" dirty="0">
                <a:solidFill>
                  <a:srgbClr val="FF0000"/>
                </a:solidFill>
                <a:latin typeface="宋体" panose="02010600030101010101" pitchFamily="2" charset="-122"/>
              </a:rPr>
              <a:t>&amp;</a:t>
            </a:r>
            <a:r>
              <a:rPr kumimoji="1" lang="zh-CN" altLang="en-US" b="1" dirty="0">
                <a:solidFill>
                  <a:srgbClr val="FF0000"/>
                </a:solidFill>
                <a:latin typeface="宋体" panose="02010600030101010101" pitchFamily="2" charset="-122"/>
              </a:rPr>
              <a:t>函数名（形参列表及类型说明）</a:t>
            </a:r>
          </a:p>
          <a:p>
            <a:pPr eaLnBrk="1" hangingPunct="1">
              <a:lnSpc>
                <a:spcPct val="120000"/>
              </a:lnSpc>
            </a:pPr>
            <a:r>
              <a:rPr kumimoji="1" lang="zh-CN" altLang="en-US" dirty="0">
                <a:solidFill>
                  <a:srgbClr val="FF0000"/>
                </a:solidFill>
                <a:latin typeface="宋体" panose="02010600030101010101" pitchFamily="2" charset="-122"/>
              </a:rPr>
              <a:t> </a:t>
            </a:r>
            <a:r>
              <a:rPr kumimoji="1" lang="zh-CN" altLang="en-US" dirty="0" smtClean="0">
                <a:solidFill>
                  <a:srgbClr val="FF0000"/>
                </a:solidFill>
                <a:latin typeface="宋体" panose="02010600030101010101" pitchFamily="2" charset="-122"/>
              </a:rPr>
              <a:t>   </a:t>
            </a:r>
            <a:r>
              <a:rPr kumimoji="1" lang="en-US" altLang="zh-CN" b="1" dirty="0" smtClean="0">
                <a:solidFill>
                  <a:srgbClr val="FF0000"/>
                </a:solidFill>
                <a:latin typeface="宋体" panose="02010600030101010101" pitchFamily="2" charset="-122"/>
              </a:rPr>
              <a:t>{</a:t>
            </a:r>
          </a:p>
          <a:p>
            <a:pPr eaLnBrk="1" hangingPunct="1">
              <a:lnSpc>
                <a:spcPct val="120000"/>
              </a:lnSpc>
            </a:pPr>
            <a:r>
              <a:rPr kumimoji="1" lang="en-US" altLang="zh-CN" b="1" dirty="0">
                <a:solidFill>
                  <a:srgbClr val="FF0000"/>
                </a:solidFill>
                <a:latin typeface="宋体" panose="02010600030101010101" pitchFamily="2" charset="-122"/>
              </a:rPr>
              <a:t> </a:t>
            </a:r>
            <a:r>
              <a:rPr kumimoji="1" lang="en-US" altLang="zh-CN" b="1" dirty="0" smtClean="0">
                <a:solidFill>
                  <a:srgbClr val="FF0000"/>
                </a:solidFill>
                <a:latin typeface="宋体" panose="02010600030101010101" pitchFamily="2" charset="-122"/>
              </a:rPr>
              <a:t>          </a:t>
            </a:r>
            <a:r>
              <a:rPr kumimoji="1" lang="zh-CN" altLang="en-US" b="1" dirty="0" smtClean="0">
                <a:solidFill>
                  <a:srgbClr val="FF0000"/>
                </a:solidFill>
                <a:latin typeface="宋体" panose="02010600030101010101" pitchFamily="2" charset="-122"/>
              </a:rPr>
              <a:t>函数体</a:t>
            </a:r>
            <a:endParaRPr kumimoji="1" lang="en-US" altLang="zh-CN" b="1" dirty="0" smtClean="0">
              <a:solidFill>
                <a:srgbClr val="FF0000"/>
              </a:solidFill>
              <a:latin typeface="宋体" panose="02010600030101010101" pitchFamily="2" charset="-122"/>
            </a:endParaRPr>
          </a:p>
          <a:p>
            <a:pPr eaLnBrk="1" hangingPunct="1">
              <a:lnSpc>
                <a:spcPct val="120000"/>
              </a:lnSpc>
            </a:pPr>
            <a:r>
              <a:rPr kumimoji="1" lang="en-US" altLang="zh-CN" b="1" dirty="0">
                <a:solidFill>
                  <a:srgbClr val="FF0000"/>
                </a:solidFill>
                <a:latin typeface="宋体" panose="02010600030101010101" pitchFamily="2" charset="-122"/>
              </a:rPr>
              <a:t> </a:t>
            </a:r>
            <a:r>
              <a:rPr kumimoji="1" lang="en-US" altLang="zh-CN" b="1" dirty="0" smtClean="0">
                <a:solidFill>
                  <a:srgbClr val="FF0000"/>
                </a:solidFill>
                <a:latin typeface="宋体" panose="02010600030101010101" pitchFamily="2" charset="-122"/>
              </a:rPr>
              <a:t>   }</a:t>
            </a:r>
            <a:endParaRPr kumimoji="1" lang="en-US" altLang="zh-CN" b="1" dirty="0">
              <a:solidFill>
                <a:srgbClr val="FF0000"/>
              </a:solidFill>
              <a:latin typeface="宋体" panose="02010600030101010101" pitchFamily="2" charset="-122"/>
            </a:endParaRPr>
          </a:p>
          <a:p>
            <a:pPr eaLnBrk="1" hangingPunct="1">
              <a:lnSpc>
                <a:spcPct val="120000"/>
              </a:lnSpc>
            </a:pPr>
            <a:endParaRPr kumimoji="1" lang="en-US" altLang="zh-CN" dirty="0" smtClean="0">
              <a:latin typeface="宋体" panose="02010600030101010101" pitchFamily="2" charset="-122"/>
            </a:endParaRPr>
          </a:p>
          <a:p>
            <a:pPr eaLnBrk="1" hangingPunct="1">
              <a:lnSpc>
                <a:spcPct val="120000"/>
              </a:lnSpc>
            </a:pPr>
            <a:r>
              <a:rPr kumimoji="1" lang="zh-CN" altLang="en-US" dirty="0" smtClean="0">
                <a:latin typeface="宋体" panose="02010600030101010101" pitchFamily="2" charset="-122"/>
              </a:rPr>
              <a:t>说明</a:t>
            </a:r>
            <a:r>
              <a:rPr kumimoji="1" lang="zh-CN" altLang="en-US" dirty="0">
                <a:latin typeface="宋体" panose="02010600030101010101" pitchFamily="2" charset="-122"/>
              </a:rPr>
              <a:t>：</a:t>
            </a:r>
          </a:p>
          <a:p>
            <a:pPr eaLnBrk="1" hangingPunct="1">
              <a:lnSpc>
                <a:spcPct val="120000"/>
              </a:lnSpc>
              <a:buFontTx/>
              <a:buAutoNum type="arabicParenBoth"/>
            </a:pPr>
            <a:r>
              <a:rPr kumimoji="1" lang="zh-CN" altLang="en-US" dirty="0">
                <a:latin typeface="宋体" panose="02010600030101010101" pitchFamily="2" charset="-122"/>
              </a:rPr>
              <a:t>以引用返回函数值，定义函数时需要在</a:t>
            </a:r>
            <a:r>
              <a:rPr kumimoji="1" lang="zh-CN" altLang="en-US" dirty="0">
                <a:solidFill>
                  <a:srgbClr val="FF0000"/>
                </a:solidFill>
                <a:latin typeface="宋体" panose="02010600030101010101" pitchFamily="2" charset="-122"/>
              </a:rPr>
              <a:t>函数名前加</a:t>
            </a:r>
            <a:r>
              <a:rPr kumimoji="1" lang="en-US" altLang="zh-CN" dirty="0" smtClean="0">
                <a:solidFill>
                  <a:srgbClr val="FF0000"/>
                </a:solidFill>
                <a:latin typeface="宋体" panose="02010600030101010101" pitchFamily="2" charset="-122"/>
              </a:rPr>
              <a:t>&amp;</a:t>
            </a:r>
            <a:r>
              <a:rPr kumimoji="1" lang="zh-CN" altLang="en-US" dirty="0" smtClean="0">
                <a:latin typeface="宋体" panose="02010600030101010101" pitchFamily="2" charset="-122"/>
              </a:rPr>
              <a:t>；</a:t>
            </a:r>
            <a:endParaRPr kumimoji="1" lang="en-US" altLang="zh-CN" dirty="0">
              <a:latin typeface="宋体" panose="02010600030101010101" pitchFamily="2" charset="-122"/>
            </a:endParaRPr>
          </a:p>
          <a:p>
            <a:pPr eaLnBrk="1" hangingPunct="1">
              <a:lnSpc>
                <a:spcPct val="120000"/>
              </a:lnSpc>
              <a:buFontTx/>
              <a:buAutoNum type="arabicParenBoth"/>
            </a:pPr>
            <a:r>
              <a:rPr kumimoji="1" lang="zh-CN" altLang="en-US" dirty="0">
                <a:latin typeface="宋体" panose="02010600030101010101" pitchFamily="2" charset="-122"/>
              </a:rPr>
              <a:t>用引用返回一个函数值的最大好处是，在</a:t>
            </a:r>
            <a:r>
              <a:rPr kumimoji="1" lang="zh-CN" altLang="en-US" dirty="0">
                <a:solidFill>
                  <a:srgbClr val="FF0000"/>
                </a:solidFill>
                <a:latin typeface="宋体" panose="02010600030101010101" pitchFamily="2" charset="-122"/>
              </a:rPr>
              <a:t>内存中不产生被返回值的副本</a:t>
            </a:r>
            <a:r>
              <a:rPr kumimoji="1" lang="zh-CN" altLang="en-US" dirty="0">
                <a:latin typeface="宋体" panose="02010600030101010101" pitchFamily="2" charset="-122"/>
              </a:rPr>
              <a:t>。</a:t>
            </a:r>
          </a:p>
          <a:p>
            <a:pPr eaLnBrk="1" hangingPunct="1">
              <a:lnSpc>
                <a:spcPct val="120000"/>
              </a:lnSpc>
              <a:buFontTx/>
              <a:buAutoNum type="arabicParenBoth"/>
            </a:pPr>
            <a:r>
              <a:rPr kumimoji="1" lang="zh-CN" altLang="en-US" sz="2300" b="1" dirty="0">
                <a:latin typeface="宋体" panose="02010600030101010101" pitchFamily="2" charset="-122"/>
              </a:rPr>
              <a:t>一个返回引用的函数值作为</a:t>
            </a:r>
            <a:r>
              <a:rPr kumimoji="1" lang="zh-CN" altLang="en-US" sz="2300" b="1" dirty="0">
                <a:solidFill>
                  <a:srgbClr val="FF0000"/>
                </a:solidFill>
                <a:latin typeface="宋体" panose="02010600030101010101" pitchFamily="2" charset="-122"/>
              </a:rPr>
              <a:t>赋值表达式的左</a:t>
            </a:r>
            <a:r>
              <a:rPr kumimoji="1" lang="zh-CN" altLang="en-US" sz="2300" b="1" dirty="0" smtClean="0">
                <a:solidFill>
                  <a:srgbClr val="FF0000"/>
                </a:solidFill>
                <a:latin typeface="宋体" panose="02010600030101010101" pitchFamily="2" charset="-122"/>
              </a:rPr>
              <a:t>值；</a:t>
            </a:r>
            <a:endParaRPr kumimoji="1" lang="zh-CN" altLang="en-US" dirty="0">
              <a:solidFill>
                <a:srgbClr val="FF0000"/>
              </a:solidFill>
              <a:latin typeface="宋体" panose="02010600030101010101" pitchFamily="2" charset="-122"/>
            </a:endParaRPr>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33966321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5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30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35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61938"/>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endParaRPr lang="en-US" altLang="zh-CN" sz="3000" dirty="0">
              <a:solidFill>
                <a:schemeClr val="bg1"/>
              </a:solidFill>
              <a:latin typeface="Rockwell" pitchFamily="18" charset="0"/>
              <a:ea typeface="微软雅黑" pitchFamily="34" charset="-122"/>
            </a:endParaRPr>
          </a:p>
        </p:txBody>
      </p:sp>
      <p:sp>
        <p:nvSpPr>
          <p:cNvPr id="12" name="文本框 86"/>
          <p:cNvSpPr txBox="1">
            <a:spLocks noChangeArrowheads="1"/>
          </p:cNvSpPr>
          <p:nvPr/>
        </p:nvSpPr>
        <p:spPr bwMode="auto">
          <a:xfrm>
            <a:off x="1" y="883300"/>
            <a:ext cx="12198349" cy="561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kumimoji="1" lang="zh-CN" altLang="en-US" sz="2800" b="1" dirty="0"/>
              <a:t>例</a:t>
            </a:r>
            <a:r>
              <a:rPr kumimoji="1" lang="en-US" altLang="zh-CN" sz="2800" b="1" dirty="0"/>
              <a:t>  </a:t>
            </a:r>
            <a:r>
              <a:rPr kumimoji="1" lang="zh-CN" altLang="en-US" sz="2800" dirty="0"/>
              <a:t>以下程序中定义了一个</a:t>
            </a:r>
            <a:r>
              <a:rPr kumimoji="1" lang="zh-CN" altLang="en-US" sz="2800" dirty="0">
                <a:solidFill>
                  <a:srgbClr val="FF0000"/>
                </a:solidFill>
              </a:rPr>
              <a:t>普通的函数</a:t>
            </a:r>
            <a:r>
              <a:rPr kumimoji="1" lang="en-US" altLang="zh-CN" sz="2800" dirty="0">
                <a:solidFill>
                  <a:srgbClr val="FF0000"/>
                </a:solidFill>
              </a:rPr>
              <a:t>fn1</a:t>
            </a:r>
            <a:r>
              <a:rPr kumimoji="1" lang="zh-CN" altLang="en-US" sz="2800" dirty="0"/>
              <a:t>（它用返回值的方法返回函数值），另外一个函数</a:t>
            </a:r>
            <a:r>
              <a:rPr kumimoji="1" lang="en-US" altLang="zh-CN" sz="2800" dirty="0">
                <a:solidFill>
                  <a:srgbClr val="FF0000"/>
                </a:solidFill>
              </a:rPr>
              <a:t>fn2</a:t>
            </a:r>
            <a:r>
              <a:rPr kumimoji="1" lang="zh-CN" altLang="en-US" sz="2800" dirty="0"/>
              <a:t>，它以</a:t>
            </a:r>
            <a:r>
              <a:rPr kumimoji="1" lang="zh-CN" altLang="en-US" sz="2800" dirty="0">
                <a:solidFill>
                  <a:srgbClr val="FF0000"/>
                </a:solidFill>
              </a:rPr>
              <a:t>引用</a:t>
            </a:r>
            <a:r>
              <a:rPr kumimoji="1" lang="zh-CN" altLang="en-US" sz="2800" dirty="0"/>
              <a:t>的方法返回函数值。</a:t>
            </a:r>
            <a:endParaRPr kumimoji="1" lang="zh-CN" altLang="en-US" sz="2800" b="1" dirty="0"/>
          </a:p>
          <a:p>
            <a:pPr eaLnBrk="1" hangingPunct="1">
              <a:lnSpc>
                <a:spcPct val="130000"/>
              </a:lnSpc>
            </a:pPr>
            <a:r>
              <a:rPr kumimoji="1" lang="en-US" altLang="zh-CN" sz="2000" dirty="0"/>
              <a:t>#include &lt;</a:t>
            </a:r>
            <a:r>
              <a:rPr kumimoji="1" lang="en-US" altLang="zh-CN" sz="2000" dirty="0" err="1"/>
              <a:t>iostream.h</a:t>
            </a:r>
            <a:r>
              <a:rPr kumimoji="1" lang="en-US" altLang="zh-CN" sz="2000" dirty="0"/>
              <a:t>&gt;</a:t>
            </a:r>
            <a:endParaRPr lang="en-US" altLang="zh-CN" sz="2000" dirty="0"/>
          </a:p>
          <a:p>
            <a:pPr eaLnBrk="1" hangingPunct="1">
              <a:lnSpc>
                <a:spcPct val="130000"/>
              </a:lnSpc>
            </a:pPr>
            <a:r>
              <a:rPr kumimoji="1" lang="en-US" altLang="zh-CN" sz="2000" dirty="0"/>
              <a:t>float temp;                //</a:t>
            </a:r>
            <a:r>
              <a:rPr kumimoji="1" lang="zh-CN" altLang="en-US" sz="2000" dirty="0"/>
              <a:t>定义全局变量</a:t>
            </a:r>
            <a:r>
              <a:rPr kumimoji="1" lang="en-US" altLang="zh-CN" sz="2000" dirty="0"/>
              <a:t>temp</a:t>
            </a:r>
            <a:endParaRPr lang="en-US" altLang="zh-CN" sz="2000" dirty="0"/>
          </a:p>
          <a:p>
            <a:pPr eaLnBrk="1" hangingPunct="1">
              <a:lnSpc>
                <a:spcPct val="130000"/>
              </a:lnSpc>
            </a:pPr>
            <a:r>
              <a:rPr kumimoji="1" lang="en-US" altLang="zh-CN" sz="2000" dirty="0"/>
              <a:t>float fn1(float r);       //</a:t>
            </a:r>
            <a:r>
              <a:rPr kumimoji="1" lang="zh-CN" altLang="en-US" sz="2000" dirty="0"/>
              <a:t>声明函数</a:t>
            </a:r>
            <a:r>
              <a:rPr kumimoji="1" lang="en-US" altLang="zh-CN" sz="2000" dirty="0"/>
              <a:t>fn1</a:t>
            </a:r>
            <a:endParaRPr lang="en-US" altLang="zh-CN" sz="2000" dirty="0"/>
          </a:p>
          <a:p>
            <a:pPr eaLnBrk="1" hangingPunct="1">
              <a:lnSpc>
                <a:spcPct val="130000"/>
              </a:lnSpc>
            </a:pPr>
            <a:r>
              <a:rPr kumimoji="1" lang="en-US" altLang="zh-CN" sz="2000" dirty="0"/>
              <a:t>float &amp;fn2(float r);    //</a:t>
            </a:r>
            <a:r>
              <a:rPr kumimoji="1" lang="zh-CN" altLang="en-US" sz="2000" dirty="0"/>
              <a:t>声明函数</a:t>
            </a:r>
            <a:r>
              <a:rPr kumimoji="1" lang="en-US" altLang="zh-CN" sz="2000" dirty="0"/>
              <a:t>fn2</a:t>
            </a:r>
            <a:endParaRPr lang="en-US" altLang="zh-CN" sz="2000" dirty="0"/>
          </a:p>
          <a:p>
            <a:pPr eaLnBrk="1" hangingPunct="1">
              <a:lnSpc>
                <a:spcPct val="130000"/>
              </a:lnSpc>
            </a:pPr>
            <a:r>
              <a:rPr kumimoji="1" lang="en-US" altLang="zh-CN" sz="2000" dirty="0"/>
              <a:t>float fn1(float r)        //</a:t>
            </a:r>
            <a:r>
              <a:rPr kumimoji="1" lang="zh-CN" altLang="en-US" sz="2000" dirty="0"/>
              <a:t>定义函数</a:t>
            </a:r>
            <a:r>
              <a:rPr kumimoji="1" lang="en-US" altLang="zh-CN" sz="2000" dirty="0"/>
              <a:t>fn1</a:t>
            </a:r>
            <a:r>
              <a:rPr kumimoji="1" lang="zh-CN" altLang="en-US" sz="2000" dirty="0"/>
              <a:t>，它以返回值的方法返回函数值</a:t>
            </a:r>
            <a:endParaRPr lang="zh-CN" altLang="en-US" sz="2000" dirty="0"/>
          </a:p>
          <a:p>
            <a:pPr eaLnBrk="1" hangingPunct="1">
              <a:lnSpc>
                <a:spcPct val="130000"/>
              </a:lnSpc>
            </a:pPr>
            <a:r>
              <a:rPr kumimoji="1" lang="en-US" altLang="zh-CN" sz="2000" dirty="0"/>
              <a:t>{ </a:t>
            </a:r>
            <a:r>
              <a:rPr kumimoji="1" lang="en-US" altLang="zh-CN" sz="2000" dirty="0" smtClean="0"/>
              <a:t>temp</a:t>
            </a:r>
            <a:r>
              <a:rPr kumimoji="1" lang="en-US" altLang="zh-CN" sz="2000" dirty="0"/>
              <a:t>=(float)(r*r*3.14);</a:t>
            </a:r>
            <a:endParaRPr lang="en-US" altLang="zh-CN" sz="2000" dirty="0"/>
          </a:p>
          <a:p>
            <a:pPr eaLnBrk="1" hangingPunct="1">
              <a:lnSpc>
                <a:spcPct val="130000"/>
              </a:lnSpc>
            </a:pPr>
            <a:r>
              <a:rPr kumimoji="1" lang="en-US" altLang="zh-CN" sz="2000" dirty="0"/>
              <a:t>  return temp; }</a:t>
            </a:r>
          </a:p>
          <a:p>
            <a:pPr eaLnBrk="1" hangingPunct="1">
              <a:lnSpc>
                <a:spcPct val="130000"/>
              </a:lnSpc>
            </a:pPr>
            <a:r>
              <a:rPr kumimoji="1" lang="en-US" altLang="zh-CN" sz="2000" dirty="0"/>
              <a:t>float </a:t>
            </a:r>
            <a:r>
              <a:rPr kumimoji="1" lang="en-US" altLang="zh-CN" sz="2000" dirty="0">
                <a:solidFill>
                  <a:srgbClr val="FF0000"/>
                </a:solidFill>
              </a:rPr>
              <a:t>&amp;fn2</a:t>
            </a:r>
            <a:r>
              <a:rPr kumimoji="1" lang="en-US" altLang="zh-CN" sz="2000" dirty="0"/>
              <a:t>(float r) </a:t>
            </a:r>
            <a:r>
              <a:rPr kumimoji="1" lang="en-US" altLang="zh-CN" sz="2000" dirty="0" smtClean="0"/>
              <a:t>	//</a:t>
            </a:r>
            <a:r>
              <a:rPr kumimoji="1" lang="zh-CN" altLang="en-US" sz="2000" dirty="0"/>
              <a:t>定义函数</a:t>
            </a:r>
            <a:r>
              <a:rPr kumimoji="1" lang="en-US" altLang="zh-CN" sz="2000" dirty="0"/>
              <a:t>fn2</a:t>
            </a:r>
            <a:r>
              <a:rPr kumimoji="1" lang="zh-CN" altLang="en-US" sz="2000" dirty="0"/>
              <a:t>，它以引用方式返回函数值</a:t>
            </a:r>
          </a:p>
          <a:p>
            <a:pPr eaLnBrk="1" hangingPunct="1">
              <a:lnSpc>
                <a:spcPct val="130000"/>
              </a:lnSpc>
            </a:pPr>
            <a:r>
              <a:rPr kumimoji="1" lang="en-US" altLang="zh-CN" sz="2000" dirty="0" smtClean="0"/>
              <a:t>{  temp</a:t>
            </a:r>
            <a:r>
              <a:rPr kumimoji="1" lang="en-US" altLang="zh-CN" sz="2000" dirty="0"/>
              <a:t>=(float)(r*r*3.14);</a:t>
            </a:r>
          </a:p>
          <a:p>
            <a:pPr eaLnBrk="1" hangingPunct="1">
              <a:lnSpc>
                <a:spcPct val="130000"/>
              </a:lnSpc>
            </a:pPr>
            <a:r>
              <a:rPr kumimoji="1" lang="en-US" altLang="zh-CN" sz="2000" dirty="0"/>
              <a:t> </a:t>
            </a:r>
            <a:r>
              <a:rPr kumimoji="1" lang="en-US" altLang="zh-CN" sz="2000" dirty="0" smtClean="0"/>
              <a:t>  return </a:t>
            </a:r>
            <a:r>
              <a:rPr kumimoji="1" lang="en-US" altLang="zh-CN" sz="2000" dirty="0"/>
              <a:t>temp;</a:t>
            </a:r>
          </a:p>
          <a:p>
            <a:pPr eaLnBrk="1" hangingPunct="1">
              <a:lnSpc>
                <a:spcPct val="130000"/>
              </a:lnSpc>
            </a:pPr>
            <a:r>
              <a:rPr kumimoji="1" lang="en-US" altLang="zh-CN" sz="2000" dirty="0"/>
              <a:t>}</a:t>
            </a:r>
            <a:endParaRPr lang="en-US" altLang="zh-CN" sz="2000" dirty="0"/>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84985453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17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2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0"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234950"/>
            <a:ext cx="856699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33337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985838" y="233363"/>
            <a:ext cx="78496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a:solidFill>
                  <a:schemeClr val="bg1"/>
                </a:solidFill>
                <a:latin typeface="Rockwell" pitchFamily="18" charset="0"/>
                <a:ea typeface="微软雅黑" pitchFamily="34" charset="-122"/>
              </a:rPr>
              <a:t>例</a:t>
            </a:r>
            <a:r>
              <a:rPr lang="en-US" altLang="zh-CN" sz="3000" dirty="0">
                <a:solidFill>
                  <a:schemeClr val="bg1"/>
                </a:solidFill>
                <a:latin typeface="Rockwell" pitchFamily="18" charset="0"/>
                <a:ea typeface="微软雅黑" pitchFamily="34" charset="-122"/>
              </a:rPr>
              <a:t>20</a:t>
            </a:r>
          </a:p>
        </p:txBody>
      </p:sp>
      <p:sp>
        <p:nvSpPr>
          <p:cNvPr id="12" name="文本框 86"/>
          <p:cNvSpPr txBox="1">
            <a:spLocks noChangeArrowheads="1"/>
          </p:cNvSpPr>
          <p:nvPr/>
        </p:nvSpPr>
        <p:spPr bwMode="auto">
          <a:xfrm>
            <a:off x="0" y="1080804"/>
            <a:ext cx="12198349" cy="569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17" tIns="46058" rIns="92117" bIns="46058">
            <a:spAutoFit/>
          </a:bodyPr>
          <a:lstStyle>
            <a:lvl1pPr marL="287338" indent="-287338"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30000"/>
              </a:lnSpc>
            </a:pPr>
            <a:r>
              <a:rPr kumimoji="1" lang="en-US" altLang="zh-CN" sz="2800" dirty="0"/>
              <a:t>void main()      //</a:t>
            </a:r>
            <a:r>
              <a:rPr kumimoji="1" lang="zh-CN" altLang="en-US" sz="2800" dirty="0"/>
              <a:t>主函数</a:t>
            </a:r>
            <a:endParaRPr lang="zh-CN" altLang="en-US" sz="2800" dirty="0"/>
          </a:p>
          <a:p>
            <a:pPr eaLnBrk="1" hangingPunct="1">
              <a:lnSpc>
                <a:spcPct val="130000"/>
              </a:lnSpc>
            </a:pPr>
            <a:r>
              <a:rPr kumimoji="1" lang="en-US" altLang="zh-CN" sz="2800" dirty="0"/>
              <a:t>{float a=fn1(10.0);//</a:t>
            </a:r>
            <a:r>
              <a:rPr kumimoji="1" lang="zh-CN" altLang="en-US" sz="2800" dirty="0"/>
              <a:t>第</a:t>
            </a:r>
            <a:r>
              <a:rPr kumimoji="1" lang="en-US" altLang="zh-CN" sz="2800" dirty="0"/>
              <a:t>1</a:t>
            </a:r>
            <a:r>
              <a:rPr kumimoji="1" lang="zh-CN" altLang="en-US" sz="2800" dirty="0"/>
              <a:t>种情况，系统生成要返回值的副本</a:t>
            </a:r>
            <a:r>
              <a:rPr kumimoji="1" lang="en-US" altLang="zh-CN" sz="2800" dirty="0"/>
              <a:t>(</a:t>
            </a:r>
            <a:r>
              <a:rPr kumimoji="1" lang="zh-CN" altLang="en-US" sz="2800" dirty="0"/>
              <a:t>即临时变量</a:t>
            </a:r>
            <a:r>
              <a:rPr kumimoji="1" lang="en-US" altLang="zh-CN" sz="2800" dirty="0"/>
              <a:t>)</a:t>
            </a:r>
            <a:endParaRPr lang="en-US" altLang="zh-CN" sz="2800" dirty="0"/>
          </a:p>
          <a:p>
            <a:pPr eaLnBrk="1" hangingPunct="1">
              <a:lnSpc>
                <a:spcPct val="130000"/>
              </a:lnSpc>
            </a:pPr>
            <a:r>
              <a:rPr kumimoji="1" lang="en-US" altLang="zh-CN" sz="2800" dirty="0">
                <a:solidFill>
                  <a:srgbClr val="FF33CC"/>
                </a:solidFill>
              </a:rPr>
              <a:t>float &amp;b=fn1(10.0);//</a:t>
            </a:r>
            <a:r>
              <a:rPr kumimoji="1" lang="zh-CN" altLang="en-US" sz="2800" dirty="0"/>
              <a:t>第</a:t>
            </a:r>
            <a:r>
              <a:rPr kumimoji="1" lang="en-US" altLang="zh-CN" sz="2800" dirty="0"/>
              <a:t>2</a:t>
            </a:r>
            <a:r>
              <a:rPr kumimoji="1" lang="zh-CN" altLang="en-US" sz="2800" dirty="0"/>
              <a:t>种情况，可能会出错</a:t>
            </a:r>
            <a:r>
              <a:rPr kumimoji="1" lang="en-US" altLang="zh-CN" sz="2800" dirty="0"/>
              <a:t>(</a:t>
            </a:r>
            <a:r>
              <a:rPr kumimoji="1" lang="zh-CN" altLang="en-US" sz="2800" dirty="0"/>
              <a:t>不同</a:t>
            </a:r>
            <a:r>
              <a:rPr kumimoji="1" lang="en-US" altLang="zh-CN" sz="2800" dirty="0"/>
              <a:t>C++</a:t>
            </a:r>
            <a:r>
              <a:rPr kumimoji="1" lang="zh-CN" altLang="en-US" sz="2800" dirty="0"/>
              <a:t>系统有不同规定</a:t>
            </a:r>
            <a:r>
              <a:rPr kumimoji="1" lang="en-US" altLang="zh-CN" sz="2800" dirty="0"/>
              <a:t>)</a:t>
            </a:r>
            <a:endParaRPr lang="en-US" altLang="zh-CN" sz="2800" dirty="0"/>
          </a:p>
          <a:p>
            <a:pPr eaLnBrk="1" hangingPunct="1">
              <a:lnSpc>
                <a:spcPct val="130000"/>
              </a:lnSpc>
            </a:pPr>
            <a:r>
              <a:rPr kumimoji="1" lang="en-US" altLang="zh-CN" sz="2800" dirty="0"/>
              <a:t>                         //</a:t>
            </a:r>
            <a:r>
              <a:rPr kumimoji="1" lang="zh-CN" altLang="en-US" sz="2800" dirty="0"/>
              <a:t>不能从被调函数中返回一个临时变量或局部变量的引用</a:t>
            </a:r>
          </a:p>
          <a:p>
            <a:pPr eaLnBrk="1" hangingPunct="1">
              <a:lnSpc>
                <a:spcPct val="130000"/>
              </a:lnSpc>
            </a:pPr>
            <a:r>
              <a:rPr kumimoji="1" lang="en-US" altLang="zh-CN" sz="2800" dirty="0"/>
              <a:t>float c=fn2(10.0);  //</a:t>
            </a:r>
            <a:r>
              <a:rPr kumimoji="1" lang="zh-CN" altLang="en-US" sz="2800" dirty="0"/>
              <a:t>第</a:t>
            </a:r>
            <a:r>
              <a:rPr kumimoji="1" lang="en-US" altLang="zh-CN" sz="2800" dirty="0"/>
              <a:t>3</a:t>
            </a:r>
            <a:r>
              <a:rPr kumimoji="1" lang="zh-CN" altLang="en-US" sz="2800" dirty="0"/>
              <a:t>种情况，系统不生成返回值的副本</a:t>
            </a:r>
          </a:p>
          <a:p>
            <a:pPr eaLnBrk="1" hangingPunct="1">
              <a:lnSpc>
                <a:spcPct val="130000"/>
              </a:lnSpc>
            </a:pPr>
            <a:r>
              <a:rPr kumimoji="1" lang="zh-CN" altLang="en-US" sz="2800" dirty="0"/>
              <a:t>                   </a:t>
            </a:r>
            <a:r>
              <a:rPr kumimoji="1" lang="en-US" altLang="zh-CN" sz="2800" dirty="0"/>
              <a:t>//</a:t>
            </a:r>
            <a:r>
              <a:rPr kumimoji="1" lang="zh-CN" altLang="en-US" sz="2800" dirty="0"/>
              <a:t>可以从被调函数中返回一个全局变量的引用</a:t>
            </a:r>
          </a:p>
          <a:p>
            <a:pPr eaLnBrk="1" hangingPunct="1">
              <a:lnSpc>
                <a:spcPct val="130000"/>
              </a:lnSpc>
            </a:pPr>
            <a:r>
              <a:rPr kumimoji="1" lang="en-US" altLang="zh-CN" sz="2800" dirty="0">
                <a:solidFill>
                  <a:srgbClr val="FF0000"/>
                </a:solidFill>
              </a:rPr>
              <a:t>float &amp;d=fn2(10.0); </a:t>
            </a:r>
            <a:r>
              <a:rPr kumimoji="1" lang="en-US" altLang="zh-CN" sz="2800" dirty="0"/>
              <a:t>//</a:t>
            </a:r>
            <a:r>
              <a:rPr kumimoji="1" lang="zh-CN" altLang="en-US" sz="2800" dirty="0"/>
              <a:t>第</a:t>
            </a:r>
            <a:r>
              <a:rPr kumimoji="1" lang="en-US" altLang="zh-CN" sz="2800" dirty="0"/>
              <a:t>4</a:t>
            </a:r>
            <a:r>
              <a:rPr kumimoji="1" lang="zh-CN" altLang="en-US" sz="2800" dirty="0"/>
              <a:t>种情况，系统不生成返回值的副本 </a:t>
            </a:r>
          </a:p>
          <a:p>
            <a:pPr eaLnBrk="1" hangingPunct="1">
              <a:lnSpc>
                <a:spcPct val="130000"/>
              </a:lnSpc>
            </a:pPr>
            <a:r>
              <a:rPr kumimoji="1" lang="zh-CN" altLang="en-US" sz="2800" dirty="0"/>
              <a:t>                   </a:t>
            </a:r>
            <a:r>
              <a:rPr kumimoji="1" lang="en-US" altLang="zh-CN" sz="2800" dirty="0"/>
              <a:t>//</a:t>
            </a:r>
            <a:r>
              <a:rPr kumimoji="1" lang="zh-CN" altLang="en-US" sz="2800" dirty="0"/>
              <a:t>可以从被调函数中返回一个全局变量的引用</a:t>
            </a:r>
          </a:p>
          <a:p>
            <a:pPr eaLnBrk="1" hangingPunct="1">
              <a:lnSpc>
                <a:spcPct val="130000"/>
              </a:lnSpc>
            </a:pPr>
            <a:r>
              <a:rPr kumimoji="1" lang="en-US" altLang="zh-CN" sz="2800" dirty="0" err="1"/>
              <a:t>cout</a:t>
            </a:r>
            <a:r>
              <a:rPr kumimoji="1" lang="en-US" altLang="zh-CN" sz="2800" dirty="0"/>
              <a:t>&lt;&lt;a&lt;&lt;c&lt;&lt;d;</a:t>
            </a:r>
          </a:p>
          <a:p>
            <a:pPr eaLnBrk="1" hangingPunct="1">
              <a:lnSpc>
                <a:spcPct val="130000"/>
              </a:lnSpc>
            </a:pPr>
            <a:r>
              <a:rPr kumimoji="1" lang="en-US" altLang="zh-CN" sz="2800" dirty="0"/>
              <a:t>}</a:t>
            </a:r>
          </a:p>
        </p:txBody>
      </p:sp>
      <p:grpSp>
        <p:nvGrpSpPr>
          <p:cNvPr id="13" name="组合 12"/>
          <p:cNvGrpSpPr>
            <a:grpSpLocks/>
          </p:cNvGrpSpPr>
          <p:nvPr/>
        </p:nvGrpSpPr>
        <p:grpSpPr bwMode="auto">
          <a:xfrm>
            <a:off x="9679607" y="261442"/>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7827492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par>
                          <p:cTn id="14" fill="hold">
                            <p:stCondLst>
                              <p:cond delay="17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22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2" grpId="0"/>
    </p:bld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4688</TotalTime>
  <Words>8843</Words>
  <Application>Microsoft Office PowerPoint</Application>
  <PresentationFormat>自定义</PresentationFormat>
  <Paragraphs>1380</Paragraphs>
  <Slides>107</Slides>
  <Notes>107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107</vt:i4>
      </vt:variant>
    </vt:vector>
  </HeadingPairs>
  <TitlesOfParts>
    <vt:vector size="131" baseType="lpstr">
      <vt:lpstr>Arial Unicode MS</vt:lpstr>
      <vt:lpstr>Bebas Neue</vt:lpstr>
      <vt:lpstr>DejaVuSans</vt:lpstr>
      <vt:lpstr>DejaVuSansMono</vt:lpstr>
      <vt:lpstr>方正大黑简体</vt:lpstr>
      <vt:lpstr>方正兰亭细黑_GBK</vt:lpstr>
      <vt:lpstr>黑体</vt:lpstr>
      <vt:lpstr>华文楷体</vt:lpstr>
      <vt:lpstr>楷体</vt:lpstr>
      <vt:lpstr>楷体_GB2312</vt:lpstr>
      <vt:lpstr>隶书</vt:lpstr>
      <vt:lpstr>宋体</vt:lpstr>
      <vt:lpstr>微软雅黑</vt:lpstr>
      <vt:lpstr>Agency FB</vt:lpstr>
      <vt:lpstr>Arial</vt:lpstr>
      <vt:lpstr>Calibri</vt:lpstr>
      <vt:lpstr>Impact</vt:lpstr>
      <vt:lpstr>Rockwell</vt:lpstr>
      <vt:lpstr>Segoe UI Black</vt:lpstr>
      <vt:lpstr>Symbol</vt:lpstr>
      <vt:lpstr>Tahoma</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HighAir</cp:lastModifiedBy>
  <cp:revision>86</cp:revision>
  <dcterms:created xsi:type="dcterms:W3CDTF">2009-10-07T13:00:59Z</dcterms:created>
  <dcterms:modified xsi:type="dcterms:W3CDTF">2021-09-08T01:20:20Z</dcterms:modified>
</cp:coreProperties>
</file>